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2496A-D970-41D9-8FE6-06A882963A02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4A1E7-33DC-41BF-BC9E-C8054D9685E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4E740-D8BA-4BCF-B24F-53F22394D68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4E740-D8BA-4BCF-B24F-53F22394D68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4E740-D8BA-4BCF-B24F-53F22394D68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4E740-D8BA-4BCF-B24F-53F22394D68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4E740-D8BA-4BCF-B24F-53F22394D68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258E-1B82-4818-9571-B5532E562164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602F-9442-4F35-86D6-2697489E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258E-1B82-4818-9571-B5532E562164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602F-9442-4F35-86D6-2697489E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258E-1B82-4818-9571-B5532E562164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602F-9442-4F35-86D6-2697489E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258E-1B82-4818-9571-B5532E562164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602F-9442-4F35-86D6-2697489E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258E-1B82-4818-9571-B5532E562164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602F-9442-4F35-86D6-2697489E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258E-1B82-4818-9571-B5532E562164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602F-9442-4F35-86D6-2697489E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258E-1B82-4818-9571-B5532E562164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602F-9442-4F35-86D6-2697489E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258E-1B82-4818-9571-B5532E562164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602F-9442-4F35-86D6-2697489E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258E-1B82-4818-9571-B5532E562164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602F-9442-4F35-86D6-2697489E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258E-1B82-4818-9571-B5532E562164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602F-9442-4F35-86D6-2697489E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258E-1B82-4818-9571-B5532E562164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602F-9442-4F35-86D6-2697489E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3258E-1B82-4818-9571-B5532E562164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0602F-9442-4F35-86D6-2697489E72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420938"/>
            <a:ext cx="7783513" cy="30178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3200" i="1" smtClean="0">
                <a:solidFill>
                  <a:schemeClr val="tx2"/>
                </a:solidFill>
              </a:rPr>
              <a:t>  «Пусть кто-нибудь попробует вычеркнуть из математики степени, и он увидит, что без них далеко не уедешь»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i="1" smtClean="0">
                <a:solidFill>
                  <a:schemeClr val="tx2"/>
                </a:solidFill>
              </a:rPr>
              <a:t>                             М.В.Ломоносов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smtClean="0">
                <a:solidFill>
                  <a:srgbClr val="FF3300"/>
                </a:solidFill>
              </a:rPr>
              <a:t>Свойства степени с натуральным показателем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6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5400" b="1" smtClean="0">
                <a:solidFill>
                  <a:srgbClr val="FF3300"/>
                </a:solidFill>
              </a:rPr>
              <a:t>Мозговой штурм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ph idx="1"/>
          </p:nvPr>
        </p:nvGraphicFramePr>
        <p:xfrm>
          <a:off x="900113" y="1700213"/>
          <a:ext cx="8243887" cy="4392612"/>
        </p:xfrm>
        <a:graphic>
          <a:graphicData uri="http://schemas.openxmlformats.org/presentationml/2006/ole">
            <p:oleObj spid="_x0000_s1026" name="Формула" r:id="rId3" imgW="2692080" imgH="990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13"/>
          <p:cNvSpPr>
            <a:spLocks noChangeArrowheads="1"/>
          </p:cNvSpPr>
          <p:nvPr/>
        </p:nvSpPr>
        <p:spPr bwMode="gray">
          <a:xfrm>
            <a:off x="5105400" y="4648200"/>
            <a:ext cx="3733800" cy="18288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Oval 16"/>
          <p:cNvSpPr>
            <a:spLocks noChangeArrowheads="1"/>
          </p:cNvSpPr>
          <p:nvPr/>
        </p:nvSpPr>
        <p:spPr bwMode="gray">
          <a:xfrm>
            <a:off x="5181600" y="4648200"/>
            <a:ext cx="3657600" cy="1676400"/>
          </a:xfrm>
          <a:prstGeom prst="ellipse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gamma/>
                  <a:tint val="34902"/>
                  <a:invGamma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48" name="Oval 18"/>
          <p:cNvSpPr>
            <a:spLocks noChangeArrowheads="1"/>
          </p:cNvSpPr>
          <p:nvPr/>
        </p:nvSpPr>
        <p:spPr bwMode="gray">
          <a:xfrm>
            <a:off x="5257800" y="4572000"/>
            <a:ext cx="3429000" cy="16002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Oval 13"/>
          <p:cNvSpPr>
            <a:spLocks noChangeArrowheads="1"/>
          </p:cNvSpPr>
          <p:nvPr/>
        </p:nvSpPr>
        <p:spPr bwMode="gray">
          <a:xfrm>
            <a:off x="533400" y="4648200"/>
            <a:ext cx="3657600" cy="18288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Oval 16"/>
          <p:cNvSpPr>
            <a:spLocks noChangeArrowheads="1"/>
          </p:cNvSpPr>
          <p:nvPr/>
        </p:nvSpPr>
        <p:spPr bwMode="gray">
          <a:xfrm>
            <a:off x="533400" y="4648200"/>
            <a:ext cx="3505200" cy="1676400"/>
          </a:xfrm>
          <a:prstGeom prst="ellipse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gamma/>
                  <a:tint val="34902"/>
                  <a:invGamma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47" name="Oval 18"/>
          <p:cNvSpPr>
            <a:spLocks noChangeArrowheads="1"/>
          </p:cNvSpPr>
          <p:nvPr/>
        </p:nvSpPr>
        <p:spPr bwMode="gray">
          <a:xfrm>
            <a:off x="609600" y="4648200"/>
            <a:ext cx="3200400" cy="15240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13"/>
          <p:cNvSpPr>
            <a:spLocks noChangeArrowheads="1"/>
          </p:cNvSpPr>
          <p:nvPr/>
        </p:nvSpPr>
        <p:spPr bwMode="gray">
          <a:xfrm>
            <a:off x="5181600" y="1143000"/>
            <a:ext cx="3581400" cy="18288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Oval 16"/>
          <p:cNvSpPr>
            <a:spLocks noChangeArrowheads="1"/>
          </p:cNvSpPr>
          <p:nvPr/>
        </p:nvSpPr>
        <p:spPr bwMode="gray">
          <a:xfrm>
            <a:off x="5257800" y="1143000"/>
            <a:ext cx="3505200" cy="1676400"/>
          </a:xfrm>
          <a:prstGeom prst="ellipse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gamma/>
                  <a:tint val="34902"/>
                  <a:invGamma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46" name="Oval 18"/>
          <p:cNvSpPr>
            <a:spLocks noChangeArrowheads="1"/>
          </p:cNvSpPr>
          <p:nvPr/>
        </p:nvSpPr>
        <p:spPr bwMode="gray">
          <a:xfrm>
            <a:off x="5334000" y="1143000"/>
            <a:ext cx="3276600" cy="15240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val 13"/>
          <p:cNvSpPr>
            <a:spLocks noChangeArrowheads="1"/>
          </p:cNvSpPr>
          <p:nvPr/>
        </p:nvSpPr>
        <p:spPr bwMode="gray">
          <a:xfrm>
            <a:off x="457200" y="1143000"/>
            <a:ext cx="3581400" cy="19050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Oval 16"/>
          <p:cNvSpPr>
            <a:spLocks noChangeArrowheads="1"/>
          </p:cNvSpPr>
          <p:nvPr/>
        </p:nvSpPr>
        <p:spPr bwMode="gray">
          <a:xfrm>
            <a:off x="457200" y="1143000"/>
            <a:ext cx="3505200" cy="1752600"/>
          </a:xfrm>
          <a:prstGeom prst="ellipse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gamma/>
                  <a:tint val="34902"/>
                  <a:invGamma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45" name="Oval 18"/>
          <p:cNvSpPr>
            <a:spLocks noChangeArrowheads="1"/>
          </p:cNvSpPr>
          <p:nvPr/>
        </p:nvSpPr>
        <p:spPr bwMode="gray">
          <a:xfrm>
            <a:off x="533400" y="1143000"/>
            <a:ext cx="3200400" cy="15240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" y="3048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Правило №1: Произведение степеней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410200" y="1219200"/>
            <a:ext cx="3200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9600" b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14400" y="4648200"/>
            <a:ext cx="3124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9600" b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638800" y="4648200"/>
            <a:ext cx="2743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6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m-n</a:t>
            </a:r>
          </a:p>
          <a:p>
            <a:endParaRPr lang="ru-RU" sz="9600" b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048000" y="3962400"/>
            <a:ext cx="1752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b="1" baseline="300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GB" sz="4400" b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590800" y="3962400"/>
          <a:ext cx="457200" cy="440871"/>
        </p:xfrm>
        <a:graphic>
          <a:graphicData uri="http://schemas.openxmlformats.org/presentationml/2006/ole">
            <p:oleObj spid="_x0000_s4098" name="Формула" r:id="rId4" imgW="139680" imgH="139680" progId="Equation.3">
              <p:embed/>
            </p:oleObj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3505200" y="3886200"/>
            <a:ext cx="1447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baseline="30000" dirty="0" smtClean="0">
                <a:latin typeface="Times New Roman" pitchFamily="18" charset="0"/>
                <a:cs typeface="Times New Roman" pitchFamily="18" charset="0"/>
              </a:rPr>
              <a:t>m &gt;n</a:t>
            </a:r>
            <a:endParaRPr lang="ru-RU" sz="44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981200" y="3810000"/>
            <a:ext cx="17525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baseline="30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GB" sz="5400" b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baseline="30000" dirty="0" smtClean="0">
                <a:latin typeface="Times New Roman" pitchFamily="18" charset="0"/>
                <a:cs typeface="Times New Roman" pitchFamily="18" charset="0"/>
              </a:rPr>
              <a:t>    0</a:t>
            </a:r>
            <a:endParaRPr lang="ru-RU" sz="5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066800" y="3124200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Правило №2: Частное степеней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9600" y="1447801"/>
            <a:ext cx="33528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∙а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9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Равно 37"/>
          <p:cNvSpPr/>
          <p:nvPr/>
        </p:nvSpPr>
        <p:spPr>
          <a:xfrm>
            <a:off x="4038600" y="1676400"/>
            <a:ext cx="1066800" cy="609600"/>
          </a:xfrm>
          <a:prstGeom prst="mathEqual">
            <a:avLst>
              <a:gd name="adj1" fmla="val 23520"/>
              <a:gd name="adj2" fmla="val 201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4" name="Равно 43"/>
          <p:cNvSpPr/>
          <p:nvPr/>
        </p:nvSpPr>
        <p:spPr>
          <a:xfrm>
            <a:off x="4114800" y="5334000"/>
            <a:ext cx="1066800" cy="609600"/>
          </a:xfrm>
          <a:prstGeom prst="mathEqual">
            <a:avLst>
              <a:gd name="adj1" fmla="val 23520"/>
              <a:gd name="adj2" fmla="val 201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val 13"/>
          <p:cNvSpPr>
            <a:spLocks noChangeArrowheads="1"/>
          </p:cNvSpPr>
          <p:nvPr/>
        </p:nvSpPr>
        <p:spPr bwMode="gray">
          <a:xfrm>
            <a:off x="4953000" y="4724400"/>
            <a:ext cx="3581400" cy="17526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" name="Oval 13"/>
          <p:cNvSpPr>
            <a:spLocks noChangeArrowheads="1"/>
          </p:cNvSpPr>
          <p:nvPr/>
        </p:nvSpPr>
        <p:spPr bwMode="gray">
          <a:xfrm>
            <a:off x="609600" y="4724400"/>
            <a:ext cx="3657600" cy="17526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" name="Oval 13"/>
          <p:cNvSpPr>
            <a:spLocks noChangeArrowheads="1"/>
          </p:cNvSpPr>
          <p:nvPr/>
        </p:nvSpPr>
        <p:spPr bwMode="gray">
          <a:xfrm>
            <a:off x="5181600" y="1600200"/>
            <a:ext cx="3429000" cy="16764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" name="Oval 13"/>
          <p:cNvSpPr>
            <a:spLocks noChangeArrowheads="1"/>
          </p:cNvSpPr>
          <p:nvPr/>
        </p:nvSpPr>
        <p:spPr bwMode="gray">
          <a:xfrm>
            <a:off x="533400" y="1676400"/>
            <a:ext cx="3581400" cy="16764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" name="Oval 16"/>
          <p:cNvSpPr>
            <a:spLocks noChangeArrowheads="1"/>
          </p:cNvSpPr>
          <p:nvPr/>
        </p:nvSpPr>
        <p:spPr bwMode="gray">
          <a:xfrm>
            <a:off x="5105400" y="4953000"/>
            <a:ext cx="3200400" cy="1371600"/>
          </a:xfrm>
          <a:prstGeom prst="ellipse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gamma/>
                  <a:tint val="34902"/>
                  <a:invGamma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48" name="Oval 16"/>
          <p:cNvSpPr>
            <a:spLocks noChangeArrowheads="1"/>
          </p:cNvSpPr>
          <p:nvPr/>
        </p:nvSpPr>
        <p:spPr bwMode="gray">
          <a:xfrm>
            <a:off x="838200" y="4953000"/>
            <a:ext cx="3124200" cy="1295400"/>
          </a:xfrm>
          <a:prstGeom prst="ellipse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gamma/>
                  <a:tint val="34902"/>
                  <a:invGamma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47" name="Oval 16"/>
          <p:cNvSpPr>
            <a:spLocks noChangeArrowheads="1"/>
          </p:cNvSpPr>
          <p:nvPr/>
        </p:nvSpPr>
        <p:spPr bwMode="gray">
          <a:xfrm>
            <a:off x="5181600" y="1600200"/>
            <a:ext cx="3352800" cy="1524000"/>
          </a:xfrm>
          <a:prstGeom prst="ellipse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gamma/>
                  <a:tint val="34902"/>
                  <a:invGamma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46" name="Oval 16"/>
          <p:cNvSpPr>
            <a:spLocks noChangeArrowheads="1"/>
          </p:cNvSpPr>
          <p:nvPr/>
        </p:nvSpPr>
        <p:spPr bwMode="gray">
          <a:xfrm>
            <a:off x="533400" y="1676400"/>
            <a:ext cx="3429000" cy="1524000"/>
          </a:xfrm>
          <a:prstGeom prst="ellipse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gamma/>
                  <a:tint val="34902"/>
                  <a:invGamma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42" name="Oval 18"/>
          <p:cNvSpPr>
            <a:spLocks noChangeArrowheads="1"/>
          </p:cNvSpPr>
          <p:nvPr/>
        </p:nvSpPr>
        <p:spPr bwMode="gray">
          <a:xfrm>
            <a:off x="5105400" y="4724400"/>
            <a:ext cx="3352800" cy="15240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al 18"/>
          <p:cNvSpPr>
            <a:spLocks noChangeArrowheads="1"/>
          </p:cNvSpPr>
          <p:nvPr/>
        </p:nvSpPr>
        <p:spPr bwMode="gray">
          <a:xfrm>
            <a:off x="685800" y="4648200"/>
            <a:ext cx="3429000" cy="16764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Oval 18"/>
          <p:cNvSpPr>
            <a:spLocks noChangeArrowheads="1"/>
          </p:cNvSpPr>
          <p:nvPr/>
        </p:nvSpPr>
        <p:spPr bwMode="gray">
          <a:xfrm>
            <a:off x="5334000" y="1524000"/>
            <a:ext cx="2971800" cy="1447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val 18"/>
          <p:cNvSpPr>
            <a:spLocks noChangeArrowheads="1"/>
          </p:cNvSpPr>
          <p:nvPr/>
        </p:nvSpPr>
        <p:spPr bwMode="gray">
          <a:xfrm>
            <a:off x="609600" y="1752600"/>
            <a:ext cx="3048000" cy="1447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38201" y="1524000"/>
            <a:ext cx="2819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b="1" dirty="0"/>
          </a:p>
        </p:txBody>
      </p:sp>
      <p:grpSp>
        <p:nvGrpSpPr>
          <p:cNvPr id="2" name="Группа 25"/>
          <p:cNvGrpSpPr/>
          <p:nvPr/>
        </p:nvGrpSpPr>
        <p:grpSpPr>
          <a:xfrm>
            <a:off x="5562600" y="1524000"/>
            <a:ext cx="2743200" cy="1569660"/>
            <a:chOff x="5562600" y="1524000"/>
            <a:chExt cx="2743200" cy="156966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5562600" y="1524000"/>
              <a:ext cx="2743200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600" b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9600" b="1" baseline="30000" dirty="0" smtClean="0">
                  <a:latin typeface="Times New Roman" pitchFamily="18" charset="0"/>
                  <a:cs typeface="Times New Roman" pitchFamily="18" charset="0"/>
                </a:rPr>
                <a:t>m  n</a:t>
              </a:r>
              <a:endParaRPr lang="ru-RU" b="1" dirty="0"/>
            </a:p>
          </p:txBody>
        </p:sp>
        <p:graphicFrame>
          <p:nvGraphicFramePr>
            <p:cNvPr id="36867" name="Object 3"/>
            <p:cNvGraphicFramePr>
              <a:graphicFrameLocks noChangeAspect="1"/>
            </p:cNvGraphicFramePr>
            <p:nvPr/>
          </p:nvGraphicFramePr>
          <p:xfrm>
            <a:off x="6934200" y="1905000"/>
            <a:ext cx="457200" cy="457200"/>
          </p:xfrm>
          <a:graphic>
            <a:graphicData uri="http://schemas.openxmlformats.org/presentationml/2006/ole">
              <p:oleObj spid="_x0000_s5122" name="Формула" r:id="rId4" imgW="114120" imgH="114120" progId="Equation.3">
                <p:embed/>
              </p:oleObj>
            </a:graphicData>
          </a:graphic>
        </p:graphicFrame>
      </p:grpSp>
      <p:sp>
        <p:nvSpPr>
          <p:cNvPr id="19" name="Прямоугольник 18"/>
          <p:cNvSpPr/>
          <p:nvPr/>
        </p:nvSpPr>
        <p:spPr>
          <a:xfrm>
            <a:off x="533400" y="2286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Правило №3: Возведение степени в степень</a:t>
            </a:r>
            <a:endParaRPr lang="ru-RU" sz="36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90600" y="4572000"/>
            <a:ext cx="12940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96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209800" y="4648200"/>
            <a:ext cx="87876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124200" y="4648200"/>
            <a:ext cx="80021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486400" y="4572000"/>
            <a:ext cx="121058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9600" b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553200" y="4724400"/>
            <a:ext cx="87876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543800" y="4495800"/>
            <a:ext cx="80021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96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3429000" y="3581400"/>
            <a:ext cx="38142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 также помним!</a:t>
            </a:r>
            <a:endParaRPr lang="ru-RU" sz="3600" dirty="0"/>
          </a:p>
        </p:txBody>
      </p:sp>
      <p:sp>
        <p:nvSpPr>
          <p:cNvPr id="54" name="Равно 53"/>
          <p:cNvSpPr/>
          <p:nvPr/>
        </p:nvSpPr>
        <p:spPr>
          <a:xfrm>
            <a:off x="4114800" y="2209800"/>
            <a:ext cx="1066800" cy="609600"/>
          </a:xfrm>
          <a:prstGeom prst="mathEqual">
            <a:avLst>
              <a:gd name="adj1" fmla="val 23520"/>
              <a:gd name="adj2" fmla="val 201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13"/>
          <p:cNvSpPr>
            <a:spLocks noChangeArrowheads="1"/>
          </p:cNvSpPr>
          <p:nvPr/>
        </p:nvSpPr>
        <p:spPr bwMode="gray">
          <a:xfrm>
            <a:off x="5257800" y="4648200"/>
            <a:ext cx="3581400" cy="19050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Oval 18"/>
          <p:cNvSpPr>
            <a:spLocks noChangeArrowheads="1"/>
          </p:cNvSpPr>
          <p:nvPr/>
        </p:nvSpPr>
        <p:spPr bwMode="gray">
          <a:xfrm>
            <a:off x="5410200" y="4648200"/>
            <a:ext cx="3429000" cy="1828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Oval 18"/>
          <p:cNvSpPr>
            <a:spLocks noChangeArrowheads="1"/>
          </p:cNvSpPr>
          <p:nvPr/>
        </p:nvSpPr>
        <p:spPr bwMode="gray">
          <a:xfrm>
            <a:off x="5562600" y="4724400"/>
            <a:ext cx="3124200" cy="16002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13"/>
          <p:cNvSpPr>
            <a:spLocks noChangeArrowheads="1"/>
          </p:cNvSpPr>
          <p:nvPr/>
        </p:nvSpPr>
        <p:spPr bwMode="gray">
          <a:xfrm>
            <a:off x="609600" y="4572000"/>
            <a:ext cx="3657600" cy="19812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Oval 18"/>
          <p:cNvSpPr>
            <a:spLocks noChangeArrowheads="1"/>
          </p:cNvSpPr>
          <p:nvPr/>
        </p:nvSpPr>
        <p:spPr bwMode="gray">
          <a:xfrm>
            <a:off x="685800" y="4648200"/>
            <a:ext cx="3429000" cy="1752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Oval 18"/>
          <p:cNvSpPr>
            <a:spLocks noChangeArrowheads="1"/>
          </p:cNvSpPr>
          <p:nvPr/>
        </p:nvSpPr>
        <p:spPr bwMode="gray">
          <a:xfrm>
            <a:off x="685800" y="4572000"/>
            <a:ext cx="3200400" cy="16764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13"/>
          <p:cNvSpPr>
            <a:spLocks noChangeArrowheads="1"/>
          </p:cNvSpPr>
          <p:nvPr/>
        </p:nvSpPr>
        <p:spPr bwMode="gray">
          <a:xfrm>
            <a:off x="5181600" y="1600200"/>
            <a:ext cx="3657600" cy="18288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Oval 18"/>
          <p:cNvSpPr>
            <a:spLocks noChangeArrowheads="1"/>
          </p:cNvSpPr>
          <p:nvPr/>
        </p:nvSpPr>
        <p:spPr bwMode="gray">
          <a:xfrm>
            <a:off x="5334000" y="1524000"/>
            <a:ext cx="3505200" cy="1752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Oval 18"/>
          <p:cNvSpPr>
            <a:spLocks noChangeArrowheads="1"/>
          </p:cNvSpPr>
          <p:nvPr/>
        </p:nvSpPr>
        <p:spPr bwMode="gray">
          <a:xfrm>
            <a:off x="5486400" y="1600200"/>
            <a:ext cx="3200400" cy="15240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val 13"/>
          <p:cNvSpPr>
            <a:spLocks noChangeArrowheads="1"/>
          </p:cNvSpPr>
          <p:nvPr/>
        </p:nvSpPr>
        <p:spPr bwMode="gray">
          <a:xfrm>
            <a:off x="533400" y="1676400"/>
            <a:ext cx="3657600" cy="18288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8627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Oval 18"/>
          <p:cNvSpPr>
            <a:spLocks noChangeArrowheads="1"/>
          </p:cNvSpPr>
          <p:nvPr/>
        </p:nvSpPr>
        <p:spPr bwMode="gray">
          <a:xfrm>
            <a:off x="609600" y="1676400"/>
            <a:ext cx="3124200" cy="15240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val 18"/>
          <p:cNvSpPr>
            <a:spLocks noChangeArrowheads="1"/>
          </p:cNvSpPr>
          <p:nvPr/>
        </p:nvSpPr>
        <p:spPr bwMode="gray">
          <a:xfrm>
            <a:off x="533400" y="1676400"/>
            <a:ext cx="3429000" cy="16764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8000"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horz" wrap="none" anchor="ctr"/>
          <a:lstStyle/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14400" y="1600200"/>
            <a:ext cx="3200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14400" y="4648200"/>
            <a:ext cx="3124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a/b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96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715000" y="4724400"/>
            <a:ext cx="2895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9600" b="1" baseline="30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96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  <p:grpSp>
        <p:nvGrpSpPr>
          <p:cNvPr id="2" name="Группа 25"/>
          <p:cNvGrpSpPr/>
          <p:nvPr/>
        </p:nvGrpSpPr>
        <p:grpSpPr>
          <a:xfrm>
            <a:off x="5105400" y="1600200"/>
            <a:ext cx="3657600" cy="1569660"/>
            <a:chOff x="5105400" y="1600200"/>
            <a:chExt cx="3657600" cy="156966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105400" y="1600200"/>
              <a:ext cx="3657600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9600" b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9600" b="1" baseline="30000" dirty="0" smtClean="0">
                  <a:latin typeface="Times New Roman" pitchFamily="18" charset="0"/>
                  <a:cs typeface="Times New Roman" pitchFamily="18" charset="0"/>
                </a:rPr>
                <a:t>n </a:t>
              </a:r>
              <a:r>
                <a:rPr lang="en-US" sz="9600" b="1" dirty="0" err="1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9600" b="1" baseline="30000" dirty="0" err="1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ru-RU" sz="9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96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7891" name="Object 3"/>
            <p:cNvGraphicFramePr>
              <a:graphicFrameLocks noChangeAspect="1"/>
            </p:cNvGraphicFramePr>
            <p:nvPr/>
          </p:nvGraphicFramePr>
          <p:xfrm>
            <a:off x="6705600" y="2514600"/>
            <a:ext cx="304800" cy="304800"/>
          </p:xfrm>
          <a:graphic>
            <a:graphicData uri="http://schemas.openxmlformats.org/presentationml/2006/ole">
              <p:oleObj spid="_x0000_s6146" name="Формула" r:id="rId4" imgW="114120" imgH="114120" progId="Equation.3">
                <p:embed/>
              </p:oleObj>
            </a:graphicData>
          </a:graphic>
        </p:graphicFrame>
      </p:grp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5257800" y="4038600"/>
          <a:ext cx="1489075" cy="585789"/>
        </p:xfrm>
        <a:graphic>
          <a:graphicData uri="http://schemas.openxmlformats.org/presentationml/2006/ole">
            <p:oleObj spid="_x0000_s6147" name="Формула" r:id="rId5" imgW="355320" imgH="177480" progId="Equation.3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533400" y="304800"/>
            <a:ext cx="304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Правило №4:</a:t>
            </a:r>
            <a:endParaRPr lang="ru-RU" sz="36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352800" y="304800"/>
            <a:ext cx="5638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Возведение произведения в степень</a:t>
            </a:r>
            <a:endParaRPr lang="ru-RU" sz="36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33400" y="3505200"/>
            <a:ext cx="30011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Правило №5:</a:t>
            </a:r>
            <a:endParaRPr lang="ru-RU" sz="36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276600" y="3505200"/>
            <a:ext cx="571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Возведение частного в    степень,</a:t>
            </a:r>
            <a:endParaRPr lang="ru-RU" sz="3600" dirty="0"/>
          </a:p>
        </p:txBody>
      </p:sp>
      <p:sp>
        <p:nvSpPr>
          <p:cNvPr id="32" name="Равно 31"/>
          <p:cNvSpPr/>
          <p:nvPr/>
        </p:nvSpPr>
        <p:spPr>
          <a:xfrm>
            <a:off x="4114800" y="2209800"/>
            <a:ext cx="1066800" cy="609600"/>
          </a:xfrm>
          <a:prstGeom prst="mathEqual">
            <a:avLst>
              <a:gd name="adj1" fmla="val 23520"/>
              <a:gd name="adj2" fmla="val 201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Равно 32"/>
          <p:cNvSpPr/>
          <p:nvPr/>
        </p:nvSpPr>
        <p:spPr>
          <a:xfrm>
            <a:off x="4191000" y="5181600"/>
            <a:ext cx="1066800" cy="609600"/>
          </a:xfrm>
          <a:prstGeom prst="mathEqual">
            <a:avLst>
              <a:gd name="adj1" fmla="val 23520"/>
              <a:gd name="adj2" fmla="val 201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990600"/>
            <a:ext cx="8534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GB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4400" b="1" u="sng" dirty="0" smtClean="0">
                <a:latin typeface="Times New Roman" pitchFamily="18" charset="0"/>
                <a:cs typeface="Times New Roman" pitchFamily="18" charset="0"/>
              </a:rPr>
              <a:t>показатель четное число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то значение степени всегда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3352800"/>
            <a:ext cx="8534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4400" b="1" u="sng" dirty="0" smtClean="0">
                <a:latin typeface="Times New Roman" pitchFamily="18" charset="0"/>
                <a:cs typeface="Times New Roman" pitchFamily="18" charset="0"/>
              </a:rPr>
              <a:t>показатель нечетное число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то значение степени совпадает со знаком</a:t>
            </a:r>
            <a:endParaRPr lang="ru-RU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228600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также не забываем: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43000" y="2362200"/>
            <a:ext cx="6629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положительное</a:t>
            </a:r>
            <a:endParaRPr lang="ru-RU" sz="4800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5410200"/>
            <a:ext cx="91417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основания степени</a:t>
            </a:r>
            <a:endParaRPr lang="ru-RU" sz="5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685800"/>
            <a:ext cx="52577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Возвести в степень: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486400" y="228600"/>
          <a:ext cx="3497262" cy="2159000"/>
        </p:xfrm>
        <a:graphic>
          <a:graphicData uri="http://schemas.openxmlformats.org/presentationml/2006/ole">
            <p:oleObj spid="_x0000_s7170" name="Формула" r:id="rId4" imgW="863280" imgH="53316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38200" y="1752600"/>
            <a:ext cx="21172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2473" name="Object 9"/>
          <p:cNvGraphicFramePr>
            <a:graphicFrameLocks noChangeAspect="1"/>
          </p:cNvGraphicFramePr>
          <p:nvPr/>
        </p:nvGraphicFramePr>
        <p:xfrm>
          <a:off x="381000" y="2667000"/>
          <a:ext cx="3443288" cy="2185988"/>
        </p:xfrm>
        <a:graphic>
          <a:graphicData uri="http://schemas.openxmlformats.org/presentationml/2006/ole">
            <p:oleObj spid="_x0000_s7171" name="Формула" r:id="rId5" imgW="799920" imgH="507960" progId="Equation.3">
              <p:embed/>
            </p:oleObj>
          </a:graphicData>
        </a:graphic>
      </p:graphicFrame>
      <p:graphicFrame>
        <p:nvGraphicFramePr>
          <p:cNvPr id="62475" name="Object 11"/>
          <p:cNvGraphicFramePr>
            <a:graphicFrameLocks noChangeAspect="1"/>
          </p:cNvGraphicFramePr>
          <p:nvPr/>
        </p:nvGraphicFramePr>
        <p:xfrm>
          <a:off x="3657600" y="2819400"/>
          <a:ext cx="5202238" cy="1828800"/>
        </p:xfrm>
        <a:graphic>
          <a:graphicData uri="http://schemas.openxmlformats.org/presentationml/2006/ole">
            <p:oleObj spid="_x0000_s7172" name="Формула" r:id="rId6" imgW="1384200" imgH="444240" progId="Equation.3">
              <p:embed/>
            </p:oleObj>
          </a:graphicData>
        </a:graphic>
      </p:graphicFrame>
      <p:graphicFrame>
        <p:nvGraphicFramePr>
          <p:cNvPr id="62477" name="Object 13"/>
          <p:cNvGraphicFramePr>
            <a:graphicFrameLocks noChangeAspect="1"/>
          </p:cNvGraphicFramePr>
          <p:nvPr/>
        </p:nvGraphicFramePr>
        <p:xfrm>
          <a:off x="914400" y="4648200"/>
          <a:ext cx="3962400" cy="1921164"/>
        </p:xfrm>
        <a:graphic>
          <a:graphicData uri="http://schemas.openxmlformats.org/presentationml/2006/ole">
            <p:oleObj spid="_x0000_s7173" name="Формула" r:id="rId7" imgW="8380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b="1" smtClean="0">
                <a:solidFill>
                  <a:srgbClr val="FF3300"/>
                </a:solidFill>
              </a:rPr>
              <a:t>Вычислительная пауза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idx="1"/>
          </p:nvPr>
        </p:nvGraphicFramePr>
        <p:xfrm>
          <a:off x="827088" y="2060575"/>
          <a:ext cx="7921625" cy="3944938"/>
        </p:xfrm>
        <a:graphic>
          <a:graphicData uri="http://schemas.openxmlformats.org/presentationml/2006/ole">
            <p:oleObj spid="_x0000_s8194" name="Формула" r:id="rId3" imgW="3213000" imgH="1600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313612" cy="1143000"/>
          </a:xfrm>
        </p:spPr>
        <p:txBody>
          <a:bodyPr/>
          <a:lstStyle/>
          <a:p>
            <a:pPr algn="ctr" eaLnBrk="1" hangingPunct="1"/>
            <a:r>
              <a:rPr lang="ru-RU" sz="6600" b="1" smtClean="0">
                <a:solidFill>
                  <a:srgbClr val="FF3300"/>
                </a:solidFill>
              </a:rPr>
              <a:t>Тест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>
            <p:ph sz="half" idx="1"/>
          </p:nvPr>
        </p:nvGraphicFramePr>
        <p:xfrm>
          <a:off x="827088" y="2492375"/>
          <a:ext cx="3713162" cy="3713163"/>
        </p:xfrm>
        <a:graphic>
          <a:graphicData uri="http://schemas.openxmlformats.org/presentationml/2006/ole">
            <p:oleObj spid="_x0000_s9218" name="Формула" r:id="rId3" imgW="1854000" imgH="1854000" progId="Equation.3">
              <p:embed/>
            </p:oleObj>
          </a:graphicData>
        </a:graphic>
      </p:graphicFrame>
      <p:graphicFrame>
        <p:nvGraphicFramePr>
          <p:cNvPr id="3075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4932363" y="2565400"/>
          <a:ext cx="3776662" cy="3776663"/>
        </p:xfrm>
        <a:graphic>
          <a:graphicData uri="http://schemas.openxmlformats.org/presentationml/2006/ole">
            <p:oleObj spid="_x0000_s9219" name="Формула" r:id="rId4" imgW="1854000" imgH="1854000" progId="Equation.3">
              <p:embed/>
            </p:oleObj>
          </a:graphicData>
        </a:graphic>
      </p:graphicFrame>
      <p:sp>
        <p:nvSpPr>
          <p:cNvPr id="3077" name="Text Box 14"/>
          <p:cNvSpPr txBox="1">
            <a:spLocks noChangeArrowheads="1"/>
          </p:cNvSpPr>
          <p:nvPr/>
        </p:nvSpPr>
        <p:spPr bwMode="auto">
          <a:xfrm>
            <a:off x="1258888" y="1773238"/>
            <a:ext cx="2665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hlink"/>
                </a:solidFill>
              </a:rPr>
              <a:t>Вариант 1</a:t>
            </a:r>
          </a:p>
        </p:txBody>
      </p:sp>
      <p:sp>
        <p:nvSpPr>
          <p:cNvPr id="3078" name="Text Box 15"/>
          <p:cNvSpPr txBox="1">
            <a:spLocks noChangeArrowheads="1"/>
          </p:cNvSpPr>
          <p:nvPr/>
        </p:nvSpPr>
        <p:spPr bwMode="auto">
          <a:xfrm>
            <a:off x="5219700" y="1787525"/>
            <a:ext cx="2665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hlink"/>
                </a:solidFill>
              </a:rPr>
              <a:t>Вариант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167</Words>
  <Application>Microsoft Office PowerPoint</Application>
  <PresentationFormat>Экран (4:3)</PresentationFormat>
  <Paragraphs>47</Paragraphs>
  <Slides>9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 Office</vt:lpstr>
      <vt:lpstr>Microsoft Equation 3.0</vt:lpstr>
      <vt:lpstr>Формула</vt:lpstr>
      <vt:lpstr>Свойства степени с натуральным показателем</vt:lpstr>
      <vt:lpstr>Мозговой штурм</vt:lpstr>
      <vt:lpstr>Слайд 3</vt:lpstr>
      <vt:lpstr>Слайд 4</vt:lpstr>
      <vt:lpstr>Слайд 5</vt:lpstr>
      <vt:lpstr>Слайд 6</vt:lpstr>
      <vt:lpstr>Слайд 7</vt:lpstr>
      <vt:lpstr>Вычислительная пауза</vt:lpstr>
      <vt:lpstr>Тест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степени с натуральным показателем</dc:title>
  <dc:creator>Admin</dc:creator>
  <cp:lastModifiedBy>Admin</cp:lastModifiedBy>
  <cp:revision>1</cp:revision>
  <dcterms:created xsi:type="dcterms:W3CDTF">2013-12-05T14:16:25Z</dcterms:created>
  <dcterms:modified xsi:type="dcterms:W3CDTF">2013-12-05T14:20:34Z</dcterms:modified>
</cp:coreProperties>
</file>