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5" r:id="rId2"/>
    <p:sldId id="297" r:id="rId3"/>
    <p:sldId id="258" r:id="rId4"/>
    <p:sldId id="281" r:id="rId5"/>
    <p:sldId id="291" r:id="rId6"/>
    <p:sldId id="292" r:id="rId7"/>
    <p:sldId id="293" r:id="rId8"/>
    <p:sldId id="294" r:id="rId9"/>
    <p:sldId id="295" r:id="rId10"/>
    <p:sldId id="296" r:id="rId11"/>
    <p:sldId id="260" r:id="rId12"/>
    <p:sldId id="273" r:id="rId13"/>
    <p:sldId id="274" r:id="rId14"/>
    <p:sldId id="265" r:id="rId15"/>
    <p:sldId id="300" r:id="rId16"/>
    <p:sldId id="299" r:id="rId17"/>
    <p:sldId id="301" r:id="rId18"/>
    <p:sldId id="302" r:id="rId19"/>
    <p:sldId id="303" r:id="rId20"/>
    <p:sldId id="304" r:id="rId21"/>
    <p:sldId id="305" r:id="rId22"/>
    <p:sldId id="306" r:id="rId23"/>
    <p:sldId id="308" r:id="rId24"/>
    <p:sldId id="269" r:id="rId25"/>
    <p:sldId id="270" r:id="rId26"/>
    <p:sldId id="279" r:id="rId27"/>
    <p:sldId id="312" r:id="rId28"/>
    <p:sldId id="309" r:id="rId29"/>
    <p:sldId id="310" r:id="rId30"/>
    <p:sldId id="31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9.wmf"/><Relationship Id="rId7" Type="http://schemas.openxmlformats.org/officeDocument/2006/relationships/image" Target="../media/image52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41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jpeg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15.jpeg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13E7A-E59F-4D36-B67F-469DB27B1DCC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C1535-9FE0-4F39-9452-8AB6894E2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ACC3-FF24-4E84-BEB6-510E17C2D62F}" type="datetimeFigureOut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F8143-4EC6-4129-8D58-FACED2FD43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mathgr.gif_fcbb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40187">
            <a:off x="214282" y="2643182"/>
            <a:ext cx="4953000" cy="3743325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14357"/>
            <a:ext cx="7772400" cy="18573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i="1" dirty="0">
                <a:solidFill>
                  <a:srgbClr val="FF0000"/>
                </a:solidFill>
              </a:rPr>
              <a:t>Свойства корня </a:t>
            </a:r>
            <a:r>
              <a:rPr lang="en-US" sz="5400" i="1" dirty="0">
                <a:solidFill>
                  <a:srgbClr val="FF0000"/>
                </a:solidFill>
              </a:rPr>
              <a:t>n</a:t>
            </a:r>
            <a:r>
              <a:rPr lang="ru-RU" sz="5400" i="1" dirty="0">
                <a:solidFill>
                  <a:srgbClr val="FF0000"/>
                </a:solidFill>
              </a:rPr>
              <a:t>-ой </a:t>
            </a:r>
            <a:r>
              <a:rPr lang="ru-RU" sz="5400" i="1" dirty="0" smtClean="0">
                <a:solidFill>
                  <a:srgbClr val="FF0000"/>
                </a:solidFill>
              </a:rPr>
              <a:t>степени. </a:t>
            </a:r>
            <a:endParaRPr lang="ru-RU" sz="5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619250" y="1214438"/>
            <a:ext cx="604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Упростите выражение: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1692275" y="2349500"/>
          <a:ext cx="2881313" cy="1295400"/>
        </p:xfrm>
        <a:graphic>
          <a:graphicData uri="http://schemas.openxmlformats.org/presentationml/2006/ole">
            <p:oleObj spid="_x0000_s47106" name="Формула" r:id="rId3" imgW="571252" imgH="253890" progId="Equation.3">
              <p:embed/>
            </p:oleObj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/>
        </p:nvGraphicFramePr>
        <p:xfrm>
          <a:off x="4427538" y="2420938"/>
          <a:ext cx="2087562" cy="1058862"/>
        </p:xfrm>
        <a:graphic>
          <a:graphicData uri="http://schemas.openxmlformats.org/presentationml/2006/ole">
            <p:oleObj spid="_x0000_s47107" name="Формула" r:id="rId4" imgW="406080" imgH="203040" progId="Equation.3">
              <p:embed/>
            </p:oleObj>
          </a:graphicData>
        </a:graphic>
      </p:graphicFrame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179388" y="3933825"/>
          <a:ext cx="4248150" cy="1223963"/>
        </p:xfrm>
        <a:graphic>
          <a:graphicData uri="http://schemas.openxmlformats.org/presentationml/2006/ole">
            <p:oleObj spid="_x0000_s47108" name="Формула" r:id="rId5" imgW="1270000" imgH="279400" progId="Equation.3">
              <p:embed/>
            </p:oleObj>
          </a:graphicData>
        </a:graphic>
      </p:graphicFrame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4572000" y="3860800"/>
          <a:ext cx="3697288" cy="1279525"/>
        </p:xfrm>
        <a:graphic>
          <a:graphicData uri="http://schemas.openxmlformats.org/presentationml/2006/ole">
            <p:oleObj spid="_x0000_s47109" name="Формула" r:id="rId6" imgW="1104840" imgH="291960" progId="Equation.3">
              <p:embed/>
            </p:oleObj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1547813" y="5229225"/>
          <a:ext cx="4895850" cy="1100138"/>
        </p:xfrm>
        <a:graphic>
          <a:graphicData uri="http://schemas.openxmlformats.org/presentationml/2006/ole">
            <p:oleObj spid="_x0000_s47110" name="Формула" r:id="rId7" imgW="133344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23850" y="21336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1. Вычислите: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2778338" y="1785927"/>
          <a:ext cx="6248706" cy="1143008"/>
        </p:xfrm>
        <a:graphic>
          <a:graphicData uri="http://schemas.openxmlformats.org/presentationml/2006/ole">
            <p:oleObj spid="_x0000_s2050" name="Формула" r:id="rId3" imgW="3060700" imgH="419100" progId="Equation.3">
              <p:embed/>
            </p:oleObj>
          </a:graphicData>
        </a:graphic>
      </p:graphicFrame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0825" y="3644900"/>
            <a:ext cx="633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2. Найдите значение выражения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5786446" y="3292298"/>
          <a:ext cx="2671755" cy="1022528"/>
        </p:xfrm>
        <a:graphic>
          <a:graphicData uri="http://schemas.openxmlformats.org/presentationml/2006/ole">
            <p:oleObj spid="_x0000_s2051" name="Формула" r:id="rId4" imgW="634449" imgH="317225" progId="Equation.3">
              <p:embed/>
            </p:oleObj>
          </a:graphicData>
        </a:graphic>
      </p:graphicFrame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395288" y="436562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/>
              <a:t>При     </a:t>
            </a:r>
            <a:r>
              <a:rPr lang="ru-RU" sz="2800" i="1" dirty="0" err="1"/>
              <a:t>х</a:t>
            </a:r>
            <a:r>
              <a:rPr lang="ru-RU" sz="2800" i="1" dirty="0"/>
              <a:t> = 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2051050" y="4221163"/>
          <a:ext cx="1296988" cy="746125"/>
        </p:xfrm>
        <a:graphic>
          <a:graphicData uri="http://schemas.openxmlformats.org/presentationml/2006/ole">
            <p:oleObj spid="_x0000_s2052" name="Формула" r:id="rId5" imgW="444114" imgH="253780" progId="Equation.3">
              <p:embed/>
            </p:oleObj>
          </a:graphicData>
        </a:graphic>
      </p:graphicFrame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331913" y="428604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Проверим </a:t>
            </a:r>
            <a:r>
              <a:rPr lang="ru-RU" sz="2800" i="1" dirty="0" smtClean="0">
                <a:solidFill>
                  <a:srgbClr val="FF0000"/>
                </a:solidFill>
              </a:rPr>
              <a:t>дополнительное домашнее </a:t>
            </a:r>
            <a:r>
              <a:rPr lang="ru-RU" sz="2800" i="1" dirty="0">
                <a:solidFill>
                  <a:srgbClr val="FF0000"/>
                </a:solidFill>
              </a:rPr>
              <a:t>задание: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214282" y="2000240"/>
          <a:ext cx="8569325" cy="1143000"/>
        </p:xfrm>
        <a:graphic>
          <a:graphicData uri="http://schemas.openxmlformats.org/presentationml/2006/ole">
            <p:oleObj spid="_x0000_s13315" name="Формула" r:id="rId3" imgW="3720960" imgH="49500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85720" y="3429000"/>
          <a:ext cx="4176713" cy="1069975"/>
        </p:xfrm>
        <a:graphic>
          <a:graphicData uri="http://schemas.openxmlformats.org/presentationml/2006/ole">
            <p:oleObj spid="_x0000_s13316" name="Формула" r:id="rId4" imgW="1815840" imgH="46980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4643438" y="3571876"/>
          <a:ext cx="4041775" cy="1042987"/>
        </p:xfrm>
        <a:graphic>
          <a:graphicData uri="http://schemas.openxmlformats.org/presentationml/2006/ole">
            <p:oleObj spid="_x0000_s13317" name="Формула" r:id="rId5" imgW="1663560" imgH="431640" progId="Equation.3">
              <p:embed/>
            </p:oleObj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323850" y="5373688"/>
          <a:ext cx="4608513" cy="674687"/>
        </p:xfrm>
        <a:graphic>
          <a:graphicData uri="http://schemas.openxmlformats.org/presentationml/2006/ole">
            <p:oleObj spid="_x0000_s13318" name="Формула" r:id="rId6" imgW="1562040" imgH="228600" progId="Equation.3">
              <p:embed/>
            </p:oleObj>
          </a:graphicData>
        </a:graphic>
      </p:graphicFrame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2843213" y="6165850"/>
            <a:ext cx="18879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28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Ответ</a:t>
            </a:r>
            <a:r>
              <a:rPr lang="ru-RU" sz="2800" i="1" dirty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ru-RU" sz="14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: </a:t>
            </a:r>
            <a:r>
              <a:rPr lang="ru-RU" sz="28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0</a:t>
            </a:r>
            <a:r>
              <a:rPr lang="ru-RU" sz="14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.</a:t>
            </a:r>
            <a:endParaRPr lang="ru-RU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357166"/>
            <a:ext cx="19716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800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rgbClr val="FF0000"/>
                </a:solidFill>
                <a:latin typeface="Arial" charset="0"/>
              </a:rPr>
              <a:t>Решение</a:t>
            </a:r>
            <a:r>
              <a:rPr lang="ru-RU" sz="2800" b="1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:</a:t>
            </a:r>
            <a:r>
              <a:rPr lang="ru-RU" sz="1400" b="1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endParaRPr lang="ru-RU" sz="1100" b="1" i="1" dirty="0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endParaRPr lang="ru-RU" b="1" i="1" dirty="0">
              <a:latin typeface="Arial" charset="0"/>
            </a:endParaRPr>
          </a:p>
        </p:txBody>
      </p:sp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2214546" y="428604"/>
          <a:ext cx="5902325" cy="936625"/>
        </p:xfrm>
        <a:graphic>
          <a:graphicData uri="http://schemas.openxmlformats.org/presentationml/2006/ole">
            <p:oleObj spid="_x0000_s13319" name="Формула" r:id="rId7" imgW="31748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0" y="357166"/>
            <a:ext cx="2051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u="sng" dirty="0">
                <a:solidFill>
                  <a:srgbClr val="FF0000"/>
                </a:solidFill>
              </a:rPr>
              <a:t>Решение:</a:t>
            </a:r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1928794" y="357166"/>
          <a:ext cx="2039937" cy="850900"/>
        </p:xfrm>
        <a:graphic>
          <a:graphicData uri="http://schemas.openxmlformats.org/presentationml/2006/ole">
            <p:oleObj spid="_x0000_s14340" name="Формула" r:id="rId3" imgW="749160" imgH="317160" progId="Equation.3">
              <p:embed/>
            </p:oleObj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4000496" y="357166"/>
          <a:ext cx="1960563" cy="917575"/>
        </p:xfrm>
        <a:graphic>
          <a:graphicData uri="http://schemas.openxmlformats.org/presentationml/2006/ole">
            <p:oleObj spid="_x0000_s14341" name="Формула" r:id="rId4" imgW="736560" imgH="342720" progId="Equation.3">
              <p:embed/>
            </p:oleObj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6000760" y="428604"/>
          <a:ext cx="1763713" cy="842962"/>
        </p:xfrm>
        <a:graphic>
          <a:graphicData uri="http://schemas.openxmlformats.org/presentationml/2006/ole">
            <p:oleObj spid="_x0000_s14342" name="Формула" r:id="rId5" imgW="622080" imgH="291960" progId="Equation.3">
              <p:embed/>
            </p:oleObj>
          </a:graphicData>
        </a:graphic>
      </p:graphicFrame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357158" y="1857364"/>
          <a:ext cx="1943100" cy="836613"/>
        </p:xfrm>
        <a:graphic>
          <a:graphicData uri="http://schemas.openxmlformats.org/presentationml/2006/ole">
            <p:oleObj spid="_x0000_s14343" name="Формула" r:id="rId6" imgW="685800" imgH="291960" progId="Equation.3">
              <p:embed/>
            </p:oleObj>
          </a:graphicData>
        </a:graphic>
      </p:graphicFrame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2571736" y="1857364"/>
          <a:ext cx="1152525" cy="841375"/>
        </p:xfrm>
        <a:graphic>
          <a:graphicData uri="http://schemas.openxmlformats.org/presentationml/2006/ole">
            <p:oleObj spid="_x0000_s14344" name="Формула" r:id="rId7" imgW="355292" imgH="253780" progId="Equation.3">
              <p:embed/>
            </p:oleObj>
          </a:graphicData>
        </a:graphic>
      </p:graphicFrame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1914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0" y="222885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latin typeface="Arial" charset="0"/>
                <a:cs typeface="Times New Roman" pitchFamily="18" charset="0"/>
              </a:rPr>
              <a:t> </a:t>
            </a:r>
            <a:endParaRPr lang="ru-RU">
              <a:latin typeface="Arial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0" y="287655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latin typeface="Arial" charset="0"/>
                <a:cs typeface="Times New Roman" pitchFamily="18" charset="0"/>
              </a:rPr>
              <a:t> </a:t>
            </a:r>
            <a:endParaRPr lang="ru-RU">
              <a:latin typeface="Arial" charset="0"/>
            </a:endParaRP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0" y="407670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latin typeface="Arial" charset="0"/>
                <a:cs typeface="Times New Roman" pitchFamily="18" charset="0"/>
              </a:rPr>
              <a:t> </a:t>
            </a:r>
            <a:endParaRPr lang="ru-RU">
              <a:latin typeface="Arial" charset="0"/>
            </a:endParaRPr>
          </a:p>
        </p:txBody>
      </p:sp>
      <p:graphicFrame>
        <p:nvGraphicFramePr>
          <p:cNvPr id="56336" name="Object 16"/>
          <p:cNvGraphicFramePr>
            <a:graphicFrameLocks noChangeAspect="1"/>
          </p:cNvGraphicFramePr>
          <p:nvPr/>
        </p:nvGraphicFramePr>
        <p:xfrm>
          <a:off x="1763713" y="3860800"/>
          <a:ext cx="1152525" cy="661988"/>
        </p:xfrm>
        <a:graphic>
          <a:graphicData uri="http://schemas.openxmlformats.org/presentationml/2006/ole">
            <p:oleObj spid="_x0000_s14345" name="Формула" r:id="rId8" imgW="444114" imgH="253780" progId="Equation.3">
              <p:embed/>
            </p:oleObj>
          </a:graphicData>
        </a:graphic>
      </p:graphicFrame>
      <p:graphicFrame>
        <p:nvGraphicFramePr>
          <p:cNvPr id="56337" name="Object 17"/>
          <p:cNvGraphicFramePr>
            <a:graphicFrameLocks noChangeAspect="1"/>
          </p:cNvGraphicFramePr>
          <p:nvPr/>
        </p:nvGraphicFramePr>
        <p:xfrm>
          <a:off x="3924300" y="3644900"/>
          <a:ext cx="3600450" cy="933450"/>
        </p:xfrm>
        <a:graphic>
          <a:graphicData uri="http://schemas.openxmlformats.org/presentationml/2006/ole">
            <p:oleObj spid="_x0000_s14346" name="Формула" r:id="rId9" imgW="1320480" imgH="342720" progId="Equation.3">
              <p:embed/>
            </p:oleObj>
          </a:graphicData>
        </a:graphic>
      </p:graphicFrame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79388" y="3970338"/>
            <a:ext cx="1643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28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Если </a:t>
            </a:r>
            <a:r>
              <a:rPr lang="ru-RU" sz="28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х</a:t>
            </a:r>
            <a:r>
              <a:rPr lang="ru-RU" sz="28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=</a:t>
            </a:r>
            <a:r>
              <a:rPr lang="ru-RU" sz="14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2987675" y="3933825"/>
            <a:ext cx="9292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ru-RU" sz="2800" b="1" i="1" dirty="0">
                <a:latin typeface="Arial" charset="0"/>
                <a:cs typeface="Times New Roman" pitchFamily="18" charset="0"/>
              </a:rPr>
              <a:t>, </a:t>
            </a:r>
            <a:r>
              <a:rPr lang="ru-RU" sz="28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то</a:t>
            </a:r>
            <a:r>
              <a:rPr lang="ru-RU" sz="1400" dirty="0">
                <a:latin typeface="Arial" charset="0"/>
                <a:cs typeface="Times New Roman" pitchFamily="18" charset="0"/>
              </a:rPr>
              <a:t> </a:t>
            </a:r>
            <a:endParaRPr lang="ru-RU" dirty="0">
              <a:latin typeface="Arial" charset="0"/>
            </a:endParaRPr>
          </a:p>
        </p:txBody>
      </p:sp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250825" y="4724400"/>
          <a:ext cx="4294188" cy="968375"/>
        </p:xfrm>
        <a:graphic>
          <a:graphicData uri="http://schemas.openxmlformats.org/presentationml/2006/ole">
            <p:oleObj spid="_x0000_s14347" name="Формула" r:id="rId10" imgW="1574640" imgH="355320" progId="Equation.3">
              <p:embed/>
            </p:oleObj>
          </a:graphicData>
        </a:graphic>
      </p:graphicFrame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2051050" y="5876925"/>
            <a:ext cx="205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Ответ: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8" grpId="0"/>
      <p:bldP spid="56339" grpId="0"/>
      <p:bldP spid="563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28596" y="214290"/>
            <a:ext cx="87154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FF0000"/>
                </a:solidFill>
              </a:rPr>
              <a:t>1) Вычислите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643051"/>
            <a:ext cx="5786478" cy="1687724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ru-RU" sz="3200" i="1" dirty="0" smtClean="0">
                <a:solidFill>
                  <a:srgbClr val="FF0000"/>
                </a:solidFill>
              </a:rPr>
              <a:t>2) Упростите </a:t>
            </a:r>
            <a:r>
              <a:rPr lang="ru-RU" sz="3200" i="1" dirty="0" smtClean="0">
                <a:solidFill>
                  <a:srgbClr val="FF0000"/>
                </a:solidFill>
              </a:rPr>
              <a:t>выражение </a:t>
            </a:r>
            <a:endParaRPr lang="ru-RU" sz="3200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928803"/>
            <a:ext cx="4429156" cy="1811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Ответ.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802735"/>
            <a:ext cx="2393174" cy="1126199"/>
          </a:xfrm>
          <a:prstGeom prst="rect">
            <a:avLst/>
          </a:prstGeom>
          <a:noFill/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1714488"/>
            <a:ext cx="4929222" cy="1086758"/>
          </a:xfrm>
          <a:prstGeom prst="rect">
            <a:avLst/>
          </a:prstGeom>
          <a:noFill/>
        </p:spPr>
      </p:pic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714752"/>
            <a:ext cx="2353628" cy="1071570"/>
          </a:xfrm>
          <a:prstGeom prst="rect">
            <a:avLst/>
          </a:prstGeom>
          <a:noFill/>
        </p:spPr>
      </p:pic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0666" y="3857628"/>
            <a:ext cx="1834276" cy="685334"/>
          </a:xfrm>
          <a:prstGeom prst="rect">
            <a:avLst/>
          </a:prstGeom>
          <a:noFill/>
        </p:spPr>
      </p:pic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9690" y="3786190"/>
            <a:ext cx="1777020" cy="729034"/>
          </a:xfrm>
          <a:prstGeom prst="rect">
            <a:avLst/>
          </a:prstGeom>
          <a:noFill/>
        </p:spPr>
      </p:pic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28925" y="2143116"/>
            <a:ext cx="5000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786050" y="3929066"/>
            <a:ext cx="500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501090" y="2071679"/>
            <a:ext cx="4286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14282" y="3929066"/>
            <a:ext cx="4286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dirty="0"/>
          </a:p>
        </p:txBody>
      </p:sp>
      <p:sp>
        <p:nvSpPr>
          <p:cNvPr id="20" name="Прямоугольник 19"/>
          <p:cNvSpPr/>
          <p:nvPr/>
        </p:nvSpPr>
        <p:spPr>
          <a:xfrm flipV="1">
            <a:off x="5429257" y="3857627"/>
            <a:ext cx="4286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Решение: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786454"/>
            <a:ext cx="1777020" cy="729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3) </a:t>
            </a:r>
            <a:r>
              <a:rPr lang="ru-RU" sz="3600" b="1" dirty="0" smtClean="0">
                <a:solidFill>
                  <a:srgbClr val="002060"/>
                </a:solidFill>
              </a:rPr>
              <a:t>B7</a:t>
            </a:r>
            <a:r>
              <a:rPr lang="ru-RU" sz="3600" b="1" dirty="0" smtClean="0">
                <a:solidFill>
                  <a:srgbClr val="002060"/>
                </a:solidFill>
              </a:rPr>
              <a:t> № 26829.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</a:rPr>
              <a:t>Найдите значение выражения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9" y="2285992"/>
            <a:ext cx="6941988" cy="1285884"/>
          </a:xfrm>
          <a:prstGeom prst="rect">
            <a:avLst/>
          </a:prstGeom>
          <a:noFill/>
        </p:spPr>
      </p:pic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0" y="500042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4)</a:t>
            </a:r>
            <a:r>
              <a:rPr lang="ru-RU" sz="3600" b="1" dirty="0" smtClean="0">
                <a:solidFill>
                  <a:srgbClr val="002060"/>
                </a:solidFill>
              </a:rPr>
              <a:t> B7</a:t>
            </a:r>
            <a:r>
              <a:rPr lang="ru-RU" sz="3600" b="1" dirty="0" smtClean="0">
                <a:solidFill>
                  <a:srgbClr val="002060"/>
                </a:solidFill>
              </a:rPr>
              <a:t> № </a:t>
            </a:r>
            <a:r>
              <a:rPr lang="ru-RU" sz="3600" b="1" dirty="0" smtClean="0">
                <a:solidFill>
                  <a:srgbClr val="002060"/>
                </a:solidFill>
              </a:rPr>
              <a:t>26838</a:t>
            </a:r>
            <a:r>
              <a:rPr lang="ru-RU" b="1" dirty="0" smtClean="0"/>
              <a:t>.</a:t>
            </a:r>
            <a:r>
              <a:rPr lang="ru-RU" sz="3600" dirty="0" smtClean="0">
                <a:solidFill>
                  <a:srgbClr val="FF0000"/>
                </a:solidFill>
              </a:rPr>
              <a:t> Найдите значение выражения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при а</a:t>
            </a:r>
            <a:r>
              <a:rPr lang="en-US" sz="3600" dirty="0" smtClean="0">
                <a:solidFill>
                  <a:srgbClr val="002060"/>
                </a:solidFill>
              </a:rPr>
              <a:t> &gt; 0.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940182"/>
            <a:ext cx="5214974" cy="2390702"/>
          </a:xfrm>
          <a:prstGeom prst="rect">
            <a:avLst/>
          </a:prstGeom>
          <a:noFill/>
        </p:spPr>
      </p:pic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B7</a:t>
            </a:r>
            <a:r>
              <a:rPr lang="ru-RU" sz="3600" b="1" dirty="0" smtClean="0">
                <a:solidFill>
                  <a:srgbClr val="002060"/>
                </a:solidFill>
              </a:rPr>
              <a:t> № 68141.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Найдите</a:t>
            </a:r>
            <a:endParaRPr lang="ru-RU" sz="3600" dirty="0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687" y="2143116"/>
            <a:ext cx="8570593" cy="1714512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>В математике есть своя философия, своя поэзия. Она дает человеку главное- силу мышления </a:t>
            </a:r>
            <a:r>
              <a:rPr lang="ru-RU" sz="6000" dirty="0" smtClean="0">
                <a:solidFill>
                  <a:srgbClr val="FF0000"/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dirty="0" smtClean="0"/>
              <a:t>                                       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Arial" charset="0"/>
              </a:rPr>
              <a:t>                                                                        </a:t>
            </a:r>
            <a:r>
              <a:rPr lang="ru-RU" sz="2400" i="1" dirty="0" smtClean="0">
                <a:solidFill>
                  <a:srgbClr val="002060"/>
                </a:solidFill>
              </a:rPr>
              <a:t>Сергей Лазо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dirty="0" smtClean="0"/>
              <a:t>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400" dirty="0" smtClean="0"/>
              <a:t>                                                                             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Решение: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g(3-x) =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g(3+x</a:t>
            </a:r>
            <a:r>
              <a:rPr lang="en-US" sz="4000" dirty="0" smtClean="0"/>
              <a:t>) </a:t>
            </a:r>
            <a:r>
              <a:rPr lang="en-US" sz="4000" dirty="0" smtClean="0"/>
              <a:t>=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Ответ. 1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ru-RU" sz="4000" dirty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1214422"/>
            <a:ext cx="2759517" cy="785818"/>
          </a:xfrm>
          <a:prstGeom prst="rect">
            <a:avLst/>
          </a:prstGeom>
          <a:noFill/>
        </p:spPr>
      </p:pic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1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571744"/>
            <a:ext cx="3643337" cy="785818"/>
          </a:xfrm>
          <a:prstGeom prst="rect">
            <a:avLst/>
          </a:prstGeom>
          <a:noFill/>
        </p:spPr>
      </p:pic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571744"/>
            <a:ext cx="2759517" cy="785818"/>
          </a:xfrm>
          <a:prstGeom prst="rect">
            <a:avLst/>
          </a:prstGeom>
          <a:noFill/>
        </p:spPr>
      </p:pic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17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1" y="3857628"/>
            <a:ext cx="2643205" cy="1177053"/>
          </a:xfrm>
          <a:prstGeom prst="rect">
            <a:avLst/>
          </a:prstGeom>
          <a:noFill/>
        </p:spPr>
      </p:pic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23" name="Picture 1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3" y="1214422"/>
            <a:ext cx="4429156" cy="785818"/>
          </a:xfrm>
          <a:prstGeom prst="rect">
            <a:avLst/>
          </a:prstGeom>
          <a:noFill/>
        </p:spPr>
      </p:pic>
      <p:sp>
        <p:nvSpPr>
          <p:cNvPr id="72725" name="Rectangle 21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5) </a:t>
            </a:r>
            <a:r>
              <a:rPr lang="ru-RU" sz="3200" b="1" dirty="0" smtClean="0">
                <a:solidFill>
                  <a:srgbClr val="002060"/>
                </a:solidFill>
              </a:rPr>
              <a:t>B7</a:t>
            </a:r>
            <a:r>
              <a:rPr lang="ru-RU" sz="3200" b="1" dirty="0" smtClean="0">
                <a:solidFill>
                  <a:srgbClr val="002060"/>
                </a:solidFill>
              </a:rPr>
              <a:t> </a:t>
            </a:r>
            <a:r>
              <a:rPr lang="ru-RU" sz="3200" b="1" dirty="0" smtClean="0">
                <a:solidFill>
                  <a:srgbClr val="002060"/>
                </a:solidFill>
              </a:rPr>
              <a:t>№</a:t>
            </a:r>
            <a:r>
              <a:rPr lang="ru-RU" sz="3200" b="1" dirty="0" smtClean="0">
                <a:solidFill>
                  <a:srgbClr val="002060"/>
                </a:solidFill>
              </a:rPr>
              <a:t> 26840.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Найдите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b="1" i="1" dirty="0" smtClean="0"/>
              <a:t>h(5+x) + h(5-x),</a:t>
            </a:r>
            <a:r>
              <a:rPr lang="ru-RU" sz="4400" b="1" i="1" dirty="0" smtClean="0"/>
              <a:t> </a:t>
            </a:r>
            <a:r>
              <a:rPr lang="ru-RU" sz="4400" b="1" i="1" dirty="0" smtClean="0"/>
              <a:t>если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1" y="2571745"/>
            <a:ext cx="6645961" cy="1037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С</a:t>
            </a:r>
            <a:r>
              <a:rPr lang="ru-RU" sz="3200" i="1" dirty="0" smtClean="0">
                <a:solidFill>
                  <a:srgbClr val="FF0000"/>
                </a:solidFill>
              </a:rPr>
              <a:t>амопроверка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786478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Вариант 1</a:t>
            </a:r>
          </a:p>
          <a:p>
            <a:pPr marL="514350" indent="-514350">
              <a:buAutoNum type="arabicPeriod"/>
            </a:pPr>
            <a:r>
              <a:rPr lang="ru-RU" sz="4800" i="1" dirty="0" smtClean="0">
                <a:solidFill>
                  <a:srgbClr val="002060"/>
                </a:solidFill>
              </a:rPr>
              <a:t>а) 1;</a:t>
            </a: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</a:t>
            </a:r>
            <a:r>
              <a:rPr lang="ru-RU" sz="4800" i="1" dirty="0" smtClean="0">
                <a:solidFill>
                  <a:srgbClr val="002060"/>
                </a:solidFill>
              </a:rPr>
              <a:t>     б) – 0,2;</a:t>
            </a: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     в) 3;</a:t>
            </a: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</a:t>
            </a:r>
            <a:r>
              <a:rPr lang="ru-RU" sz="4800" i="1" dirty="0" smtClean="0">
                <a:solidFill>
                  <a:srgbClr val="002060"/>
                </a:solidFill>
              </a:rPr>
              <a:t>     г) 15.</a:t>
            </a:r>
          </a:p>
          <a:p>
            <a:pPr marL="514350" indent="-514350">
              <a:buAutoNum type="arabicPeriod" startAt="2"/>
            </a:pPr>
            <a:r>
              <a:rPr lang="ru-RU" sz="4800" i="1" dirty="0" smtClean="0">
                <a:solidFill>
                  <a:srgbClr val="002060"/>
                </a:solidFill>
              </a:rPr>
              <a:t>   0,25</a:t>
            </a:r>
          </a:p>
          <a:p>
            <a:pPr marL="514350" indent="-514350">
              <a:buAutoNum type="arabicPeriod" startAt="2"/>
            </a:pPr>
            <a:r>
              <a:rPr lang="ru-RU" sz="4800" i="1" dirty="0" smtClean="0">
                <a:solidFill>
                  <a:srgbClr val="002060"/>
                </a:solidFill>
              </a:rPr>
              <a:t>   4</a:t>
            </a:r>
          </a:p>
          <a:p>
            <a:pPr marL="514350" indent="-514350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786478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Вариант </a:t>
            </a:r>
            <a:r>
              <a:rPr lang="ru-RU" i="1" dirty="0" smtClean="0">
                <a:solidFill>
                  <a:srgbClr val="FF0000"/>
                </a:solidFill>
              </a:rPr>
              <a:t>2</a:t>
            </a:r>
            <a:endParaRPr lang="ru-RU" i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sz="4800" i="1" dirty="0" smtClean="0">
                <a:solidFill>
                  <a:srgbClr val="002060"/>
                </a:solidFill>
              </a:rPr>
              <a:t>а) 1;</a:t>
            </a: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     б) </a:t>
            </a:r>
            <a:r>
              <a:rPr lang="ru-RU" sz="4800" i="1" dirty="0" smtClean="0">
                <a:solidFill>
                  <a:srgbClr val="002060"/>
                </a:solidFill>
              </a:rPr>
              <a:t>45;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     в) </a:t>
            </a:r>
            <a:r>
              <a:rPr lang="ru-RU" sz="4800" i="1" dirty="0" smtClean="0">
                <a:solidFill>
                  <a:srgbClr val="002060"/>
                </a:solidFill>
              </a:rPr>
              <a:t>2;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ru-RU" sz="4800" i="1" dirty="0" smtClean="0">
                <a:solidFill>
                  <a:srgbClr val="002060"/>
                </a:solidFill>
              </a:rPr>
              <a:t>      г) </a:t>
            </a:r>
            <a:r>
              <a:rPr lang="ru-RU" sz="4800" i="1" dirty="0" smtClean="0">
                <a:solidFill>
                  <a:srgbClr val="002060"/>
                </a:solidFill>
              </a:rPr>
              <a:t>24.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 startAt="2"/>
            </a:pPr>
            <a:r>
              <a:rPr lang="ru-RU" sz="4800" i="1" dirty="0" smtClean="0">
                <a:solidFill>
                  <a:srgbClr val="002060"/>
                </a:solidFill>
              </a:rPr>
              <a:t>   0,25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 startAt="2"/>
            </a:pPr>
            <a:r>
              <a:rPr lang="ru-RU" sz="4800" i="1" dirty="0" smtClean="0">
                <a:solidFill>
                  <a:srgbClr val="002060"/>
                </a:solidFill>
              </a:rPr>
              <a:t>   8</a:t>
            </a:r>
            <a:endParaRPr lang="ru-RU" sz="4800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Критерии оценивания: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На </a:t>
            </a:r>
            <a:r>
              <a:rPr lang="ru-RU" sz="4400" dirty="0" smtClean="0">
                <a:solidFill>
                  <a:srgbClr val="FF0000"/>
                </a:solidFill>
              </a:rPr>
              <a:t>« 5»  </a:t>
            </a:r>
            <a:r>
              <a:rPr lang="ru-RU" sz="4400" dirty="0" smtClean="0">
                <a:solidFill>
                  <a:srgbClr val="002060"/>
                </a:solidFill>
              </a:rPr>
              <a:t>- все три задания;</a:t>
            </a:r>
          </a:p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На </a:t>
            </a:r>
            <a:r>
              <a:rPr lang="ru-RU" sz="4400" dirty="0" smtClean="0">
                <a:solidFill>
                  <a:srgbClr val="FF0000"/>
                </a:solidFill>
              </a:rPr>
              <a:t>« </a:t>
            </a:r>
            <a:r>
              <a:rPr lang="ru-RU" sz="4400" dirty="0" smtClean="0">
                <a:solidFill>
                  <a:srgbClr val="FF0000"/>
                </a:solidFill>
              </a:rPr>
              <a:t>4»  </a:t>
            </a:r>
            <a:r>
              <a:rPr lang="ru-RU" sz="4400" dirty="0" smtClean="0">
                <a:solidFill>
                  <a:srgbClr val="002060"/>
                </a:solidFill>
              </a:rPr>
              <a:t>- </a:t>
            </a:r>
            <a:r>
              <a:rPr lang="ru-RU" sz="4400" dirty="0" smtClean="0">
                <a:solidFill>
                  <a:srgbClr val="002060"/>
                </a:solidFill>
              </a:rPr>
              <a:t>два любых задания;</a:t>
            </a:r>
          </a:p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На </a:t>
            </a:r>
            <a:r>
              <a:rPr lang="ru-RU" sz="4400" dirty="0" smtClean="0">
                <a:solidFill>
                  <a:srgbClr val="FF0000"/>
                </a:solidFill>
              </a:rPr>
              <a:t>« </a:t>
            </a:r>
            <a:r>
              <a:rPr lang="ru-RU" sz="4400" dirty="0" smtClean="0">
                <a:solidFill>
                  <a:srgbClr val="FF0000"/>
                </a:solidFill>
              </a:rPr>
              <a:t>3»  </a:t>
            </a:r>
            <a:r>
              <a:rPr lang="ru-RU" sz="4400" dirty="0" smtClean="0">
                <a:solidFill>
                  <a:srgbClr val="002060"/>
                </a:solidFill>
              </a:rPr>
              <a:t>- </a:t>
            </a:r>
            <a:r>
              <a:rPr lang="ru-RU" sz="4400" dirty="0" smtClean="0">
                <a:solidFill>
                  <a:srgbClr val="002060"/>
                </a:solidFill>
              </a:rPr>
              <a:t>одно задание;</a:t>
            </a:r>
            <a:endParaRPr lang="ru-RU" sz="4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714348" y="1125538"/>
            <a:ext cx="792961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>
                <a:solidFill>
                  <a:srgbClr val="FF0000"/>
                </a:solidFill>
              </a:rPr>
              <a:t>Домашнее задание</a:t>
            </a:r>
            <a:r>
              <a:rPr lang="ru-RU" sz="3600" b="1" i="1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ru-RU" sz="3600" i="1" dirty="0" smtClean="0">
                <a:solidFill>
                  <a:srgbClr val="002060"/>
                </a:solidFill>
              </a:rPr>
              <a:t>Профильный учебник.</a:t>
            </a:r>
          </a:p>
          <a:p>
            <a:pPr algn="ctr">
              <a:spcBef>
                <a:spcPct val="50000"/>
              </a:spcBef>
            </a:pPr>
            <a:r>
              <a:rPr lang="ru-RU" sz="4400" i="1" dirty="0" smtClean="0">
                <a:solidFill>
                  <a:srgbClr val="002060"/>
                </a:solidFill>
              </a:rPr>
              <a:t>№ 6.29, 6.31, 6.32(</a:t>
            </a:r>
            <a:r>
              <a:rPr lang="ru-RU" sz="4400" i="1" dirty="0" err="1" smtClean="0">
                <a:solidFill>
                  <a:srgbClr val="002060"/>
                </a:solidFill>
              </a:rPr>
              <a:t>а,б</a:t>
            </a:r>
            <a:r>
              <a:rPr lang="ru-RU" sz="4400" i="1" dirty="0" smtClean="0">
                <a:solidFill>
                  <a:srgbClr val="002060"/>
                </a:solidFill>
              </a:rPr>
              <a:t>), 6.13(а)</a:t>
            </a:r>
          </a:p>
          <a:p>
            <a:pPr algn="ctr">
              <a:spcBef>
                <a:spcPct val="50000"/>
              </a:spcBef>
            </a:pPr>
            <a:endParaRPr lang="ru-RU" sz="3600" b="1" i="1" dirty="0" smtClean="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3600" b="1" i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124075" y="214290"/>
            <a:ext cx="5327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>
                <a:solidFill>
                  <a:srgbClr val="FF0000"/>
                </a:solidFill>
              </a:rPr>
              <a:t>Рефлексия: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755650" y="1000108"/>
            <a:ext cx="7959754" cy="451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lnSpc>
                <a:spcPct val="330000"/>
              </a:lnSpc>
            </a:pPr>
            <a:r>
              <a:rPr lang="ru-RU" sz="2800" b="1" dirty="0">
                <a:solidFill>
                  <a:srgbClr val="002060"/>
                </a:solidFill>
              </a:rPr>
              <a:t>Оцените степень вашего усвоения материала:</a:t>
            </a:r>
          </a:p>
          <a:p>
            <a:pPr algn="ctr">
              <a:lnSpc>
                <a:spcPct val="180000"/>
              </a:lnSpc>
            </a:pPr>
            <a:r>
              <a:rPr lang="ru-RU" sz="2800" dirty="0">
                <a:solidFill>
                  <a:srgbClr val="002060"/>
                </a:solidFill>
              </a:rPr>
              <a:t>- усвоил полностью, могу применить;</a:t>
            </a:r>
          </a:p>
          <a:p>
            <a:pPr algn="ctr">
              <a:lnSpc>
                <a:spcPct val="180000"/>
              </a:lnSpc>
            </a:pPr>
            <a:r>
              <a:rPr lang="ru-RU" sz="2800" dirty="0">
                <a:solidFill>
                  <a:srgbClr val="002060"/>
                </a:solidFill>
              </a:rPr>
              <a:t>- усвоил полностью, но затрудняюсь;</a:t>
            </a:r>
          </a:p>
          <a:p>
            <a:pPr algn="ctr">
              <a:lnSpc>
                <a:spcPct val="180000"/>
              </a:lnSpc>
            </a:pPr>
            <a:r>
              <a:rPr lang="ru-RU" sz="2800" dirty="0">
                <a:solidFill>
                  <a:srgbClr val="002060"/>
                </a:solidFill>
              </a:rPr>
              <a:t>- усвоил частично;</a:t>
            </a:r>
          </a:p>
          <a:p>
            <a:pPr algn="ctr">
              <a:lnSpc>
                <a:spcPct val="180000"/>
              </a:lnSpc>
            </a:pPr>
            <a:r>
              <a:rPr lang="ru-RU" sz="2800" dirty="0">
                <a:solidFill>
                  <a:srgbClr val="002060"/>
                </a:solidFill>
              </a:rPr>
              <a:t>- не усвоил, нужна консультация.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40105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8800" dirty="0" smtClean="0">
                <a:solidFill>
                  <a:srgbClr val="FF0000"/>
                </a:solidFill>
                <a:latin typeface="Monotype Corsiva" pitchFamily="66" charset="0"/>
              </a:rPr>
              <a:t>Я мыслю - значит                 существую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Дополнительное задание: 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126055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Упростите выражение: </a:t>
            </a:r>
            <a:endParaRPr lang="ru-RU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55" y="2071678"/>
            <a:ext cx="7632431" cy="1408197"/>
          </a:xfrm>
          <a:prstGeom prst="rect">
            <a:avLst/>
          </a:prstGeom>
          <a:noFill/>
        </p:spPr>
      </p:pic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500570"/>
            <a:ext cx="887261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9680" y="357167"/>
            <a:ext cx="759118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0020" y="1428736"/>
            <a:ext cx="188596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0045" y="2857496"/>
            <a:ext cx="2061159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1" y="2857496"/>
            <a:ext cx="1394339" cy="55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2857496"/>
            <a:ext cx="1993658" cy="510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7" y="3571876"/>
            <a:ext cx="7800137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7270" y="4500570"/>
            <a:ext cx="747144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10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6875" y="5357826"/>
            <a:ext cx="6329703" cy="43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11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472" y="6000768"/>
            <a:ext cx="7929618" cy="36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12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85720" y="1928802"/>
            <a:ext cx="8082176" cy="86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2000264" cy="116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571736" y="1500174"/>
            <a:ext cx="1071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70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500298" y="857232"/>
            <a:ext cx="1143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99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42844" y="2071678"/>
            <a:ext cx="87868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Попробуем найти натуральные решения системы уравнений.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300037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Первому уравнению могут удовлетворять только нечетные числа, конкретно 1 или 3.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0" y="421481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Из первого уравнения а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=99-6а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=3(33-2а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то а=3.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0" y="464344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 а=3,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78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5028" y="4786322"/>
            <a:ext cx="2409782" cy="81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3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7" y="5675330"/>
            <a:ext cx="1928825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35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6073350"/>
            <a:ext cx="3143272" cy="64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36" name="Picture 1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6000768"/>
            <a:ext cx="3286148" cy="65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3357555" y="6286520"/>
            <a:ext cx="500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0" grpId="0"/>
      <p:bldP spid="77831" grpId="0"/>
      <p:bldP spid="7783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71435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dirty="0">
                <a:solidFill>
                  <a:srgbClr val="FF0000"/>
                </a:solidFill>
              </a:rPr>
              <a:t>Цель урока: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71472" y="1500174"/>
            <a:ext cx="82868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i="1" dirty="0">
                <a:solidFill>
                  <a:srgbClr val="002060"/>
                </a:solidFill>
              </a:rPr>
              <a:t>обобщить знание свойств корня </a:t>
            </a:r>
            <a:r>
              <a:rPr lang="en-US" sz="4000" i="1" dirty="0" smtClean="0">
                <a:solidFill>
                  <a:srgbClr val="002060"/>
                </a:solidFill>
              </a:rPr>
              <a:t>n</a:t>
            </a:r>
            <a:r>
              <a:rPr lang="ru-RU" sz="4000" i="1" dirty="0" smtClean="0">
                <a:solidFill>
                  <a:srgbClr val="002060"/>
                </a:solidFill>
              </a:rPr>
              <a:t>-ой степени </a:t>
            </a:r>
            <a:r>
              <a:rPr lang="ru-RU" sz="4000" i="1" dirty="0">
                <a:solidFill>
                  <a:srgbClr val="002060"/>
                </a:solidFill>
              </a:rPr>
              <a:t>в ходе выполнения упражнений; </a:t>
            </a:r>
          </a:p>
          <a:p>
            <a:pPr algn="ctr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ru-RU" sz="4000" i="1" dirty="0">
                <a:solidFill>
                  <a:srgbClr val="002060"/>
                </a:solidFill>
              </a:rPr>
              <a:t> закрепить умение преобразовывать выражения, содержащие </a:t>
            </a:r>
            <a:r>
              <a:rPr lang="ru-RU" sz="4000" i="1" dirty="0" smtClean="0">
                <a:solidFill>
                  <a:srgbClr val="002060"/>
                </a:solidFill>
              </a:rPr>
              <a:t>корни</a:t>
            </a:r>
            <a:r>
              <a:rPr lang="en-US" sz="4000" i="1" dirty="0" smtClean="0">
                <a:solidFill>
                  <a:srgbClr val="002060"/>
                </a:solidFill>
              </a:rPr>
              <a:t> n</a:t>
            </a:r>
            <a:r>
              <a:rPr lang="ru-RU" sz="4000" i="1" dirty="0" smtClean="0">
                <a:solidFill>
                  <a:srgbClr val="002060"/>
                </a:solidFill>
              </a:rPr>
              <a:t>-ой степени </a:t>
            </a:r>
            <a:r>
              <a:rPr lang="ru-RU" sz="4000" i="1" dirty="0" smtClean="0">
                <a:solidFill>
                  <a:srgbClr val="002060"/>
                </a:solidFill>
              </a:rPr>
              <a:t>, в том числе встречающиеся на ЕГЭ</a:t>
            </a:r>
            <a:endParaRPr lang="ru-RU" sz="4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98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28868"/>
            <a:ext cx="778674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684476"/>
            <a:ext cx="3500462" cy="56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755650" y="620713"/>
            <a:ext cx="7772400" cy="21685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i="1" dirty="0" smtClean="0">
                <a:solidFill>
                  <a:srgbClr val="FF0000"/>
                </a:solidFill>
              </a:rPr>
              <a:t>Корень </a:t>
            </a:r>
            <a:r>
              <a:rPr lang="en-US" sz="4800" i="1" dirty="0" smtClean="0">
                <a:solidFill>
                  <a:srgbClr val="FF0000"/>
                </a:solidFill>
              </a:rPr>
              <a:t>n</a:t>
            </a:r>
            <a:r>
              <a:rPr lang="ru-RU" sz="4800" i="1" dirty="0" smtClean="0">
                <a:solidFill>
                  <a:srgbClr val="FF0000"/>
                </a:solidFill>
              </a:rPr>
              <a:t>-ой степени</a:t>
            </a:r>
            <a:br>
              <a:rPr lang="ru-RU" sz="4800" i="1" dirty="0" smtClean="0">
                <a:solidFill>
                  <a:srgbClr val="FF0000"/>
                </a:solidFill>
              </a:rPr>
            </a:br>
            <a:r>
              <a:rPr lang="ru-RU" sz="4800" i="1" dirty="0" smtClean="0">
                <a:solidFill>
                  <a:srgbClr val="FF0000"/>
                </a:solidFill>
              </a:rPr>
              <a:t/>
            </a:r>
            <a:br>
              <a:rPr lang="ru-RU" sz="4800" i="1" dirty="0" smtClean="0">
                <a:solidFill>
                  <a:srgbClr val="FF0000"/>
                </a:solidFill>
              </a:rPr>
            </a:br>
            <a:r>
              <a:rPr lang="ru-RU" sz="4800" i="1" dirty="0" smtClean="0"/>
              <a:t>при а ≥ 0, </a:t>
            </a:r>
            <a:r>
              <a:rPr lang="en-US" sz="4800" i="1" dirty="0" smtClean="0"/>
              <a:t>b </a:t>
            </a:r>
            <a:r>
              <a:rPr lang="ru-RU" sz="4800" i="1" dirty="0" smtClean="0"/>
              <a:t>≥ 0</a:t>
            </a:r>
            <a:r>
              <a:rPr lang="ru-RU" sz="4800" i="1" dirty="0" smtClean="0">
                <a:solidFill>
                  <a:srgbClr val="FF0000"/>
                </a:solidFill>
              </a:rPr>
              <a:t/>
            </a:r>
            <a:br>
              <a:rPr lang="ru-RU" sz="4800" i="1" dirty="0" smtClean="0">
                <a:solidFill>
                  <a:srgbClr val="FF0000"/>
                </a:solidFill>
              </a:rPr>
            </a:br>
            <a:endParaRPr lang="ru-RU" sz="4800" i="1" dirty="0" smtClean="0">
              <a:solidFill>
                <a:srgbClr val="FF0000"/>
              </a:solidFill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500034" y="3286124"/>
          <a:ext cx="8498073" cy="2190800"/>
        </p:xfrm>
        <a:graphic>
          <a:graphicData uri="http://schemas.openxmlformats.org/presentationml/2006/ole">
            <p:oleObj spid="_x0000_s30722" name="Формула" r:id="rId3" imgW="927100" imgH="2413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001000" cy="8572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Свойства корня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-ой степени </a:t>
            </a:r>
            <a:r>
              <a:rPr lang="en-US" sz="2400" i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(для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n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∈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, 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k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∈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,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&gt; 1,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k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&gt; 1)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357158" y="935166"/>
          <a:ext cx="8355429" cy="759834"/>
        </p:xfrm>
        <a:graphic>
          <a:graphicData uri="http://schemas.openxmlformats.org/presentationml/2006/ole">
            <p:oleObj spid="_x0000_s40962" name="Формула" r:id="rId3" imgW="2654280" imgH="2412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57162" y="1928802"/>
          <a:ext cx="7500986" cy="1136040"/>
        </p:xfrm>
        <a:graphic>
          <a:graphicData uri="http://schemas.openxmlformats.org/presentationml/2006/ole">
            <p:oleObj spid="_x0000_s40963" name="Формула" r:id="rId4" imgW="2412720" imgH="45720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57158" y="3286124"/>
          <a:ext cx="7072362" cy="859852"/>
        </p:xfrm>
        <a:graphic>
          <a:graphicData uri="http://schemas.openxmlformats.org/presentationml/2006/ole">
            <p:oleObj spid="_x0000_s40964" name="Формула" r:id="rId5" imgW="2057400" imgH="2664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93698" y="4357694"/>
          <a:ext cx="6292880" cy="714380"/>
        </p:xfrm>
        <a:graphic>
          <a:graphicData uri="http://schemas.openxmlformats.org/presentationml/2006/ole">
            <p:oleObj spid="_x0000_s40965" name="Формула" r:id="rId6" imgW="2006280" imgH="27936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467914" y="5429264"/>
          <a:ext cx="6532978" cy="714380"/>
        </p:xfrm>
        <a:graphic>
          <a:graphicData uri="http://schemas.openxmlformats.org/presentationml/2006/ole">
            <p:oleObj spid="_x0000_s40966" name="Формула" r:id="rId7" imgW="209520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001000" cy="8572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Свойства корня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-ой степени </a:t>
            </a:r>
            <a:r>
              <a:rPr lang="en-US" sz="2400" i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(для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n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∈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, 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k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∈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,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&gt; 1,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Bookman Old Style" pitchFamily="18" charset="0"/>
              </a:rPr>
              <a:t>k</a:t>
            </a:r>
            <a:r>
              <a:rPr lang="ru-RU" sz="2400" i="1" dirty="0" smtClean="0">
                <a:solidFill>
                  <a:srgbClr val="FF0000"/>
                </a:solidFill>
                <a:latin typeface="Bookman Old Style" pitchFamily="18" charset="0"/>
              </a:rPr>
              <a:t> &gt; 1)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14282" y="1087791"/>
          <a:ext cx="7858180" cy="1741177"/>
        </p:xfrm>
        <a:graphic>
          <a:graphicData uri="http://schemas.openxmlformats.org/presentationml/2006/ole">
            <p:oleObj spid="_x0000_s41991" name="Формула" r:id="rId3" imgW="2108160" imgH="50796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85720" y="3929066"/>
          <a:ext cx="8858280" cy="889434"/>
        </p:xfrm>
        <a:graphic>
          <a:graphicData uri="http://schemas.openxmlformats.org/presentationml/2006/ole">
            <p:oleObj spid="_x0000_s41992" name="Формула" r:id="rId4" imgW="21841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547813" y="1196975"/>
            <a:ext cx="7272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Имеет ли смысл выражение: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323850" y="2924175"/>
          <a:ext cx="2374900" cy="1501775"/>
        </p:xfrm>
        <a:graphic>
          <a:graphicData uri="http://schemas.openxmlformats.org/presentationml/2006/ole">
            <p:oleObj spid="_x0000_s44034" name="Формула" r:id="rId3" imgW="380880" imgH="241200" progId="Equation.3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2627313" y="2997200"/>
          <a:ext cx="2089150" cy="1306513"/>
        </p:xfrm>
        <a:graphic>
          <a:graphicData uri="http://schemas.openxmlformats.org/presentationml/2006/ole">
            <p:oleObj spid="_x0000_s44035" name="Формула" r:id="rId4" imgW="380835" imgH="241195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859338" y="3068638"/>
          <a:ext cx="1512887" cy="1303337"/>
        </p:xfrm>
        <a:graphic>
          <a:graphicData uri="http://schemas.openxmlformats.org/presentationml/2006/ole">
            <p:oleObj spid="_x0000_s44036" name="Формула" r:id="rId5" imgW="279279" imgH="241195" progId="Equation.3">
              <p:embed/>
            </p:oleObj>
          </a:graphicData>
        </a:graphic>
      </p:graphicFrame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6588125" y="2997200"/>
          <a:ext cx="2160588" cy="1303338"/>
        </p:xfrm>
        <a:graphic>
          <a:graphicData uri="http://schemas.openxmlformats.org/presentationml/2006/ole">
            <p:oleObj spid="_x0000_s44037" name="Формула" r:id="rId6" imgW="482391" imgH="253890" progId="Equation.3">
              <p:embed/>
            </p:oleObj>
          </a:graphicData>
        </a:graphic>
      </p:graphicFrame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71775" y="2852738"/>
            <a:ext cx="1655763" cy="14398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2771775" y="2708275"/>
            <a:ext cx="1800225" cy="1657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6804025" y="2852738"/>
            <a:ext cx="1800225" cy="1657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948488" y="2997200"/>
            <a:ext cx="1655762" cy="14398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 animBg="1"/>
      <p:bldP spid="27662" grpId="0" animBg="1"/>
      <p:bldP spid="27663" grpId="0" animBg="1"/>
      <p:bldP spid="276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19250" y="1214438"/>
            <a:ext cx="604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Найдите значение выражения: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77" name="Object 5" descr="Голубая тисненая бумага"/>
          <p:cNvGraphicFramePr>
            <a:graphicFrameLocks noChangeAspect="1"/>
          </p:cNvGraphicFramePr>
          <p:nvPr/>
        </p:nvGraphicFramePr>
        <p:xfrm>
          <a:off x="827088" y="2276475"/>
          <a:ext cx="1584325" cy="1336675"/>
        </p:xfrm>
        <a:graphic>
          <a:graphicData uri="http://schemas.openxmlformats.org/presentationml/2006/ole">
            <p:oleObj spid="_x0000_s45058" name="Формула" r:id="rId3" imgW="304536" imgH="253780" progId="Equation.3">
              <p:embed/>
            </p:oleObj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79" name="Object 7" descr="Голубая тисненая бумага"/>
          <p:cNvGraphicFramePr>
            <a:graphicFrameLocks noChangeAspect="1"/>
          </p:cNvGraphicFramePr>
          <p:nvPr/>
        </p:nvGraphicFramePr>
        <p:xfrm>
          <a:off x="4643438" y="2349500"/>
          <a:ext cx="2592387" cy="1136650"/>
        </p:xfrm>
        <a:graphic>
          <a:graphicData uri="http://schemas.openxmlformats.org/presentationml/2006/ole">
            <p:oleObj spid="_x0000_s45059" name="Формула" r:id="rId4" imgW="545863" imgH="241195" progId="Equation.3">
              <p:embed/>
            </p:oleObj>
          </a:graphicData>
        </a:graphic>
      </p:graphicFrame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681" name="Object 9" descr="Голубая тисненая бумага"/>
          <p:cNvGraphicFramePr>
            <a:graphicFrameLocks noChangeAspect="1"/>
          </p:cNvGraphicFramePr>
          <p:nvPr/>
        </p:nvGraphicFramePr>
        <p:xfrm>
          <a:off x="611188" y="3933825"/>
          <a:ext cx="2160587" cy="979488"/>
        </p:xfrm>
        <a:graphic>
          <a:graphicData uri="http://schemas.openxmlformats.org/presentationml/2006/ole">
            <p:oleObj spid="_x0000_s45060" name="Формула" r:id="rId5" imgW="508000" imgH="228600" progId="Equation.3">
              <p:embed/>
            </p:oleObj>
          </a:graphicData>
        </a:graphic>
      </p:graphicFrame>
      <p:graphicFrame>
        <p:nvGraphicFramePr>
          <p:cNvPr id="28683" name="Object 11" descr="Голубая тисненая бумага"/>
          <p:cNvGraphicFramePr>
            <a:graphicFrameLocks noChangeAspect="1"/>
          </p:cNvGraphicFramePr>
          <p:nvPr/>
        </p:nvGraphicFramePr>
        <p:xfrm>
          <a:off x="4932363" y="3933825"/>
          <a:ext cx="2089150" cy="965200"/>
        </p:xfrm>
        <a:graphic>
          <a:graphicData uri="http://schemas.openxmlformats.org/presentationml/2006/ole">
            <p:oleObj spid="_x0000_s45061" name="Формула" r:id="rId6" imgW="495085" imgH="228501" progId="Equation.3">
              <p:embed/>
            </p:oleObj>
          </a:graphicData>
        </a:graphic>
      </p:graphicFrame>
      <p:graphicFrame>
        <p:nvGraphicFramePr>
          <p:cNvPr id="28685" name="Object 13" descr="Голубая тисненая бумага"/>
          <p:cNvGraphicFramePr>
            <a:graphicFrameLocks noChangeAspect="1"/>
          </p:cNvGraphicFramePr>
          <p:nvPr/>
        </p:nvGraphicFramePr>
        <p:xfrm>
          <a:off x="1835150" y="5229225"/>
          <a:ext cx="3455988" cy="1012825"/>
        </p:xfrm>
        <a:graphic>
          <a:graphicData uri="http://schemas.openxmlformats.org/presentationml/2006/ole">
            <p:oleObj spid="_x0000_s45062" name="Формула" r:id="rId7" imgW="939800" imgH="279400" progId="Equation.3">
              <p:embed/>
            </p:oleObj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2411413" y="2492375"/>
          <a:ext cx="1189037" cy="935038"/>
        </p:xfrm>
        <a:graphic>
          <a:graphicData uri="http://schemas.openxmlformats.org/presentationml/2006/ole">
            <p:oleObj spid="_x0000_s45063" name="Формула" r:id="rId8" imgW="228600" imgH="177480" progId="Equation.3">
              <p:embed/>
            </p:oleObj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7123113" y="2528888"/>
          <a:ext cx="1447800" cy="777875"/>
        </p:xfrm>
        <a:graphic>
          <a:graphicData uri="http://schemas.openxmlformats.org/presentationml/2006/ole">
            <p:oleObj spid="_x0000_s45064" name="Формула" r:id="rId9" imgW="304560" imgH="164880" progId="Equation.3">
              <p:embed/>
            </p:oleObj>
          </a:graphicData>
        </a:graphic>
      </p:graphicFrame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2771775" y="4076700"/>
          <a:ext cx="1025525" cy="762000"/>
        </p:xfrm>
        <a:graphic>
          <a:graphicData uri="http://schemas.openxmlformats.org/presentationml/2006/ole">
            <p:oleObj spid="_x0000_s45065" name="Формула" r:id="rId10" imgW="241200" imgH="177480" progId="Equation.3">
              <p:embed/>
            </p:oleObj>
          </a:graphicData>
        </a:graphic>
      </p:graphicFrame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7164388" y="4076700"/>
          <a:ext cx="1017587" cy="696913"/>
        </p:xfrm>
        <a:graphic>
          <a:graphicData uri="http://schemas.openxmlformats.org/presentationml/2006/ole">
            <p:oleObj spid="_x0000_s45066" name="Формула" r:id="rId11" imgW="241200" imgH="164880" progId="Equation.3">
              <p:embed/>
            </p:oleObj>
          </a:graphicData>
        </a:graphic>
      </p:graphicFrame>
      <p:graphicFrame>
        <p:nvGraphicFramePr>
          <p:cNvPr id="28691" name="Object 19"/>
          <p:cNvGraphicFramePr>
            <a:graphicFrameLocks noChangeAspect="1"/>
          </p:cNvGraphicFramePr>
          <p:nvPr/>
        </p:nvGraphicFramePr>
        <p:xfrm>
          <a:off x="5364163" y="5445125"/>
          <a:ext cx="887412" cy="644525"/>
        </p:xfrm>
        <a:graphic>
          <a:graphicData uri="http://schemas.openxmlformats.org/presentationml/2006/ole">
            <p:oleObj spid="_x0000_s45067" name="Формула" r:id="rId12" imgW="24120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619250" y="1214438"/>
            <a:ext cx="604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i="1" dirty="0">
                <a:solidFill>
                  <a:srgbClr val="FF0000"/>
                </a:solidFill>
              </a:rPr>
              <a:t>Найдите значение выражения: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7" name="Object 11" descr="Голубая тисненая бумага"/>
          <p:cNvGraphicFramePr>
            <a:graphicFrameLocks noChangeAspect="1"/>
          </p:cNvGraphicFramePr>
          <p:nvPr/>
        </p:nvGraphicFramePr>
        <p:xfrm>
          <a:off x="755650" y="2276475"/>
          <a:ext cx="2016125" cy="1327150"/>
        </p:xfrm>
        <a:graphic>
          <a:graphicData uri="http://schemas.openxmlformats.org/presentationml/2006/ole">
            <p:oleObj spid="_x0000_s46082" name="Формула" r:id="rId3" imgW="393529" imgH="253890" progId="Equation.3">
              <p:embed/>
            </p:oleObj>
          </a:graphicData>
        </a:graphic>
      </p:graphicFrame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9" name="Object 13" descr="Голубая тисненая бумага"/>
          <p:cNvGraphicFramePr>
            <a:graphicFrameLocks noChangeAspect="1"/>
          </p:cNvGraphicFramePr>
          <p:nvPr/>
        </p:nvGraphicFramePr>
        <p:xfrm>
          <a:off x="395288" y="4149725"/>
          <a:ext cx="1871662" cy="1295400"/>
        </p:xfrm>
        <a:graphic>
          <a:graphicData uri="http://schemas.openxmlformats.org/presentationml/2006/ole">
            <p:oleObj spid="_x0000_s46083" name="Формула" r:id="rId4" imgW="368140" imgH="253890" progId="Equation.3">
              <p:embed/>
            </p:oleObj>
          </a:graphicData>
        </a:graphic>
      </p:graphicFrame>
      <p:graphicFrame>
        <p:nvGraphicFramePr>
          <p:cNvPr id="29711" name="Object 15" descr="Голубая тисненая бумага"/>
          <p:cNvGraphicFramePr>
            <a:graphicFrameLocks noChangeAspect="1"/>
          </p:cNvGraphicFramePr>
          <p:nvPr/>
        </p:nvGraphicFramePr>
        <p:xfrm>
          <a:off x="4932363" y="2420938"/>
          <a:ext cx="2663825" cy="1179512"/>
        </p:xfrm>
        <a:graphic>
          <a:graphicData uri="http://schemas.openxmlformats.org/presentationml/2006/ole">
            <p:oleObj spid="_x0000_s46084" name="Формула" r:id="rId5" imgW="583947" imgH="253890" progId="Equation.3">
              <p:embed/>
            </p:oleObj>
          </a:graphicData>
        </a:graphic>
      </p:graphicFrame>
      <p:graphicFrame>
        <p:nvGraphicFramePr>
          <p:cNvPr id="29713" name="Object 17" descr="Голубая тисненая бумага"/>
          <p:cNvGraphicFramePr>
            <a:graphicFrameLocks noChangeAspect="1"/>
          </p:cNvGraphicFramePr>
          <p:nvPr/>
        </p:nvGraphicFramePr>
        <p:xfrm>
          <a:off x="3563938" y="4365625"/>
          <a:ext cx="4319587" cy="1090613"/>
        </p:xfrm>
        <a:graphic>
          <a:graphicData uri="http://schemas.openxmlformats.org/presentationml/2006/ole">
            <p:oleObj spid="_x0000_s46085" name="Формула" r:id="rId6" imgW="1015559" imgH="253890" progId="Equation.3">
              <p:embed/>
            </p:oleObj>
          </a:graphicData>
        </a:graphic>
      </p:graphicFrame>
      <p:graphicFrame>
        <p:nvGraphicFramePr>
          <p:cNvPr id="29715" name="Object 19"/>
          <p:cNvGraphicFramePr>
            <a:graphicFrameLocks noChangeAspect="1"/>
          </p:cNvGraphicFramePr>
          <p:nvPr/>
        </p:nvGraphicFramePr>
        <p:xfrm>
          <a:off x="2627313" y="2565400"/>
          <a:ext cx="1296987" cy="974725"/>
        </p:xfrm>
        <a:graphic>
          <a:graphicData uri="http://schemas.openxmlformats.org/presentationml/2006/ole">
            <p:oleObj spid="_x0000_s46086" name="Формула" r:id="rId7" imgW="241200" imgH="177480" progId="Equation.3">
              <p:embed/>
            </p:oleObj>
          </a:graphicData>
        </a:graphic>
      </p:graphicFrame>
      <p:graphicFrame>
        <p:nvGraphicFramePr>
          <p:cNvPr id="29716" name="Object 20"/>
          <p:cNvGraphicFramePr>
            <a:graphicFrameLocks noChangeAspect="1"/>
          </p:cNvGraphicFramePr>
          <p:nvPr/>
        </p:nvGraphicFramePr>
        <p:xfrm>
          <a:off x="7596188" y="2565400"/>
          <a:ext cx="1100137" cy="825500"/>
        </p:xfrm>
        <a:graphic>
          <a:graphicData uri="http://schemas.openxmlformats.org/presentationml/2006/ole">
            <p:oleObj spid="_x0000_s46087" name="Формула" r:id="rId8" imgW="241200" imgH="177480" progId="Equation.3">
              <p:embed/>
            </p:oleObj>
          </a:graphicData>
        </a:graphic>
      </p:graphicFrame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2051050" y="4365625"/>
          <a:ext cx="1227138" cy="906463"/>
        </p:xfrm>
        <a:graphic>
          <a:graphicData uri="http://schemas.openxmlformats.org/presentationml/2006/ole">
            <p:oleObj spid="_x0000_s46088" name="Формула" r:id="rId9" imgW="241200" imgH="177480" progId="Equation.3">
              <p:embed/>
            </p:oleObj>
          </a:graphicData>
        </a:graphic>
      </p:graphicFrame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7685088" y="4437063"/>
          <a:ext cx="1458912" cy="873125"/>
        </p:xfrm>
        <a:graphic>
          <a:graphicData uri="http://schemas.openxmlformats.org/presentationml/2006/ole">
            <p:oleObj spid="_x0000_s46089" name="Формула" r:id="rId10" imgW="34272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360</Words>
  <Application>Microsoft Office PowerPoint</Application>
  <PresentationFormat>Экран (4:3)</PresentationFormat>
  <Paragraphs>103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Тема Office</vt:lpstr>
      <vt:lpstr>Формула</vt:lpstr>
      <vt:lpstr>Свойства корня n-ой степени. </vt:lpstr>
      <vt:lpstr>Слайд 2</vt:lpstr>
      <vt:lpstr>Слайд 3</vt:lpstr>
      <vt:lpstr>Корень n-ой степени  при а ≥ 0, b ≥ 0 </vt:lpstr>
      <vt:lpstr>Свойства корня n-ой степени  (для  n ∈ N,  k ∈ N,  n &gt; 1,  k &gt; 1) </vt:lpstr>
      <vt:lpstr>Свойства корня n-ой степени  (для  n ∈ N,  k ∈ N,  n &gt; 1,  k &gt; 1)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2) Упростите выражение </vt:lpstr>
      <vt:lpstr>Решение:</vt:lpstr>
      <vt:lpstr>3) B7 № 26829. Найдите значение выражения</vt:lpstr>
      <vt:lpstr>4) B7 № 26838. Найдите значение выражения при а &gt; 0.</vt:lpstr>
      <vt:lpstr> B7 № 68141.  Найдите</vt:lpstr>
      <vt:lpstr>Решение:</vt:lpstr>
      <vt:lpstr>5) B7 № 26840. Найдите </vt:lpstr>
      <vt:lpstr>Самопроверка</vt:lpstr>
      <vt:lpstr>Критерии оценивания:</vt:lpstr>
      <vt:lpstr>Слайд 24</vt:lpstr>
      <vt:lpstr>Слайд 25</vt:lpstr>
      <vt:lpstr>Слайд 26</vt:lpstr>
      <vt:lpstr>Дополнительное задание: 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64</cp:revision>
  <dcterms:created xsi:type="dcterms:W3CDTF">2013-09-17T04:52:48Z</dcterms:created>
  <dcterms:modified xsi:type="dcterms:W3CDTF">2013-09-19T18:14:17Z</dcterms:modified>
</cp:coreProperties>
</file>