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8" r:id="rId3"/>
    <p:sldId id="259" r:id="rId4"/>
    <p:sldId id="297" r:id="rId5"/>
    <p:sldId id="298" r:id="rId6"/>
    <p:sldId id="260" r:id="rId7"/>
    <p:sldId id="268" r:id="rId8"/>
    <p:sldId id="267" r:id="rId9"/>
    <p:sldId id="269" r:id="rId10"/>
    <p:sldId id="271" r:id="rId11"/>
    <p:sldId id="279" r:id="rId12"/>
    <p:sldId id="280" r:id="rId13"/>
    <p:sldId id="275" r:id="rId14"/>
    <p:sldId id="290" r:id="rId15"/>
    <p:sldId id="286" r:id="rId16"/>
    <p:sldId id="287" r:id="rId17"/>
    <p:sldId id="288" r:id="rId18"/>
    <p:sldId id="289" r:id="rId19"/>
    <p:sldId id="300" r:id="rId20"/>
    <p:sldId id="299" r:id="rId21"/>
    <p:sldId id="29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26338001-F5A1-4D48-9A80-8DCAA9470DD6}">
          <p14:sldIdLst>
            <p14:sldId id="258"/>
            <p14:sldId id="259"/>
            <p14:sldId id="260"/>
            <p14:sldId id="268"/>
            <p14:sldId id="267"/>
            <p14:sldId id="269"/>
            <p14:sldId id="271"/>
            <p14:sldId id="279"/>
            <p14:sldId id="280"/>
            <p14:sldId id="275"/>
            <p14:sldId id="290"/>
            <p14:sldId id="286"/>
            <p14:sldId id="287"/>
            <p14:sldId id="288"/>
            <p14:sldId id="289"/>
            <p14:sldId id="291"/>
          </p14:sldIdLst>
        </p14:section>
        <p14:section name="Раздел без заголовка" id="{76D266D4-3B66-4B62-ADF5-2F2209CB8184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380F3-EFDF-4835-B4D5-C2B75BBB99A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7830E-126F-4AD9-9B13-F0675D5570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2094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7830E-126F-4AD9-9B13-F0675D5570B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1457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360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705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1617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4465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2086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301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0928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90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0544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56143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174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CBA00-A7BB-4CB4-A8D5-164A9DF22A7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3A98C-76F8-43EF-AC33-08675B25F2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DDCFD-6AF2-4BE1-8A00-79C1DBB936D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6B65A-554D-471D-899F-1068DFEA8FF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32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gif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" name="Picture 2" descr="logotipm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3643313"/>
            <a:ext cx="1792288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рямоугольник 22"/>
          <p:cNvSpPr/>
          <p:nvPr/>
        </p:nvSpPr>
        <p:spPr>
          <a:xfrm>
            <a:off x="214282" y="285728"/>
            <a:ext cx="871543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Он </a:t>
            </a:r>
            <a:r>
              <a:rPr lang="ru-RU" sz="3600" dirty="0">
                <a:solidFill>
                  <a:srgbClr val="FF0000"/>
                </a:solidFill>
              </a:rPr>
              <a:t>есть у дерева, цветка,</a:t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Он есть у уравнений,</a:t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И знак особый – радикал –</a:t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С ним связан, вне сомнений.</a:t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Заданий многих он итог, </a:t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И с этим мы не спорим,</a:t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Надеемся, что каждый смог </a:t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Ответить: это …</a:t>
            </a:r>
          </a:p>
          <a:p>
            <a:pPr>
              <a:buNone/>
            </a:pPr>
            <a:endParaRPr lang="ru-RU" sz="28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775865"/>
      </p:ext>
    </p:extLst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4" y="-731837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82575" y="285728"/>
            <a:ext cx="875392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</p:txBody>
      </p:sp>
      <p:sp>
        <p:nvSpPr>
          <p:cNvPr id="14" name="Rectangle 43"/>
          <p:cNvSpPr>
            <a:spLocks noChangeArrowheads="1"/>
          </p:cNvSpPr>
          <p:nvPr/>
        </p:nvSpPr>
        <p:spPr bwMode="auto">
          <a:xfrm>
            <a:off x="282575" y="123826"/>
            <a:ext cx="7777162" cy="792163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dirty="0" smtClean="0">
                <a:solidFill>
                  <a:srgbClr val="FF0000"/>
                </a:solidFill>
              </a:rPr>
              <a:t>   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Укажите </a:t>
            </a:r>
            <a:r>
              <a:rPr lang="ru-RU" sz="3200" b="1" dirty="0">
                <a:solidFill>
                  <a:srgbClr val="FF0000"/>
                </a:solidFill>
              </a:rPr>
              <a:t>все иррациональные числа:</a:t>
            </a:r>
          </a:p>
          <a:p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</a:rPr>
              <a:t>  </a:t>
            </a:r>
            <a:endParaRPr lang="en-US" sz="36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AutoShape 23"/>
              <p:cNvSpPr>
                <a:spLocks noChangeArrowheads="1"/>
              </p:cNvSpPr>
              <p:nvPr/>
            </p:nvSpPr>
            <p:spPr bwMode="auto">
              <a:xfrm>
                <a:off x="457200" y="1051396"/>
                <a:ext cx="1409105" cy="121667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ru-RU" sz="4800" dirty="0" smtClean="0">
                    <a:solidFill>
                      <a:prstClr val="black"/>
                    </a:solidFill>
                  </a:rPr>
                  <a:t>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4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48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7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051396"/>
                <a:ext cx="1409105" cy="1216679"/>
              </a:xfrm>
              <a:prstGeom prst="roundRect">
                <a:avLst>
                  <a:gd name="adj" fmla="val 16667"/>
                </a:avLst>
              </a:prstGeom>
              <a:blipFill rotWithShape="0">
                <a:blip r:embed="rId4"/>
                <a:stretch>
                  <a:fillRect l="-15021" b="-1039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AutoShape 23"/>
              <p:cNvSpPr>
                <a:spLocks noChangeArrowheads="1"/>
              </p:cNvSpPr>
              <p:nvPr/>
            </p:nvSpPr>
            <p:spPr bwMode="auto">
              <a:xfrm>
                <a:off x="4504791" y="2961378"/>
                <a:ext cx="1926420" cy="8751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4800" i="1">
                              <a:latin typeface="Cambria Math" panose="02040503050406030204" pitchFamily="18" charset="0"/>
                            </a:rPr>
                            <m:t>0,49</m:t>
                          </m:r>
                        </m:e>
                      </m:rad>
                    </m:oMath>
                  </m:oMathPara>
                </a14:m>
                <a:endParaRPr lang="ru-RU" sz="48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0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04791" y="2961378"/>
                <a:ext cx="1926420" cy="875191"/>
              </a:xfrm>
              <a:prstGeom prst="roundRect">
                <a:avLst>
                  <a:gd name="adj" fmla="val 16667"/>
                </a:avLst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461633" y="2952286"/>
            <a:ext cx="1875371" cy="88428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4800" dirty="0" smtClean="0"/>
              <a:t>-</a:t>
            </a:r>
            <a:r>
              <a:rPr lang="ru-RU" sz="4800" dirty="0"/>
              <a:t>2,(53</a:t>
            </a:r>
            <a:r>
              <a:rPr lang="ru-RU" sz="4800" dirty="0" smtClean="0"/>
              <a:t>) </a:t>
            </a:r>
            <a:endParaRPr lang="ru-RU" sz="48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AutoShape 23"/>
              <p:cNvSpPr>
                <a:spLocks noChangeArrowheads="1"/>
              </p:cNvSpPr>
              <p:nvPr/>
            </p:nvSpPr>
            <p:spPr bwMode="auto">
              <a:xfrm>
                <a:off x="4215488" y="1302560"/>
                <a:ext cx="1734563" cy="827407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4800" i="1"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</m:rad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8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7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15488" y="1302560"/>
                <a:ext cx="1734563" cy="827407"/>
              </a:xfrm>
              <a:prstGeom prst="roundRect">
                <a:avLst>
                  <a:gd name="adj" fmla="val 16667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AutoShape 23"/>
              <p:cNvSpPr>
                <a:spLocks noChangeArrowheads="1"/>
              </p:cNvSpPr>
              <p:nvPr/>
            </p:nvSpPr>
            <p:spPr bwMode="auto">
              <a:xfrm>
                <a:off x="2663510" y="4195528"/>
                <a:ext cx="1658932" cy="85296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4800" i="1">
                              <a:latin typeface="Cambria Math" panose="02040503050406030204" pitchFamily="18" charset="0"/>
                            </a:rPr>
                            <m:t>23</m:t>
                          </m:r>
                        </m:e>
                      </m:rad>
                    </m:oMath>
                  </m:oMathPara>
                </a14:m>
                <a:endParaRPr lang="ru-RU" sz="48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0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3510" y="4195528"/>
                <a:ext cx="1658932" cy="852969"/>
              </a:xfrm>
              <a:prstGeom prst="roundRect">
                <a:avLst>
                  <a:gd name="adj" fmla="val 16667"/>
                </a:avLst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48"/>
          <p:cNvSpPr txBox="1">
            <a:spLocks noChangeArrowheads="1"/>
          </p:cNvSpPr>
          <p:nvPr/>
        </p:nvSpPr>
        <p:spPr bwMode="auto">
          <a:xfrm rot="20491463">
            <a:off x="5807001" y="1202303"/>
            <a:ext cx="889494" cy="641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33" name="Text Box 48"/>
          <p:cNvSpPr txBox="1">
            <a:spLocks noChangeArrowheads="1"/>
          </p:cNvSpPr>
          <p:nvPr/>
        </p:nvSpPr>
        <p:spPr bwMode="auto">
          <a:xfrm rot="20450122">
            <a:off x="4133522" y="4141454"/>
            <a:ext cx="828675" cy="641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28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414970"/>
      </p:ext>
    </p:extLst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2423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82575" y="285728"/>
            <a:ext cx="875392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</p:txBody>
      </p:sp>
      <p:sp>
        <p:nvSpPr>
          <p:cNvPr id="14" name="Rectangle 43"/>
          <p:cNvSpPr>
            <a:spLocks noChangeArrowheads="1"/>
          </p:cNvSpPr>
          <p:nvPr/>
        </p:nvSpPr>
        <p:spPr bwMode="auto">
          <a:xfrm>
            <a:off x="282575" y="123826"/>
            <a:ext cx="7777162" cy="792163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dirty="0" smtClean="0">
                <a:solidFill>
                  <a:srgbClr val="FF0000"/>
                </a:solidFill>
              </a:rPr>
              <a:t>   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Укажите выражения имеющие смысл:</a:t>
            </a:r>
            <a:endParaRPr lang="ru-RU" sz="3200" b="1" dirty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</a:rPr>
              <a:t>  </a:t>
            </a:r>
            <a:endParaRPr lang="en-US" sz="36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AutoShape 23"/>
              <p:cNvSpPr>
                <a:spLocks noChangeArrowheads="1"/>
              </p:cNvSpPr>
              <p:nvPr/>
            </p:nvSpPr>
            <p:spPr bwMode="auto">
              <a:xfrm>
                <a:off x="349696" y="1154937"/>
                <a:ext cx="2782144" cy="121667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4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48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48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u-RU" sz="48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48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8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7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696" y="1154937"/>
                <a:ext cx="2782144" cy="1216679"/>
              </a:xfrm>
              <a:prstGeom prst="roundRect">
                <a:avLst>
                  <a:gd name="adj" fmla="val 16667"/>
                </a:avLst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AutoShape 23"/>
              <p:cNvSpPr>
                <a:spLocks noChangeArrowheads="1"/>
              </p:cNvSpPr>
              <p:nvPr/>
            </p:nvSpPr>
            <p:spPr bwMode="auto">
              <a:xfrm>
                <a:off x="4504791" y="2961378"/>
                <a:ext cx="2191284" cy="87519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4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8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  <m:sup>
                              <m:r>
                                <a:rPr lang="ru-RU" sz="4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8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0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04791" y="2961378"/>
                <a:ext cx="2191284" cy="875191"/>
              </a:xfrm>
              <a:prstGeom prst="roundRect">
                <a:avLst>
                  <a:gd name="adj" fmla="val 16667"/>
                </a:avLst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AutoShape 23"/>
              <p:cNvSpPr>
                <a:spLocks noChangeArrowheads="1"/>
              </p:cNvSpPr>
              <p:nvPr/>
            </p:nvSpPr>
            <p:spPr bwMode="auto">
              <a:xfrm>
                <a:off x="461633" y="2952286"/>
                <a:ext cx="2201877" cy="88428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4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4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𝟐𝟐𝟓</m:t>
                          </m:r>
                        </m:e>
                      </m:rad>
                    </m:oMath>
                  </m:oMathPara>
                </a14:m>
                <a:endParaRPr lang="ru-RU" sz="48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3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1633" y="2952286"/>
                <a:ext cx="2201877" cy="884283"/>
              </a:xfrm>
              <a:prstGeom prst="roundRect">
                <a:avLst>
                  <a:gd name="adj" fmla="val 16667"/>
                </a:avLst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AutoShape 23"/>
              <p:cNvSpPr>
                <a:spLocks noChangeArrowheads="1"/>
              </p:cNvSpPr>
              <p:nvPr/>
            </p:nvSpPr>
            <p:spPr bwMode="auto">
              <a:xfrm>
                <a:off x="4215488" y="1302560"/>
                <a:ext cx="1734563" cy="827407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ru-RU" sz="4800" dirty="0" smtClean="0"/>
                  <a:t>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4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48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7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15488" y="1302560"/>
                <a:ext cx="1734563" cy="827407"/>
              </a:xfrm>
              <a:prstGeom prst="roundRect">
                <a:avLst>
                  <a:gd name="adj" fmla="val 16667"/>
                </a:avLst>
              </a:prstGeom>
              <a:blipFill rotWithShape="0">
                <a:blip r:embed="rId7"/>
                <a:stretch>
                  <a:fillRect l="-13287" t="-10219" b="-4379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AutoShape 23"/>
              <p:cNvSpPr>
                <a:spLocks noChangeArrowheads="1"/>
              </p:cNvSpPr>
              <p:nvPr/>
            </p:nvSpPr>
            <p:spPr bwMode="auto">
              <a:xfrm>
                <a:off x="2663509" y="4195528"/>
                <a:ext cx="2185743" cy="85296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4800" b="0" i="1" smtClean="0">
                              <a:latin typeface="Cambria Math" panose="02040503050406030204" pitchFamily="18" charset="0"/>
                            </a:rPr>
                            <m:t>3−5</m:t>
                          </m:r>
                        </m:e>
                      </m:rad>
                    </m:oMath>
                  </m:oMathPara>
                </a14:m>
                <a:endParaRPr lang="ru-RU" sz="48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0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3509" y="4195528"/>
                <a:ext cx="2185743" cy="852969"/>
              </a:xfrm>
              <a:prstGeom prst="roundRect">
                <a:avLst>
                  <a:gd name="adj" fmla="val 16667"/>
                </a:avLst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48"/>
          <p:cNvSpPr txBox="1">
            <a:spLocks noChangeArrowheads="1"/>
          </p:cNvSpPr>
          <p:nvPr/>
        </p:nvSpPr>
        <p:spPr bwMode="auto">
          <a:xfrm rot="20491463">
            <a:off x="2933941" y="1091611"/>
            <a:ext cx="889494" cy="641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25" name="Text Box 48"/>
          <p:cNvSpPr txBox="1">
            <a:spLocks noChangeArrowheads="1"/>
          </p:cNvSpPr>
          <p:nvPr/>
        </p:nvSpPr>
        <p:spPr bwMode="auto">
          <a:xfrm rot="20491463">
            <a:off x="5843681" y="1221318"/>
            <a:ext cx="889494" cy="641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</p:spTree>
    <p:extLst>
      <p:ext uri="{BB962C8B-B14F-4D97-AF65-F5344CB8AC3E}">
        <p14:creationId xmlns:p14="http://schemas.microsoft.com/office/powerpoint/2010/main" xmlns="" val="4110920823"/>
      </p:ext>
    </p:extLst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14282" y="1"/>
            <a:ext cx="84296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В</a:t>
            </a:r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 данном равенстве укажите сколько множителей в знаменателе?</a:t>
            </a:r>
          </a:p>
          <a:p>
            <a:endParaRPr lang="ru-RU" sz="40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endParaRPr lang="ru-RU" sz="40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endParaRPr lang="ru-RU" sz="40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Вопросы: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2060"/>
                </a:solidFill>
              </a:rPr>
              <a:t>1.Как удобнее записать 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2060"/>
                </a:solidFill>
              </a:rPr>
              <a:t>числитель?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Ответ</a:t>
            </a:r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. 12</a:t>
            </a:r>
          </a:p>
          <a:p>
            <a:endParaRPr lang="ru-RU" sz="4800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002060"/>
              </a:solidFill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285860"/>
            <a:ext cx="3905250" cy="1295400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1752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443" y="-58102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571472" y="0"/>
            <a:ext cx="7715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  </a:t>
            </a:r>
          </a:p>
          <a:p>
            <a:pPr algn="ctr"/>
            <a:endParaRPr lang="ru-RU" sz="3600" b="1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8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28"/>
            <a:ext cx="3339382" cy="927170"/>
          </a:xfrm>
          <a:prstGeom prst="rect">
            <a:avLst/>
          </a:prstGeom>
          <a:noFill/>
        </p:spPr>
      </p:pic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428604"/>
            <a:ext cx="3173482" cy="769061"/>
          </a:xfrm>
          <a:prstGeom prst="rect">
            <a:avLst/>
          </a:prstGeom>
          <a:noFill/>
        </p:spPr>
      </p:pic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571612"/>
            <a:ext cx="5429288" cy="645928"/>
          </a:xfrm>
          <a:prstGeom prst="rect">
            <a:avLst/>
          </a:prstGeom>
          <a:noFill/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214554"/>
            <a:ext cx="4286280" cy="1254301"/>
          </a:xfrm>
          <a:prstGeom prst="rect">
            <a:avLst/>
          </a:prstGeo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21481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Решение задач.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14.19(в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г), 14.21(в, г), 14.24(в, г)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14.25(г, в), 14.26(г)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8912310"/>
      </p:ext>
    </p:extLst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2051050" y="692150"/>
            <a:ext cx="4824413" cy="4752975"/>
          </a:xfrm>
          <a:prstGeom prst="ellips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7019925" y="2205038"/>
            <a:ext cx="431800" cy="431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970920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79 C -0.1625 -0.25179 -0.04722 -0.09896 -0.04722 0.08902 C -0.04722 0.277 -0.1625 0.43006 -0.30347 0.43006 C -0.44462 0.43006 -0.55903 0.277 -0.55903 0.08902 C -0.55903 -0.09896 -0.44462 -0.25179 -0.30347 -0.25179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79 C -0.16268 -0.25179 -0.04757 -0.09896 -0.04757 0.08902 C -0.04757 0.277 -0.16268 0.43006 -0.30348 0.43006 C -0.44479 0.43006 -0.55938 0.277 -0.55938 0.08902 C -0.55938 -0.09896 -0.44479 -0.25179 -0.30348 -0.25179 Z " pathEditMode="relative" rAng="0" ptsTypes="fffff">
                                      <p:cBhvr>
                                        <p:cTn id="9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Oval 6"/>
          <p:cNvSpPr>
            <a:spLocks noChangeArrowheads="1"/>
          </p:cNvSpPr>
          <p:nvPr/>
        </p:nvSpPr>
        <p:spPr bwMode="auto">
          <a:xfrm rot="16200000">
            <a:off x="468312" y="3429001"/>
            <a:ext cx="576263" cy="576262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078224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98844E-6 C 0.00052 -0.09989 0.09357 -0.18197 0.20677 -0.18197 C 0.3401 -0.18197 0.38854 -0.09087 0.4085 -0.0363 L 0.42916 0.0363 C 0.45034 0.09086 0.50156 0.1815 0.65277 0.1815 C 0.74895 0.1815 0.85816 0.09988 0.85833 3.98844E-6 C 0.85833 -0.09989 0.74895 -0.18197 0.65277 -0.18197 C 0.50156 -0.18197 0.45034 -0.09087 0.42916 -0.0363 L 0.4085 0.0363 C 0.38854 0.08994 0.34027 0.1815 0.20764 0.1815 C 0.09357 0.1815 3.61111E-6 0.09988 3.61111E-6 3.98844E-6 Z " pathEditMode="relative" rAng="16200000" ptsTypes="ffFffffFfff">
                                      <p:cBhvr>
                                        <p:cTn id="6" dur="5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27088" y="260350"/>
            <a:ext cx="1008062" cy="936625"/>
            <a:chOff x="340" y="1253"/>
            <a:chExt cx="635" cy="590"/>
          </a:xfrm>
        </p:grpSpPr>
        <p:sp>
          <p:nvSpPr>
            <p:cNvPr id="12316" name="AutoShape 2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20" name="AutoShape 3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164388" y="3573463"/>
            <a:ext cx="1008062" cy="936625"/>
            <a:chOff x="340" y="1253"/>
            <a:chExt cx="635" cy="590"/>
          </a:xfrm>
        </p:grpSpPr>
        <p:sp>
          <p:nvSpPr>
            <p:cNvPr id="12331" name="AutoShape 4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32" name="AutoShape 4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859338" y="3068638"/>
            <a:ext cx="1008062" cy="936625"/>
            <a:chOff x="340" y="1253"/>
            <a:chExt cx="635" cy="590"/>
          </a:xfrm>
        </p:grpSpPr>
        <p:sp>
          <p:nvSpPr>
            <p:cNvPr id="12337" name="AutoShape 49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38" name="AutoShape 50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051050" y="2492375"/>
            <a:ext cx="1008063" cy="936625"/>
            <a:chOff x="340" y="1253"/>
            <a:chExt cx="635" cy="590"/>
          </a:xfrm>
        </p:grpSpPr>
        <p:sp>
          <p:nvSpPr>
            <p:cNvPr id="12340" name="AutoShape 52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41" name="AutoShape 53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900113" y="5445125"/>
            <a:ext cx="1008062" cy="936625"/>
            <a:chOff x="340" y="1253"/>
            <a:chExt cx="635" cy="590"/>
          </a:xfrm>
        </p:grpSpPr>
        <p:sp>
          <p:nvSpPr>
            <p:cNvPr id="12346" name="AutoShape 5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47" name="AutoShape 59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356100" y="4941888"/>
            <a:ext cx="1008063" cy="936625"/>
            <a:chOff x="340" y="1253"/>
            <a:chExt cx="635" cy="590"/>
          </a:xfrm>
        </p:grpSpPr>
        <p:sp>
          <p:nvSpPr>
            <p:cNvPr id="12349" name="AutoShape 61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0" name="AutoShape 6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63"/>
          <p:cNvGrpSpPr>
            <a:grpSpLocks/>
          </p:cNvGrpSpPr>
          <p:nvPr/>
        </p:nvGrpSpPr>
        <p:grpSpPr bwMode="auto">
          <a:xfrm>
            <a:off x="5292725" y="1341438"/>
            <a:ext cx="1008063" cy="936625"/>
            <a:chOff x="340" y="1253"/>
            <a:chExt cx="635" cy="590"/>
          </a:xfrm>
        </p:grpSpPr>
        <p:sp>
          <p:nvSpPr>
            <p:cNvPr id="12352" name="AutoShape 64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3" name="AutoShape 65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3924300" y="260350"/>
            <a:ext cx="1008063" cy="936625"/>
            <a:chOff x="340" y="1253"/>
            <a:chExt cx="635" cy="590"/>
          </a:xfrm>
        </p:grpSpPr>
        <p:sp>
          <p:nvSpPr>
            <p:cNvPr id="12355" name="AutoShape 67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6" name="AutoShape 68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7451725" y="260350"/>
            <a:ext cx="1008063" cy="936625"/>
            <a:chOff x="340" y="1253"/>
            <a:chExt cx="635" cy="590"/>
          </a:xfrm>
        </p:grpSpPr>
        <p:sp>
          <p:nvSpPr>
            <p:cNvPr id="12361" name="AutoShape 7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2" name="AutoShape 7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3924300" y="2420938"/>
            <a:ext cx="1008063" cy="936625"/>
            <a:chOff x="340" y="1253"/>
            <a:chExt cx="635" cy="590"/>
          </a:xfrm>
        </p:grpSpPr>
        <p:sp>
          <p:nvSpPr>
            <p:cNvPr id="12364" name="AutoShape 76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5" name="AutoShape 77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412826901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8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5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500"/>
                            </p:stCondLst>
                            <p:childTnLst>
                              <p:par>
                                <p:cTn id="1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9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9500"/>
                            </p:stCondLst>
                            <p:childTnLst>
                              <p:par>
                                <p:cTn id="173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521 -0.28856 0.2757 -0.14936 0.2757 0.02196 C 0.2757 0.19306 0.15521 0.33295 0.00764 0.33295 C -0.1401 0.33295 -0.25989 0.19306 -0.25989 0.02196 C -0.25989 -0.14936 -0.1401 -0.28856 0.00764 -0.28856 Z " pathEditMode="relative" rAng="0" ptsTypes="fffff">
                                      <p:cBhvr>
                                        <p:cTn id="17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6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434 -0.28856 0.27413 -0.14752 0.27413 0.0259 C 0.27413 0.19954 0.15434 0.34058 0.00764 0.34058 C -0.13889 0.34058 -0.25764 0.19954 -0.25764 0.0259 C -0.25764 -0.14752 -0.13889 -0.28856 0.00764 -0.28856 Z " pathEditMode="relative" rAng="0" ptsTypes="fffff">
                                      <p:cBhvr>
                                        <p:cTn id="177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850" y="2781300"/>
            <a:ext cx="1008063" cy="936625"/>
            <a:chOff x="340" y="1253"/>
            <a:chExt cx="635" cy="590"/>
          </a:xfrm>
        </p:grpSpPr>
        <p:sp>
          <p:nvSpPr>
            <p:cNvPr id="14339" name="AutoShape 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40" name="AutoShape 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92711547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path" presetSubtype="0" repeatCount="3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-4.79769E-6 C -0.03142 -0.14104 0.06493 -0.25711 0.18212 -0.25711 C 0.32066 -0.25711 0.37049 -0.12855 0.39149 -0.05109 L 0.41354 0.05133 C 0.4349 0.12856 0.48768 0.25665 0.64445 0.25665 C 0.74427 0.25665 0.85781 0.14128 0.85781 -4.79769E-6 C 0.85781 -0.14104 0.74427 -0.25711 0.64445 -0.25711 C 0.48768 -0.25711 0.4349 -0.12855 0.41354 -0.05109 L 0.39149 0.05133 C 0.37049 0.12856 0.32066 0.25665 0.18212 0.25665 C 0.06493 0.25665 -0.03142 0.14128 -0.03142 -4.79769E-6 Z " pathEditMode="relative" rAng="16200000" ptsTypes="ffFfff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443" y="-58102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571472" y="0"/>
            <a:ext cx="7715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  </a:t>
            </a:r>
          </a:p>
          <a:p>
            <a:pPr algn="ctr"/>
            <a:endParaRPr lang="ru-RU" sz="3600" b="1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85720" y="571480"/>
            <a:ext cx="836825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Решение задач.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уровень - №№ 11.3, 12.15, 12.16 (а)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3600" baseline="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2</a:t>
            </a:r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 уровень - №№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14.30(в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),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14.31(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в,г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" name="Picture 2" descr="logotipm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571876"/>
            <a:ext cx="1792288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98912310"/>
      </p:ext>
    </p:extLst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642910" y="285728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pPr algn="ctr"/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pPr algn="ctr"/>
            <a:endParaRPr lang="ru-RU" sz="4800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642910" y="214290"/>
            <a:ext cx="807249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-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Довольны ли вы своей работой на занятии?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-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Какую тему мы сегодня повторяли?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</a:rPr>
              <a:t> В чём испытали затруднение?</a:t>
            </a:r>
            <a:r>
              <a:rPr lang="ru-RU" sz="3200" dirty="0" smtClean="0"/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2060"/>
                </a:solidFill>
              </a:rPr>
              <a:t>– Над чем необходимо ещё поработать?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pic>
        <p:nvPicPr>
          <p:cNvPr id="16" name="Picture 2" descr="logotipm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571876"/>
            <a:ext cx="1792288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" name="Picture 2" descr="logotipm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3643313"/>
            <a:ext cx="1792288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642910" y="642918"/>
            <a:ext cx="771530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Тема урока:</a:t>
            </a:r>
          </a:p>
          <a:p>
            <a:pPr algn="ctr"/>
            <a:r>
              <a:rPr lang="ru-RU" sz="4800" b="1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«Свойства</a:t>
            </a:r>
          </a:p>
          <a:p>
            <a:pPr algn="ctr"/>
            <a:r>
              <a:rPr lang="ru-RU" sz="4800" b="1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 квадратных</a:t>
            </a:r>
          </a:p>
          <a:p>
            <a:pPr algn="ctr"/>
            <a:r>
              <a:rPr lang="ru-RU" sz="4800" b="1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 корней "</a:t>
            </a:r>
            <a:endParaRPr lang="ru-RU" sz="4800" b="1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7" descr="confused_c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648075"/>
            <a:ext cx="297180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6" descr="wave_c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20" y="3286149"/>
            <a:ext cx="16668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01221" y="1500174"/>
            <a:ext cx="29995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Спасибо  за  урок! </a:t>
            </a:r>
            <a:endParaRPr lang="ru-RU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8" name="Picture 7" descr="11m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21081" y="2357430"/>
            <a:ext cx="1908175" cy="1635125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xmlns="" val="3713512673"/>
      </p:ext>
    </p:extLst>
  </p:cSld>
  <p:clrMapOvr>
    <a:masterClrMapping/>
  </p:clrMapOvr>
  <p:transition spd="med">
    <p:strips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571472" y="-142900"/>
            <a:ext cx="77153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Цели урока:</a:t>
            </a:r>
            <a:endParaRPr lang="ru-RU" sz="4800" dirty="0" smtClean="0"/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1. Отработка навыков применения свойств арифметического квадратного корня;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2. систематизация и расширение знаний о свойствах квадратных корней и их применению;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 3. формирование знаний в виде отдельных навыков после определенной тренировки  при решении задач;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4. использование простых логических рассуждений для возможной постановки более сложных заданий и их решений.</a:t>
            </a:r>
          </a:p>
          <a:p>
            <a:pPr algn="ctr"/>
            <a:endParaRPr lang="ru-RU" sz="4800" b="1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" name="Picture 2" descr="logotipm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-142900"/>
            <a:ext cx="1792288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642910" y="642918"/>
            <a:ext cx="77153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План работы:</a:t>
            </a:r>
            <a:endParaRPr lang="ru-RU" sz="2800" dirty="0" smtClean="0"/>
          </a:p>
          <a:p>
            <a:r>
              <a:rPr lang="ru-RU" sz="2800" dirty="0" smtClean="0">
                <a:solidFill>
                  <a:srgbClr val="002060"/>
                </a:solidFill>
              </a:rPr>
              <a:t>1. Актуализация знаний.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а) Устная работа;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2.  Проверка домашнего задания;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а)   Индивидуальная работа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4. Решение задач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5.  </a:t>
            </a:r>
            <a:r>
              <a:rPr lang="ru-RU" sz="2800" dirty="0" err="1" smtClean="0">
                <a:solidFill>
                  <a:srgbClr val="002060"/>
                </a:solidFill>
              </a:rPr>
              <a:t>Физминутка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6.  Тестирование 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7. Домашнее задание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8. Рефлексия</a:t>
            </a:r>
          </a:p>
          <a:p>
            <a:pPr algn="ctr"/>
            <a:endParaRPr lang="ru-RU" sz="4800" b="1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571472" y="0"/>
            <a:ext cx="77153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Закончи предложения:</a:t>
            </a: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  <a:t>Квадратным корнем из неотрицательного …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числа, называют такое неотрицательное число, квадрат которого равен а.</a:t>
            </a:r>
          </a:p>
          <a:p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  </a:t>
            </a:r>
          </a:p>
          <a:p>
            <a:pPr algn="ctr"/>
            <a:endParaRPr lang="ru-RU" sz="3600" b="1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8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857628"/>
            <a:ext cx="4048125" cy="1123950"/>
          </a:xfrm>
          <a:prstGeom prst="rect">
            <a:avLst/>
          </a:prstGeom>
          <a:noFill/>
        </p:spPr>
      </p:pic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642910" y="285728"/>
            <a:ext cx="77153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Закончи предложения:</a:t>
            </a: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2060"/>
                </a:solidFill>
              </a:rPr>
              <a:t>Если квадратный корень возвести в квадрат,…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то получится подкоренное число</a:t>
            </a:r>
          </a:p>
          <a:p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pPr algn="ctr"/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pPr algn="ctr"/>
            <a:endParaRPr lang="ru-RU" sz="4800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500306"/>
            <a:ext cx="3419475" cy="8286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642910" y="285728"/>
            <a:ext cx="77153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Закончи предложения:</a:t>
            </a: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  <a:t>Квадратный корень из произведения двух неотрицательных чисел равен…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произведению квадратных корней из этих чисел.</a:t>
            </a:r>
          </a:p>
          <a:p>
            <a:endParaRPr lang="ru-RU" sz="3600" b="1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pPr algn="ctr"/>
            <a:endParaRPr lang="ru-RU" sz="3600" b="1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pPr algn="ctr"/>
            <a:endParaRPr lang="ru-RU" sz="4800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143248"/>
            <a:ext cx="5924550" cy="7048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642910" y="285728"/>
            <a:ext cx="80010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Закончи предложения:</a:t>
            </a: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2060"/>
                </a:solidFill>
              </a:rPr>
              <a:t>Квадратный корень из дроби, ….</a:t>
            </a:r>
          </a:p>
          <a:p>
            <a:r>
              <a:rPr lang="ru-RU" sz="3600" i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числитель которой неотрицателен, а знаменатель положителен, равен отношению корня из числителя к корню из знаменателя</a:t>
            </a:r>
          </a:p>
          <a:p>
            <a:endParaRPr lang="ru-RU" sz="3600" i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  <a:p>
            <a:pPr algn="ctr"/>
            <a:endParaRPr lang="ru-RU" sz="4800" i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786190"/>
            <a:ext cx="4524375" cy="1323975"/>
          </a:xfrm>
          <a:prstGeom prst="rect">
            <a:avLst/>
          </a:prstGeom>
          <a:noFill/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78592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" name="Рисунок 5" descr="huh_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3275" y="3714750"/>
            <a:ext cx="1990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14282" y="285728"/>
            <a:ext cx="85011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Выберите верные утверждения:</a:t>
            </a: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  <a:t> </a:t>
            </a:r>
          </a:p>
          <a:p>
            <a:endParaRPr lang="ru-RU" sz="3600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</a:endParaRP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  <a:t>Число 5 есть арифметический квадратный корень из 25.</a:t>
            </a: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  <a:t> Число -7 является арифметическим квадратным корнем из 49.</a:t>
            </a:r>
          </a:p>
          <a:p>
            <a:endParaRPr lang="ru-RU" sz="3600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</a:endParaRPr>
          </a:p>
          <a:p>
            <a:r>
              <a:rPr lang="ru-RU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  <a:t>  </a:t>
            </a:r>
            <a:endParaRPr lang="ru-RU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14422"/>
            <a:ext cx="2357453" cy="663831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00570"/>
            <a:ext cx="4000528" cy="666754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357826"/>
            <a:ext cx="3429024" cy="1013121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ятно 1 29"/>
          <p:cNvSpPr/>
          <p:nvPr/>
        </p:nvSpPr>
        <p:spPr bwMode="auto">
          <a:xfrm>
            <a:off x="2786050" y="857232"/>
            <a:ext cx="1357321" cy="1285873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400" b="1" dirty="0">
                <a:solidFill>
                  <a:schemeClr val="tx1"/>
                </a:solidFill>
                <a:latin typeface="Calibri" pitchFamily="34" charset="0"/>
              </a:rPr>
              <a:t>нет</a:t>
            </a:r>
          </a:p>
        </p:txBody>
      </p:sp>
      <p:sp>
        <p:nvSpPr>
          <p:cNvPr id="31" name="Пятно 1 30"/>
          <p:cNvSpPr/>
          <p:nvPr/>
        </p:nvSpPr>
        <p:spPr bwMode="auto">
          <a:xfrm>
            <a:off x="5214942" y="3071810"/>
            <a:ext cx="1285884" cy="114300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400" b="1" dirty="0">
                <a:solidFill>
                  <a:schemeClr val="tx1"/>
                </a:solidFill>
                <a:latin typeface="Calibri" pitchFamily="34" charset="0"/>
              </a:rPr>
              <a:t>нет</a:t>
            </a:r>
          </a:p>
        </p:txBody>
      </p:sp>
      <p:sp>
        <p:nvSpPr>
          <p:cNvPr id="32" name="Пятно 1 31"/>
          <p:cNvSpPr/>
          <p:nvPr/>
        </p:nvSpPr>
        <p:spPr bwMode="auto">
          <a:xfrm>
            <a:off x="4143372" y="5214950"/>
            <a:ext cx="1357313" cy="1285873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400" b="1" dirty="0">
                <a:solidFill>
                  <a:schemeClr val="tx1"/>
                </a:solidFill>
                <a:latin typeface="Calibri" pitchFamily="34" charset="0"/>
              </a:rPr>
              <a:t>нет</a:t>
            </a:r>
          </a:p>
        </p:txBody>
      </p:sp>
      <p:grpSp>
        <p:nvGrpSpPr>
          <p:cNvPr id="33" name="Группа 41"/>
          <p:cNvGrpSpPr>
            <a:grpSpLocks/>
          </p:cNvGrpSpPr>
          <p:nvPr/>
        </p:nvGrpSpPr>
        <p:grpSpPr bwMode="auto">
          <a:xfrm>
            <a:off x="5857884" y="1928802"/>
            <a:ext cx="1643062" cy="1214438"/>
            <a:chOff x="4357686" y="3571876"/>
            <a:chExt cx="1643074" cy="1214446"/>
          </a:xfrm>
        </p:grpSpPr>
        <p:sp>
          <p:nvSpPr>
            <p:cNvPr id="34" name="Пятно 1 33"/>
            <p:cNvSpPr/>
            <p:nvPr/>
          </p:nvSpPr>
          <p:spPr>
            <a:xfrm>
              <a:off x="4357686" y="3571876"/>
              <a:ext cx="1643074" cy="1214446"/>
            </a:xfrm>
            <a:prstGeom prst="irregularSeal1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Прямоугольник 43"/>
            <p:cNvSpPr>
              <a:spLocks noChangeArrowheads="1"/>
            </p:cNvSpPr>
            <p:nvPr/>
          </p:nvSpPr>
          <p:spPr bwMode="auto">
            <a:xfrm>
              <a:off x="4929190" y="3929066"/>
              <a:ext cx="785818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2400" b="1">
                  <a:latin typeface="Calibri" pitchFamily="34" charset="0"/>
                </a:rPr>
                <a:t>Да</a:t>
              </a:r>
            </a:p>
          </p:txBody>
        </p:sp>
      </p:grpSp>
      <p:grpSp>
        <p:nvGrpSpPr>
          <p:cNvPr id="36" name="Группа 41"/>
          <p:cNvGrpSpPr>
            <a:grpSpLocks/>
          </p:cNvGrpSpPr>
          <p:nvPr/>
        </p:nvGrpSpPr>
        <p:grpSpPr bwMode="auto">
          <a:xfrm>
            <a:off x="4572000" y="4143380"/>
            <a:ext cx="1714512" cy="1143000"/>
            <a:chOff x="4357686" y="3571876"/>
            <a:chExt cx="1643074" cy="1214446"/>
          </a:xfrm>
        </p:grpSpPr>
        <p:sp>
          <p:nvSpPr>
            <p:cNvPr id="37" name="Пятно 1 36"/>
            <p:cNvSpPr/>
            <p:nvPr/>
          </p:nvSpPr>
          <p:spPr>
            <a:xfrm>
              <a:off x="4357686" y="3571876"/>
              <a:ext cx="1643074" cy="1214446"/>
            </a:xfrm>
            <a:prstGeom prst="irregularSeal1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Прямоугольник 43"/>
            <p:cNvSpPr>
              <a:spLocks noChangeArrowheads="1"/>
            </p:cNvSpPr>
            <p:nvPr/>
          </p:nvSpPr>
          <p:spPr bwMode="auto">
            <a:xfrm>
              <a:off x="4929190" y="3929066"/>
              <a:ext cx="785818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2400" b="1">
                  <a:latin typeface="Calibri" pitchFamily="34" charset="0"/>
                </a:rPr>
                <a:t>Да</a:t>
              </a:r>
            </a:p>
          </p:txBody>
        </p:sp>
      </p:grpSp>
    </p:spTree>
  </p:cSld>
  <p:clrMapOvr>
    <a:masterClrMapping/>
  </p:clrMapOvr>
  <p:transition spd="med">
    <p:wipe dir="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317</Words>
  <Application>Microsoft Office PowerPoint</Application>
  <PresentationFormat>Экран (4:3)</PresentationFormat>
  <Paragraphs>107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54</cp:revision>
  <dcterms:created xsi:type="dcterms:W3CDTF">2014-11-17T13:20:44Z</dcterms:created>
  <dcterms:modified xsi:type="dcterms:W3CDTF">2014-11-24T19:04:33Z</dcterms:modified>
</cp:coreProperties>
</file>