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38D05-7BF3-40B5-9B11-08D609592E60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F43AD-F3E4-4122-9ACB-6BD9C99AE6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A285A8-697C-4BA6-91DA-EC6ACD45147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89BB6B-210E-46D5-9B5F-E2FD2C6A63D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F3C0CC-6260-4F6E-98A2-354063FB2BC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81E33-7B42-48A3-A042-074FCB9FAE8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6DF489-A252-4D40-BA9A-0B8F67B159E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12325E-1ED2-45FC-A479-318495945FD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62617E-3197-4E9F-BCB3-2A3DF63C768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CD306-CB33-4946-8306-8FD5EC951566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E358D-7142-45DA-8A18-964327F1C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00042"/>
            <a:ext cx="6858048" cy="286816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i="1" dirty="0" smtClean="0">
                <a:solidFill>
                  <a:srgbClr val="FF0000"/>
                </a:solidFill>
              </a:rPr>
              <a:t>Показательная и логарифмическая функции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1229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5" y="3214687"/>
            <a:ext cx="6286544" cy="857256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002060"/>
                </a:solidFill>
              </a:rPr>
              <a:t>Обобщающий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solidFill>
                  <a:srgbClr val="002060"/>
                </a:solidFill>
              </a:rPr>
              <a:t>урок</a:t>
            </a:r>
          </a:p>
        </p:txBody>
      </p:sp>
      <p:grpSp>
        <p:nvGrpSpPr>
          <p:cNvPr id="3" name="Группа 21"/>
          <p:cNvGrpSpPr>
            <a:grpSpLocks/>
          </p:cNvGrpSpPr>
          <p:nvPr/>
        </p:nvGrpSpPr>
        <p:grpSpPr bwMode="auto">
          <a:xfrm>
            <a:off x="1357290" y="4286256"/>
            <a:ext cx="2374906" cy="2143126"/>
            <a:chOff x="2714612" y="357166"/>
            <a:chExt cx="6234172" cy="6000794"/>
          </a:xfrm>
        </p:grpSpPr>
        <p:cxnSp>
          <p:nvCxnSpPr>
            <p:cNvPr id="23" name="Прямая со стрелкой 22"/>
            <p:cNvCxnSpPr/>
            <p:nvPr/>
          </p:nvCxnSpPr>
          <p:spPr>
            <a:xfrm rot="5400000" flipH="1" flipV="1">
              <a:off x="1820883" y="3393124"/>
              <a:ext cx="5929672" cy="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2714612" y="3428684"/>
              <a:ext cx="5859107" cy="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3" name="TextBox 24"/>
            <p:cNvSpPr txBox="1">
              <a:spLocks noChangeArrowheads="1"/>
            </p:cNvSpPr>
            <p:nvPr/>
          </p:nvSpPr>
          <p:spPr bwMode="auto">
            <a:xfrm>
              <a:off x="8152868" y="3557610"/>
              <a:ext cx="562578" cy="689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000" b="1" i="1" dirty="0" err="1">
                  <a:solidFill>
                    <a:srgbClr val="002060"/>
                  </a:solidFill>
                  <a:latin typeface="Trebuchet MS" pitchFamily="34" charset="0"/>
                </a:rPr>
                <a:t>х</a:t>
              </a:r>
              <a:endParaRPr lang="ru-RU" sz="1000" b="1" i="1" dirty="0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12314" name="TextBox 25"/>
            <p:cNvSpPr txBox="1">
              <a:spLocks noChangeArrowheads="1"/>
            </p:cNvSpPr>
            <p:nvPr/>
          </p:nvSpPr>
          <p:spPr bwMode="auto">
            <a:xfrm>
              <a:off x="4143373" y="357166"/>
              <a:ext cx="857257" cy="689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000" b="1" i="1" dirty="0">
                  <a:solidFill>
                    <a:srgbClr val="002060"/>
                  </a:solidFill>
                  <a:latin typeface="Trebuchet MS" pitchFamily="34" charset="0"/>
                </a:rPr>
                <a:t>у</a:t>
              </a:r>
            </a:p>
          </p:txBody>
        </p:sp>
        <p:sp>
          <p:nvSpPr>
            <p:cNvPr id="12315" name="TextBox 26"/>
            <p:cNvSpPr txBox="1">
              <a:spLocks noChangeArrowheads="1"/>
            </p:cNvSpPr>
            <p:nvPr/>
          </p:nvSpPr>
          <p:spPr bwMode="auto">
            <a:xfrm>
              <a:off x="4429126" y="3286123"/>
              <a:ext cx="642941" cy="689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00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316" name="TextBox 27"/>
            <p:cNvSpPr txBox="1">
              <a:spLocks noChangeArrowheads="1"/>
            </p:cNvSpPr>
            <p:nvPr/>
          </p:nvSpPr>
          <p:spPr bwMode="auto">
            <a:xfrm>
              <a:off x="5286382" y="3357562"/>
              <a:ext cx="642941" cy="689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0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317" name="TextBox 28"/>
            <p:cNvSpPr txBox="1">
              <a:spLocks noChangeArrowheads="1"/>
            </p:cNvSpPr>
            <p:nvPr/>
          </p:nvSpPr>
          <p:spPr bwMode="auto">
            <a:xfrm>
              <a:off x="4786315" y="2357430"/>
              <a:ext cx="642941" cy="689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0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319" name="TextBox 30"/>
            <p:cNvSpPr txBox="1">
              <a:spLocks noChangeArrowheads="1"/>
            </p:cNvSpPr>
            <p:nvPr/>
          </p:nvSpPr>
          <p:spPr bwMode="auto">
            <a:xfrm>
              <a:off x="3714745" y="2643182"/>
              <a:ext cx="642942" cy="1116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000">
                  <a:latin typeface="Times New Roman" pitchFamily="18" charset="0"/>
                  <a:cs typeface="Times New Roman" pitchFamily="18" charset="0"/>
                </a:rPr>
                <a:t>-1</a:t>
              </a:r>
            </a:p>
          </p:txBody>
        </p:sp>
        <p:sp>
          <p:nvSpPr>
            <p:cNvPr id="12321" name="TextBox 32"/>
            <p:cNvSpPr txBox="1">
              <a:spLocks noChangeArrowheads="1"/>
            </p:cNvSpPr>
            <p:nvPr/>
          </p:nvSpPr>
          <p:spPr bwMode="auto">
            <a:xfrm>
              <a:off x="4857752" y="4643445"/>
              <a:ext cx="642942" cy="1116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000">
                  <a:latin typeface="Times New Roman" pitchFamily="18" charset="0"/>
                  <a:cs typeface="Times New Roman" pitchFamily="18" charset="0"/>
                </a:rPr>
                <a:t>-2</a:t>
              </a:r>
            </a:p>
          </p:txBody>
        </p:sp>
        <p:sp>
          <p:nvSpPr>
            <p:cNvPr id="12322" name="TextBox 33"/>
            <p:cNvSpPr txBox="1">
              <a:spLocks noChangeArrowheads="1"/>
            </p:cNvSpPr>
            <p:nvPr/>
          </p:nvSpPr>
          <p:spPr bwMode="auto">
            <a:xfrm>
              <a:off x="6072200" y="2721114"/>
              <a:ext cx="642941" cy="689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4964925" y="2157416"/>
              <a:ext cx="3983859" cy="2413653"/>
            </a:xfrm>
            <a:custGeom>
              <a:avLst/>
              <a:gdLst>
                <a:gd name="connsiteX0" fmla="*/ 0 w 3985146"/>
                <a:gd name="connsiteY0" fmla="*/ 2415654 h 2415654"/>
                <a:gd name="connsiteX1" fmla="*/ 545910 w 3985146"/>
                <a:gd name="connsiteY1" fmla="*/ 1323833 h 2415654"/>
                <a:gd name="connsiteX2" fmla="*/ 1978925 w 3985146"/>
                <a:gd name="connsiteY2" fmla="*/ 614150 h 2415654"/>
                <a:gd name="connsiteX3" fmla="*/ 3985146 w 3985146"/>
                <a:gd name="connsiteY3" fmla="*/ 0 h 2415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85146" h="2415654">
                  <a:moveTo>
                    <a:pt x="0" y="2415654"/>
                  </a:moveTo>
                  <a:cubicBezTo>
                    <a:pt x="108044" y="2019868"/>
                    <a:pt x="216089" y="1624083"/>
                    <a:pt x="545910" y="1323833"/>
                  </a:cubicBezTo>
                  <a:cubicBezTo>
                    <a:pt x="875731" y="1023583"/>
                    <a:pt x="1405719" y="834789"/>
                    <a:pt x="1978925" y="614150"/>
                  </a:cubicBezTo>
                  <a:cubicBezTo>
                    <a:pt x="2552131" y="393511"/>
                    <a:pt x="3268638" y="196755"/>
                    <a:pt x="3985146" y="0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000"/>
            </a:p>
          </p:txBody>
        </p:sp>
      </p:grpSp>
      <p:grpSp>
        <p:nvGrpSpPr>
          <p:cNvPr id="4" name="Группа 38"/>
          <p:cNvGrpSpPr>
            <a:grpSpLocks/>
          </p:cNvGrpSpPr>
          <p:nvPr/>
        </p:nvGrpSpPr>
        <p:grpSpPr bwMode="auto">
          <a:xfrm>
            <a:off x="5929323" y="4071942"/>
            <a:ext cx="2428892" cy="2214578"/>
            <a:chOff x="214282" y="357166"/>
            <a:chExt cx="6250866" cy="6109904"/>
          </a:xfrm>
        </p:grpSpPr>
        <p:cxnSp>
          <p:nvCxnSpPr>
            <p:cNvPr id="40" name="Прямая со стрелкой 39"/>
            <p:cNvCxnSpPr/>
            <p:nvPr/>
          </p:nvCxnSpPr>
          <p:spPr>
            <a:xfrm rot="5400000" flipH="1" flipV="1">
              <a:off x="-155226" y="3775805"/>
              <a:ext cx="5382527" cy="3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214282" y="5574016"/>
              <a:ext cx="5857916" cy="0"/>
            </a:xfrm>
            <a:prstGeom prst="straightConnector1">
              <a:avLst/>
            </a:prstGeom>
            <a:ln w="571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929362" y="5630627"/>
              <a:ext cx="535786" cy="64633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50" b="1" i="1" dirty="0" err="1">
                  <a:solidFill>
                    <a:srgbClr val="002060"/>
                  </a:solidFill>
                  <a:latin typeface="+mn-lt"/>
                  <a:cs typeface="+mn-cs"/>
                </a:rPr>
                <a:t>х</a:t>
              </a:r>
              <a:endParaRPr lang="ru-RU" sz="1050" b="1" i="1" dirty="0">
                <a:solidFill>
                  <a:srgbClr val="002060"/>
                </a:solidFill>
                <a:latin typeface="+mn-lt"/>
                <a:cs typeface="+mn-cs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714480" y="357166"/>
              <a:ext cx="857256" cy="64655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50" b="1" dirty="0">
                  <a:solidFill>
                    <a:srgbClr val="002060"/>
                  </a:solidFill>
                  <a:latin typeface="+mn-lt"/>
                  <a:cs typeface="+mn-cs"/>
                </a:rPr>
                <a:t>у</a:t>
              </a:r>
            </a:p>
          </p:txBody>
        </p:sp>
        <p:sp>
          <p:nvSpPr>
            <p:cNvPr id="44" name="Полилиния 43"/>
            <p:cNvSpPr/>
            <p:nvPr/>
          </p:nvSpPr>
          <p:spPr>
            <a:xfrm>
              <a:off x="571475" y="2902974"/>
              <a:ext cx="3671121" cy="2210394"/>
            </a:xfrm>
            <a:custGeom>
              <a:avLst/>
              <a:gdLst>
                <a:gd name="connsiteX0" fmla="*/ 0 w 3671248"/>
                <a:gd name="connsiteY0" fmla="*/ 2210938 h 2210938"/>
                <a:gd name="connsiteX1" fmla="*/ 2429302 w 3671248"/>
                <a:gd name="connsiteY1" fmla="*/ 1692323 h 2210938"/>
                <a:gd name="connsiteX2" fmla="*/ 3671248 w 3671248"/>
                <a:gd name="connsiteY2" fmla="*/ 0 h 2210938"/>
                <a:gd name="connsiteX3" fmla="*/ 3671248 w 3671248"/>
                <a:gd name="connsiteY3" fmla="*/ 0 h 2210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71248" h="2210938">
                  <a:moveTo>
                    <a:pt x="0" y="2210938"/>
                  </a:moveTo>
                  <a:cubicBezTo>
                    <a:pt x="908713" y="2135875"/>
                    <a:pt x="1817427" y="2060813"/>
                    <a:pt x="2429302" y="1692323"/>
                  </a:cubicBezTo>
                  <a:cubicBezTo>
                    <a:pt x="3041177" y="1323833"/>
                    <a:pt x="3671248" y="0"/>
                    <a:pt x="3671248" y="0"/>
                  </a:cubicBezTo>
                  <a:lnTo>
                    <a:pt x="3671248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05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643306" y="5501279"/>
              <a:ext cx="642942" cy="64655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5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28794" y="3791962"/>
              <a:ext cx="642942" cy="64655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5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28794" y="3072675"/>
              <a:ext cx="642942" cy="64655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50" dirty="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28794" y="5428543"/>
              <a:ext cx="642942" cy="64655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5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714612" y="5428543"/>
              <a:ext cx="642942" cy="64655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5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28794" y="4571864"/>
              <a:ext cx="642942" cy="64655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05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320040"/>
            <a:ext cx="627052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Решение показательных уравнений и неравенств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285750" y="1357313"/>
          <a:ext cx="4286250" cy="5281612"/>
        </p:xfrm>
        <a:graphic>
          <a:graphicData uri="http://schemas.openxmlformats.org/presentationml/2006/ole">
            <p:oleObj spid="_x0000_s3074" name="Формула" r:id="rId4" imgW="1752480" imgH="2158920" progId="Equation.3">
              <p:embed/>
            </p:oleObj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86380" y="2786063"/>
            <a:ext cx="328614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rebuchet MS" pitchFamily="34" charset="0"/>
              </a:rPr>
              <a:t> </a:t>
            </a:r>
            <a:r>
              <a:rPr lang="ru-RU" sz="2800" b="1" i="1" dirty="0">
                <a:solidFill>
                  <a:srgbClr val="002060"/>
                </a:solidFill>
              </a:rPr>
              <a:t>Какие способы решения показательных </a:t>
            </a:r>
            <a:r>
              <a:rPr lang="ru-RU" sz="2800" b="1" i="1" dirty="0" smtClean="0">
                <a:solidFill>
                  <a:srgbClr val="002060"/>
                </a:solidFill>
              </a:rPr>
              <a:t>уравнений можно использовать, при решении данных уравнений?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0"/>
            <a:ext cx="76438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rgbClr val="FF0000"/>
                </a:solidFill>
                <a:latin typeface="Trebuchet MS" pitchFamily="34" charset="0"/>
              </a:rPr>
              <a:t>Решить графически уравнение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85720" y="500043"/>
          <a:ext cx="4071966" cy="1500198"/>
        </p:xfrm>
        <a:graphic>
          <a:graphicData uri="http://schemas.openxmlformats.org/presentationml/2006/ole">
            <p:oleObj spid="_x0000_s4098" name="Формула" r:id="rId4" imgW="914400" imgH="685800" progId="Equation.3">
              <p:embed/>
            </p:oleObj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50" y="2000241"/>
          <a:ext cx="8215340" cy="50006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215340"/>
              </a:tblGrid>
              <a:tr h="5000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i="1" kern="1200" dirty="0" smtClean="0">
                          <a:solidFill>
                            <a:srgbClr val="FF0000"/>
                          </a:solidFill>
                        </a:rPr>
                        <a:t>б) Ответить по графику на вопросы:</a:t>
                      </a:r>
                      <a:endParaRPr lang="ru-RU" sz="280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429124" y="2500306"/>
          <a:ext cx="4429156" cy="13411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429156"/>
              </a:tblGrid>
              <a:tr h="1143008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None/>
                      </a:pPr>
                      <a:r>
                        <a:rPr lang="ru-RU" sz="2400" u="none" strike="noStrike" dirty="0" smtClean="0"/>
                        <a:t>1.  На </a:t>
                      </a:r>
                      <a:r>
                        <a:rPr lang="ru-RU" sz="2400" u="none" strike="noStrike" dirty="0"/>
                        <a:t>каком промежутке график функции                                       </a:t>
                      </a:r>
                      <a:endParaRPr lang="ru-RU" sz="2400" u="none" strike="noStrike" dirty="0" smtClean="0"/>
                    </a:p>
                    <a:p>
                      <a:pPr algn="l" fontAlgn="t"/>
                      <a:r>
                        <a:rPr lang="ru-RU" sz="2400" u="none" strike="noStrike" dirty="0" smtClean="0"/>
                        <a:t>расположен </a:t>
                      </a:r>
                      <a:r>
                        <a:rPr lang="ru-RU" sz="2400" u="none" strike="noStrike" dirty="0"/>
                        <a:t>выше графика у=4-х</a:t>
                      </a:r>
                      <a:r>
                        <a:rPr lang="ru-RU" sz="2400" u="none" strike="noStrike" dirty="0" smtClean="0"/>
                        <a:t>.</a:t>
                      </a:r>
                    </a:p>
                    <a:p>
                      <a:pPr algn="l" fontAlgn="t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2844" y="2500306"/>
          <a:ext cx="4429156" cy="114300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429156"/>
              </a:tblGrid>
              <a:tr h="1143008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None/>
                      </a:pPr>
                      <a:r>
                        <a:rPr lang="ru-RU" sz="2400" u="none" strike="noStrike" dirty="0" smtClean="0"/>
                        <a:t>1. На </a:t>
                      </a:r>
                      <a:r>
                        <a:rPr lang="ru-RU" sz="2400" u="none" strike="noStrike" dirty="0"/>
                        <a:t>каком промежутке график функции </a:t>
                      </a:r>
                      <a:r>
                        <a:rPr lang="ru-RU" sz="2400" u="none" strike="noStrike" dirty="0" smtClean="0"/>
                        <a:t> у=4х+6 </a:t>
                      </a:r>
                      <a:r>
                        <a:rPr lang="ru-RU" sz="2400" u="none" strike="noStrike" dirty="0"/>
                        <a:t>расположен выше графика 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357158" y="3571876"/>
          <a:ext cx="1714482" cy="1000525"/>
        </p:xfrm>
        <a:graphic>
          <a:graphicData uri="http://schemas.openxmlformats.org/presentationml/2006/ole">
            <p:oleObj spid="_x0000_s4099" name="Формула" r:id="rId5" imgW="571320" imgH="469800" progId="Equation.3">
              <p:embed/>
            </p:oleObj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85720" y="4572008"/>
          <a:ext cx="4500594" cy="121444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500594"/>
              </a:tblGrid>
              <a:tr h="1214446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None/>
                      </a:pPr>
                      <a:r>
                        <a:rPr lang="ru-RU" sz="2400" u="none" strike="noStrike" dirty="0" smtClean="0"/>
                        <a:t>2. Какое </a:t>
                      </a:r>
                      <a:r>
                        <a:rPr lang="ru-RU" sz="2400" u="none" strike="noStrike" dirty="0"/>
                        <a:t>наибольшее целое значение </a:t>
                      </a:r>
                      <a:r>
                        <a:rPr lang="ru-RU" sz="2400" u="none" strike="noStrike" dirty="0" err="1"/>
                        <a:t>х</a:t>
                      </a:r>
                      <a:r>
                        <a:rPr lang="ru-RU" sz="2400" u="none" strike="noStrike" dirty="0"/>
                        <a:t> является решением неравенства 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428596" y="5643578"/>
          <a:ext cx="3101693" cy="928694"/>
        </p:xfrm>
        <a:graphic>
          <a:graphicData uri="http://schemas.openxmlformats.org/presentationml/2006/ole">
            <p:oleObj spid="_x0000_s4100" name="Формула" r:id="rId6" imgW="965160" imgH="469800" progId="Equation.3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4929190" y="500042"/>
          <a:ext cx="3786214" cy="1285884"/>
        </p:xfrm>
        <a:graphic>
          <a:graphicData uri="http://schemas.openxmlformats.org/presentationml/2006/ole">
            <p:oleObj spid="_x0000_s4101" name="Формула" r:id="rId7" imgW="838080" imgH="431640" progId="Equation.3">
              <p:embed/>
            </p:oleObj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5715008" y="2714620"/>
          <a:ext cx="1714512" cy="650101"/>
        </p:xfrm>
        <a:graphic>
          <a:graphicData uri="http://schemas.openxmlformats.org/presentationml/2006/ole">
            <p:oleObj spid="_x0000_s4102" name="Формула" r:id="rId8" imgW="647640" imgH="228600" progId="Equation.3">
              <p:embed/>
            </p:oleObj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4572000" y="3786190"/>
          <a:ext cx="4286280" cy="13573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286280"/>
              </a:tblGrid>
              <a:tr h="1357322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None/>
                      </a:pPr>
                      <a:r>
                        <a:rPr lang="ru-RU" sz="2400" u="none" strike="noStrike" dirty="0" smtClean="0"/>
                        <a:t>2. Какое </a:t>
                      </a:r>
                      <a:r>
                        <a:rPr lang="ru-RU" sz="2400" u="none" strike="noStrike" dirty="0"/>
                        <a:t>наименьшее целое значение </a:t>
                      </a:r>
                      <a:r>
                        <a:rPr lang="ru-RU" sz="2400" u="none" strike="noStrike" dirty="0" err="1"/>
                        <a:t>х</a:t>
                      </a:r>
                      <a:r>
                        <a:rPr lang="ru-RU" sz="2400" u="none" strike="noStrike" dirty="0"/>
                        <a:t> является решением неравенства 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5429256" y="5214950"/>
          <a:ext cx="2767330" cy="642942"/>
        </p:xfrm>
        <a:graphic>
          <a:graphicData uri="http://schemas.openxmlformats.org/presentationml/2006/ole">
            <p:oleObj spid="_x0000_s4103" name="Формула" r:id="rId9" imgW="838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Решите уравнения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268931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1. 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2.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1095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47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357298"/>
            <a:ext cx="7200950" cy="928694"/>
          </a:xfrm>
          <a:prstGeom prst="rect">
            <a:avLst/>
          </a:prstGeom>
          <a:noFill/>
        </p:spPr>
      </p:pic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4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4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484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643314"/>
            <a:ext cx="8311020" cy="928694"/>
          </a:xfrm>
          <a:prstGeom prst="rect">
            <a:avLst/>
          </a:prstGeom>
          <a:noFill/>
        </p:spPr>
      </p:pic>
      <p:sp>
        <p:nvSpPr>
          <p:cNvPr id="105486" name="Rectangle 14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/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1. Решить систему уравнений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1943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13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712935"/>
            <a:ext cx="6572296" cy="2214578"/>
          </a:xfrm>
          <a:prstGeom prst="rect">
            <a:avLst/>
          </a:prstGeom>
          <a:noFill/>
        </p:spPr>
      </p:pic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0" y="1933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С3. Решите систему неравенств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0598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278632"/>
            <a:ext cx="6072230" cy="3140386"/>
          </a:xfrm>
          <a:prstGeom prst="rect">
            <a:avLst/>
          </a:prstGeom>
          <a:noFill/>
        </p:spPr>
      </p:pic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0" y="2895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186488" cy="579419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ru-RU" sz="3600" b="1" i="1" dirty="0" smtClean="0">
                <a:solidFill>
                  <a:srgbClr val="FF0000"/>
                </a:solidFill>
              </a:rPr>
              <a:t>Домашнее задание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857232"/>
            <a:ext cx="4286248" cy="6000768"/>
          </a:xfrm>
          <a:ln w="12700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eaLnBrk="1" hangingPunct="1">
              <a:buNone/>
              <a:defRPr/>
            </a:pPr>
            <a:r>
              <a:rPr lang="ru-RU" sz="4000" dirty="0" smtClean="0"/>
              <a:t>1)Решить 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/>
              <a:t>уравнения:</a:t>
            </a:r>
          </a:p>
          <a:p>
            <a:pPr eaLnBrk="1" hangingPunct="1">
              <a:buFontTx/>
              <a:buNone/>
              <a:defRPr/>
            </a:pPr>
            <a:r>
              <a:rPr lang="ru-RU" sz="4000" dirty="0" smtClean="0"/>
              <a:t>    2</a:t>
            </a:r>
            <a:r>
              <a:rPr lang="ru-RU" sz="4000" baseline="30000" dirty="0" smtClean="0"/>
              <a:t>х+5</a:t>
            </a:r>
            <a:r>
              <a:rPr lang="ru-RU" sz="4000" dirty="0" smtClean="0"/>
              <a:t>-2</a:t>
            </a:r>
            <a:r>
              <a:rPr lang="ru-RU" sz="4000" baseline="30000" dirty="0" smtClean="0"/>
              <a:t>х</a:t>
            </a:r>
            <a:r>
              <a:rPr lang="ru-RU" sz="4000" dirty="0" smtClean="0"/>
              <a:t>=62</a:t>
            </a:r>
          </a:p>
          <a:p>
            <a:pPr eaLnBrk="1" hangingPunct="1">
              <a:buFontTx/>
              <a:buNone/>
              <a:defRPr/>
            </a:pPr>
            <a:endParaRPr lang="ru-RU" sz="2400" baseline="30000" dirty="0" smtClean="0"/>
          </a:p>
          <a:p>
            <a:pPr eaLnBrk="1" hangingPunct="1">
              <a:buFontTx/>
              <a:buNone/>
              <a:defRPr/>
            </a:pPr>
            <a:endParaRPr lang="ru-RU" sz="2400" baseline="30000" dirty="0" smtClean="0"/>
          </a:p>
          <a:p>
            <a:pPr eaLnBrk="1" hangingPunct="1">
              <a:buFontTx/>
              <a:buNone/>
              <a:defRPr/>
            </a:pPr>
            <a:endParaRPr lang="ru-RU" sz="2400" baseline="30000" dirty="0" smtClean="0"/>
          </a:p>
          <a:p>
            <a:pPr eaLnBrk="1" hangingPunct="1">
              <a:buFontTx/>
              <a:buNone/>
              <a:defRPr/>
            </a:pPr>
            <a:endParaRPr lang="ru-RU" sz="2400" baseline="30000" dirty="0" smtClean="0"/>
          </a:p>
          <a:p>
            <a:pPr eaLnBrk="1" hangingPunct="1">
              <a:buFontTx/>
              <a:buNone/>
              <a:defRPr/>
            </a:pPr>
            <a:endParaRPr lang="ru-RU" sz="2400" dirty="0" smtClean="0"/>
          </a:p>
          <a:p>
            <a:pPr eaLnBrk="1" hangingPunct="1"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6151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3357554" y="857232"/>
            <a:ext cx="5786446" cy="6000768"/>
          </a:xfrm>
          <a:ln w="127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eaLnBrk="1" hangingPunct="1">
              <a:buNone/>
              <a:defRPr/>
            </a:pPr>
            <a:r>
              <a:rPr lang="ru-RU" sz="4000" dirty="0" smtClean="0"/>
              <a:t>2)Решить неравенства:</a:t>
            </a:r>
          </a:p>
          <a:p>
            <a:pPr eaLnBrk="1" hangingPunct="1">
              <a:defRPr/>
            </a:pPr>
            <a:endParaRPr lang="ru-RU" sz="4000" dirty="0" smtClean="0"/>
          </a:p>
          <a:p>
            <a:pPr eaLnBrk="1" hangingPunct="1">
              <a:defRPr/>
            </a:pPr>
            <a:endParaRPr lang="ru-RU" sz="4000" dirty="0" smtClean="0"/>
          </a:p>
          <a:p>
            <a:pPr eaLnBrk="1" hangingPunct="1">
              <a:buFontTx/>
              <a:buNone/>
              <a:defRPr/>
            </a:pPr>
            <a:r>
              <a:rPr lang="ru-RU" sz="4000" dirty="0" smtClean="0"/>
              <a:t>        9∙6</a:t>
            </a:r>
            <a:r>
              <a:rPr lang="ru-RU" sz="4000" baseline="30000" dirty="0" smtClean="0"/>
              <a:t>х</a:t>
            </a:r>
            <a:r>
              <a:rPr lang="ru-RU" sz="4000" dirty="0" smtClean="0"/>
              <a:t>+8∙18</a:t>
            </a:r>
            <a:r>
              <a:rPr lang="ru-RU" sz="4000" baseline="30000" dirty="0" smtClean="0"/>
              <a:t>х</a:t>
            </a:r>
            <a:r>
              <a:rPr lang="en-US" sz="4000" dirty="0" smtClean="0"/>
              <a:t>&gt;</a:t>
            </a:r>
            <a:r>
              <a:rPr lang="ru-RU" sz="4000" dirty="0" smtClean="0"/>
              <a:t>54</a:t>
            </a:r>
            <a:r>
              <a:rPr lang="ru-RU" sz="4000" baseline="30000" dirty="0" smtClean="0"/>
              <a:t>х</a:t>
            </a:r>
            <a:endParaRPr lang="en-US" sz="4000" baseline="30000" dirty="0" smtClean="0"/>
          </a:p>
          <a:p>
            <a:pPr eaLnBrk="1" hangingPunct="1">
              <a:buNone/>
              <a:defRPr/>
            </a:pPr>
            <a:r>
              <a:rPr lang="ru-RU" sz="4000" baseline="30000" dirty="0" smtClean="0"/>
              <a:t> </a:t>
            </a:r>
            <a:r>
              <a:rPr lang="ru-RU" sz="4000" dirty="0" smtClean="0">
                <a:latin typeface="Tahoma" pitchFamily="34" charset="0"/>
                <a:cs typeface="Arial" charset="0"/>
              </a:rPr>
              <a:t>3</a:t>
            </a:r>
            <a:r>
              <a:rPr lang="ru-RU" sz="3600" dirty="0" smtClean="0">
                <a:latin typeface="Tahoma" pitchFamily="34" charset="0"/>
                <a:cs typeface="Arial" charset="0"/>
              </a:rPr>
              <a:t>. При каких </a:t>
            </a:r>
            <a:r>
              <a:rPr lang="en-US" sz="3600" dirty="0" smtClean="0">
                <a:latin typeface="Tahoma" pitchFamily="34" charset="0"/>
                <a:cs typeface="Arial" charset="0"/>
              </a:rPr>
              <a:t>a</a:t>
            </a:r>
            <a:r>
              <a:rPr lang="ru-RU" sz="3600" dirty="0" smtClean="0">
                <a:latin typeface="Tahoma" pitchFamily="34" charset="0"/>
                <a:cs typeface="Arial" charset="0"/>
              </a:rPr>
              <a:t> уравнение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dirty="0" smtClean="0">
                <a:latin typeface="Tahoma" pitchFamily="34" charset="0"/>
                <a:cs typeface="Arial" charset="0"/>
              </a:rPr>
              <a:t>2</a:t>
            </a:r>
            <a:r>
              <a:rPr lang="ru-RU" sz="3600" dirty="0" smtClean="0">
                <a:latin typeface="Tahoma" pitchFamily="34" charset="0"/>
                <a:cs typeface="Tahoma" pitchFamily="34" charset="0"/>
              </a:rPr>
              <a:t>∙</a:t>
            </a:r>
            <a:r>
              <a:rPr lang="ru-RU" sz="3600" dirty="0" smtClean="0">
                <a:latin typeface="Tahoma" pitchFamily="34" charset="0"/>
                <a:cs typeface="Arial" charset="0"/>
              </a:rPr>
              <a:t>9</a:t>
            </a:r>
            <a:r>
              <a:rPr lang="ru-RU" sz="3600" baseline="30000" dirty="0" smtClean="0">
                <a:latin typeface="Tahoma" pitchFamily="34" charset="0"/>
                <a:cs typeface="Arial" charset="0"/>
              </a:rPr>
              <a:t>х</a:t>
            </a:r>
            <a:r>
              <a:rPr lang="ru-RU" sz="3600" dirty="0" smtClean="0">
                <a:latin typeface="Tahoma" pitchFamily="34" charset="0"/>
                <a:cs typeface="Arial" charset="0"/>
              </a:rPr>
              <a:t>-(2а+3)∙6</a:t>
            </a:r>
            <a:r>
              <a:rPr lang="ru-RU" sz="3600" baseline="30000" dirty="0" smtClean="0">
                <a:latin typeface="Tahoma" pitchFamily="34" charset="0"/>
                <a:cs typeface="Times New Roman" pitchFamily="18" charset="0"/>
              </a:rPr>
              <a:t>х</a:t>
            </a:r>
            <a:r>
              <a:rPr lang="ru-RU" sz="3600" dirty="0" smtClean="0">
                <a:latin typeface="Tahoma" pitchFamily="34" charset="0"/>
                <a:cs typeface="Arial" charset="0"/>
              </a:rPr>
              <a:t>+3а</a:t>
            </a:r>
            <a:r>
              <a:rPr lang="ru-RU" sz="3600" dirty="0" smtClean="0">
                <a:latin typeface="Tahoma" pitchFamily="34" charset="0"/>
                <a:cs typeface="Tahoma" pitchFamily="34" charset="0"/>
              </a:rPr>
              <a:t>∙4</a:t>
            </a:r>
            <a:r>
              <a:rPr lang="ru-RU" sz="3600" baseline="30000" dirty="0" smtClean="0">
                <a:latin typeface="Tahoma" pitchFamily="34" charset="0"/>
                <a:cs typeface="Times New Roman" pitchFamily="18" charset="0"/>
              </a:rPr>
              <a:t>х</a:t>
            </a:r>
            <a:r>
              <a:rPr lang="ru-RU" sz="3600" dirty="0" smtClean="0">
                <a:latin typeface="Tahoma" pitchFamily="34" charset="0"/>
                <a:cs typeface="Arial" charset="0"/>
              </a:rPr>
              <a:t>=0 имеет единственный корень?</a:t>
            </a:r>
            <a:r>
              <a:rPr lang="en-US" sz="3600" dirty="0" smtClean="0"/>
              <a:t> </a:t>
            </a:r>
            <a:endParaRPr lang="ru-RU" sz="36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dirty="0" smtClean="0"/>
              <a:t> </a:t>
            </a:r>
            <a:r>
              <a:rPr lang="ru-RU" sz="3600" b="1" dirty="0" smtClean="0"/>
              <a:t>15.33, 15.38,15.50(</a:t>
            </a:r>
            <a:r>
              <a:rPr lang="ru-RU" sz="3600" b="1" dirty="0" err="1" smtClean="0"/>
              <a:t>в,г</a:t>
            </a:r>
            <a:r>
              <a:rPr lang="ru-RU" sz="3600" b="1" dirty="0" smtClean="0"/>
              <a:t>) (</a:t>
            </a:r>
            <a:r>
              <a:rPr lang="ru-RU" sz="3600" b="1" dirty="0" err="1" smtClean="0"/>
              <a:t>прф</a:t>
            </a:r>
            <a:r>
              <a:rPr lang="ru-RU" sz="3600" b="1" dirty="0" smtClean="0"/>
              <a:t>)</a:t>
            </a:r>
          </a:p>
          <a:p>
            <a:pPr eaLnBrk="1" hangingPunct="1">
              <a:buFontTx/>
              <a:buNone/>
              <a:defRPr/>
            </a:pPr>
            <a:endParaRPr lang="ru-RU" sz="2400" dirty="0" smtClean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428596" y="3143248"/>
          <a:ext cx="2808287" cy="1844675"/>
        </p:xfrm>
        <a:graphic>
          <a:graphicData uri="http://schemas.openxmlformats.org/presentationml/2006/ole">
            <p:oleObj spid="_x0000_s5122" name="Формула" r:id="rId3" imgW="850680" imgH="685800" progId="Equation.3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500034" y="4714884"/>
          <a:ext cx="2644775" cy="1343025"/>
        </p:xfrm>
        <a:graphic>
          <a:graphicData uri="http://schemas.openxmlformats.org/presentationml/2006/ole">
            <p:oleObj spid="_x0000_s5123" name="Формула" r:id="rId4" imgW="825480" imgH="419040" progId="Equation.3">
              <p:embed/>
            </p:oleObj>
          </a:graphicData>
        </a:graphic>
      </p:graphicFrame>
      <p:graphicFrame>
        <p:nvGraphicFramePr>
          <p:cNvPr id="9220" name="Object 7"/>
          <p:cNvGraphicFramePr>
            <a:graphicFrameLocks noChangeAspect="1"/>
          </p:cNvGraphicFramePr>
          <p:nvPr/>
        </p:nvGraphicFramePr>
        <p:xfrm>
          <a:off x="4643438" y="1500174"/>
          <a:ext cx="2881313" cy="1287463"/>
        </p:xfrm>
        <a:graphic>
          <a:graphicData uri="http://schemas.openxmlformats.org/presentationml/2006/ole">
            <p:oleObj spid="_x0000_s5124" name="Формула" r:id="rId5" imgW="1079280" imgH="482400" progId="Equation.3">
              <p:embed/>
            </p:oleObj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Найдите область определения функции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1623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285992"/>
            <a:ext cx="8451331" cy="1143008"/>
          </a:xfrm>
          <a:prstGeom prst="rect">
            <a:avLst/>
          </a:prstGeom>
          <a:noFill/>
        </p:spPr>
      </p:pic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857627"/>
            <a:ext cx="8244678" cy="1153177"/>
          </a:xfrm>
          <a:prstGeom prst="rect">
            <a:avLst/>
          </a:prstGeom>
          <a:noFill/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91440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40291" name="WordArt 3"/>
          <p:cNvSpPr>
            <a:spLocks noChangeArrowheads="1" noChangeShapeType="1" noTextEdit="1"/>
          </p:cNvSpPr>
          <p:nvPr/>
        </p:nvSpPr>
        <p:spPr bwMode="auto">
          <a:xfrm>
            <a:off x="250825" y="4005263"/>
            <a:ext cx="8569325" cy="23034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ru-RU" sz="3600" kern="10" spc="-360" dirty="0">
                <a:ln w="127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 Black" pitchFamily="34" charset="0"/>
              </a:rPr>
              <a:t>СПАСИБО ЗА РАБОТУ!</a:t>
            </a:r>
          </a:p>
        </p:txBody>
      </p:sp>
      <p:pic>
        <p:nvPicPr>
          <p:cNvPr id="140292" name="Picture 4" descr="1сентябр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214313"/>
            <a:ext cx="3960812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4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2857520" cy="64294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Цели урока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14282" y="785795"/>
            <a:ext cx="871543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1. Систематизировать </a:t>
            </a:r>
            <a:r>
              <a:rPr lang="ru-RU" sz="3200" dirty="0">
                <a:solidFill>
                  <a:srgbClr val="002060"/>
                </a:solidFill>
              </a:rPr>
              <a:t>знания и умения, полученные в ходе изучения темы: «Показательная и логарифмическая функции. Решение показательных уравнений и неравенств»</a:t>
            </a:r>
          </a:p>
          <a:p>
            <a:pPr lvl="0"/>
            <a:r>
              <a:rPr lang="ru-RU" sz="3200" dirty="0" smtClean="0">
                <a:solidFill>
                  <a:srgbClr val="002060"/>
                </a:solidFill>
              </a:rPr>
              <a:t>2.способствовать развитию математического кругозора, мышления и речи, внимания и памяти;. 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 3. содействовать воспитанию интереса к математике, активности, организованности, умение обсуждать и поддерживать друг друга при решении сложных заданий.</a:t>
            </a:r>
          </a:p>
          <a:p>
            <a:endParaRPr lang="ru-RU" sz="3200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i="1" dirty="0" smtClean="0">
                <a:solidFill>
                  <a:srgbClr val="FF0000"/>
                </a:solidFill>
              </a:rPr>
              <a:t>План урока: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rgbClr val="002060"/>
                </a:solidFill>
              </a:rPr>
              <a:t>Повторить свойства показательной и логарифмической функций;</a:t>
            </a:r>
          </a:p>
          <a:p>
            <a:pPr eaLnBrk="1" hangingPunct="1"/>
            <a:r>
              <a:rPr lang="ru-RU" sz="3600" dirty="0" smtClean="0">
                <a:solidFill>
                  <a:srgbClr val="002060"/>
                </a:solidFill>
              </a:rPr>
              <a:t>Вспомнить способы решения показательных уравнений и  неравенств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43971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Верно ли?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785794"/>
            <a:ext cx="6858048" cy="5929354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4000" i="1" dirty="0" smtClean="0">
                <a:solidFill>
                  <a:srgbClr val="002060"/>
                </a:solidFill>
              </a:rPr>
              <a:t>Функцию вида </a:t>
            </a:r>
            <a:r>
              <a:rPr lang="ru-RU" sz="4000" i="1" dirty="0" err="1" smtClean="0">
                <a:solidFill>
                  <a:srgbClr val="002060"/>
                </a:solidFill>
              </a:rPr>
              <a:t>у=а</a:t>
            </a:r>
            <a:r>
              <a:rPr lang="ru-RU" sz="4000" i="1" baseline="30000" dirty="0" err="1" smtClean="0">
                <a:solidFill>
                  <a:srgbClr val="002060"/>
                </a:solidFill>
              </a:rPr>
              <a:t>х</a:t>
            </a:r>
            <a:r>
              <a:rPr lang="ru-RU" sz="4000" i="1" baseline="30000" dirty="0" smtClean="0">
                <a:solidFill>
                  <a:srgbClr val="002060"/>
                </a:solidFill>
              </a:rPr>
              <a:t>, </a:t>
            </a:r>
            <a:r>
              <a:rPr lang="ru-RU" sz="4000" i="1" dirty="0" smtClean="0">
                <a:solidFill>
                  <a:srgbClr val="002060"/>
                </a:solidFill>
              </a:rPr>
              <a:t>где а</a:t>
            </a:r>
            <a:r>
              <a:rPr lang="en-US" sz="4000" i="1" dirty="0" smtClean="0">
                <a:solidFill>
                  <a:srgbClr val="002060"/>
                </a:solidFill>
              </a:rPr>
              <a:t>&gt;</a:t>
            </a:r>
            <a:r>
              <a:rPr lang="ru-RU" sz="4000" i="1" dirty="0" smtClean="0">
                <a:solidFill>
                  <a:srgbClr val="002060"/>
                </a:solidFill>
              </a:rPr>
              <a:t>0 и а</a:t>
            </a:r>
            <a:r>
              <a:rPr lang="ru-RU" sz="4000" i="1" dirty="0" smtClean="0">
                <a:solidFill>
                  <a:srgbClr val="002060"/>
                </a:solidFill>
                <a:cs typeface="Arial" charset="0"/>
              </a:rPr>
              <a:t>≠1, называют показательной функцией.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4000" i="1" dirty="0" smtClean="0">
                <a:solidFill>
                  <a:srgbClr val="002060"/>
                </a:solidFill>
                <a:cs typeface="Arial" charset="0"/>
              </a:rPr>
              <a:t>Областью определения логарифмической функции является вся числовая прямая.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4000" i="1" dirty="0" smtClean="0">
                <a:solidFill>
                  <a:srgbClr val="002060"/>
                </a:solidFill>
                <a:cs typeface="Arial" charset="0"/>
              </a:rPr>
              <a:t>Областью значений показательной функции является промежуток (0;+∞).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ru-RU" sz="4000" i="1" dirty="0" smtClean="0">
                <a:solidFill>
                  <a:srgbClr val="002060"/>
                </a:solidFill>
                <a:cs typeface="Arial" charset="0"/>
              </a:rPr>
              <a:t>Логарифмическая функция при а</a:t>
            </a:r>
            <a:r>
              <a:rPr lang="en-US" sz="4000" i="1" dirty="0" smtClean="0">
                <a:solidFill>
                  <a:srgbClr val="002060"/>
                </a:solidFill>
                <a:cs typeface="Arial" charset="0"/>
              </a:rPr>
              <a:t>&gt;</a:t>
            </a:r>
            <a:r>
              <a:rPr lang="ru-RU" sz="4000" i="1" dirty="0" smtClean="0">
                <a:solidFill>
                  <a:srgbClr val="002060"/>
                </a:solidFill>
                <a:cs typeface="Arial" charset="0"/>
              </a:rPr>
              <a:t>1 является убывающей.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43768" y="785794"/>
            <a:ext cx="2000232" cy="5857916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Верно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2. </a:t>
            </a:r>
          </a:p>
          <a:p>
            <a:pPr marL="514350" indent="-51435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3. Верно</a:t>
            </a:r>
          </a:p>
          <a:p>
            <a:pPr marL="514350" indent="-514350">
              <a:buAutoNum type="arabicPeriod"/>
            </a:pP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4.возрастающая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8074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2571744"/>
            <a:ext cx="1238250" cy="619125"/>
          </a:xfrm>
          <a:prstGeom prst="rect">
            <a:avLst/>
          </a:prstGeom>
          <a:noFill/>
        </p:spPr>
      </p:pic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Верно ли?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785794"/>
            <a:ext cx="6786610" cy="607220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80000"/>
              </a:lnSpc>
              <a:buNone/>
              <a:defRPr/>
            </a:pPr>
            <a:r>
              <a:rPr lang="ru-RU" sz="4300" i="1" dirty="0" smtClean="0">
                <a:solidFill>
                  <a:srgbClr val="002060"/>
                </a:solidFill>
              </a:rPr>
              <a:t>5. Функцию вида у =</a:t>
            </a:r>
            <a:r>
              <a:rPr lang="en-US" sz="4300" i="1" dirty="0" smtClean="0">
                <a:solidFill>
                  <a:srgbClr val="002060"/>
                </a:solidFill>
              </a:rPr>
              <a:t>log </a:t>
            </a:r>
            <a:r>
              <a:rPr lang="ru-RU" sz="4300" i="1" baseline="-30000" dirty="0" smtClean="0">
                <a:solidFill>
                  <a:srgbClr val="002060"/>
                </a:solidFill>
                <a:cs typeface="Times New Roman" pitchFamily="18" charset="0"/>
              </a:rPr>
              <a:t>а </a:t>
            </a:r>
            <a:r>
              <a:rPr lang="ru-RU" sz="4300" i="1" dirty="0" err="1" smtClean="0">
                <a:solidFill>
                  <a:srgbClr val="002060"/>
                </a:solidFill>
                <a:cs typeface="Times New Roman" pitchFamily="18" charset="0"/>
              </a:rPr>
              <a:t>х</a:t>
            </a:r>
            <a:r>
              <a:rPr lang="ru-RU" sz="4300" i="1" baseline="30000" dirty="0" smtClean="0">
                <a:solidFill>
                  <a:srgbClr val="002060"/>
                </a:solidFill>
              </a:rPr>
              <a:t>  </a:t>
            </a:r>
            <a:r>
              <a:rPr lang="ru-RU" sz="4300" i="1" dirty="0" smtClean="0">
                <a:solidFill>
                  <a:srgbClr val="002060"/>
                </a:solidFill>
                <a:cs typeface="Arial" charset="0"/>
              </a:rPr>
              <a:t>называют логарифмической функцией.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ru-RU" sz="4300" i="1" dirty="0" smtClean="0">
                <a:solidFill>
                  <a:srgbClr val="002060"/>
                </a:solidFill>
                <a:cs typeface="Arial" charset="0"/>
              </a:rPr>
              <a:t>6. Областью определения показательной функции является вся числовая прямая.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ru-RU" sz="4300" i="1" dirty="0" smtClean="0">
                <a:solidFill>
                  <a:srgbClr val="002060"/>
                </a:solidFill>
                <a:cs typeface="Arial" charset="0"/>
              </a:rPr>
              <a:t>7. Областью значений логарифмической функции является промежуток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ru-RU" sz="4300" i="1" dirty="0" smtClean="0">
                <a:solidFill>
                  <a:srgbClr val="002060"/>
                </a:solidFill>
                <a:cs typeface="Arial" charset="0"/>
              </a:rPr>
              <a:t> (0;+∞).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ru-RU" sz="4300" i="1" dirty="0" smtClean="0">
                <a:solidFill>
                  <a:srgbClr val="002060"/>
                </a:solidFill>
                <a:cs typeface="Arial" charset="0"/>
              </a:rPr>
              <a:t>8. Показательная  функция при </a:t>
            </a:r>
            <a:r>
              <a:rPr lang="en-US" sz="4300" i="1" dirty="0" smtClean="0">
                <a:solidFill>
                  <a:srgbClr val="002060"/>
                </a:solidFill>
                <a:cs typeface="Arial" charset="0"/>
              </a:rPr>
              <a:t>0&lt;</a:t>
            </a:r>
            <a:r>
              <a:rPr lang="ru-RU" sz="4300" i="1" dirty="0" smtClean="0">
                <a:solidFill>
                  <a:srgbClr val="002060"/>
                </a:solidFill>
                <a:cs typeface="Arial" charset="0"/>
              </a:rPr>
              <a:t>а</a:t>
            </a:r>
            <a:r>
              <a:rPr lang="en-US" sz="4300" i="1" dirty="0" smtClean="0">
                <a:solidFill>
                  <a:srgbClr val="002060"/>
                </a:solidFill>
                <a:cs typeface="Arial" charset="0"/>
              </a:rPr>
              <a:t>&lt;</a:t>
            </a:r>
            <a:r>
              <a:rPr lang="ru-RU" sz="4300" i="1" dirty="0" smtClean="0">
                <a:solidFill>
                  <a:srgbClr val="002060"/>
                </a:solidFill>
                <a:cs typeface="Arial" charset="0"/>
              </a:rPr>
              <a:t>1 является возрастающей.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43768" y="785794"/>
            <a:ext cx="1785950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5.верно, при </a:t>
            </a:r>
            <a:r>
              <a:rPr lang="ru-RU" i="1" dirty="0" smtClean="0">
                <a:solidFill>
                  <a:srgbClr val="FF0000"/>
                </a:solidFill>
              </a:rPr>
              <a:t>а</a:t>
            </a:r>
            <a:r>
              <a:rPr lang="en-US" i="1" dirty="0" smtClean="0">
                <a:solidFill>
                  <a:srgbClr val="FF0000"/>
                </a:solidFill>
              </a:rPr>
              <a:t>&gt;</a:t>
            </a:r>
            <a:r>
              <a:rPr lang="ru-RU" i="1" dirty="0" smtClean="0">
                <a:solidFill>
                  <a:srgbClr val="FF0000"/>
                </a:solidFill>
              </a:rPr>
              <a:t>0,а</a:t>
            </a: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≠1,х</a:t>
            </a:r>
            <a:r>
              <a:rPr lang="en-US" i="1" dirty="0" smtClean="0">
                <a:solidFill>
                  <a:srgbClr val="FF0000"/>
                </a:solidFill>
              </a:rPr>
              <a:t>&gt;</a:t>
            </a:r>
            <a:r>
              <a:rPr lang="ru-RU" i="1" dirty="0" smtClean="0">
                <a:solidFill>
                  <a:srgbClr val="FF0000"/>
                </a:solidFill>
              </a:rPr>
              <a:t>0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6. Верно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7. </a:t>
            </a: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(-∞;+∞)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  <a:cs typeface="Arial" charset="0"/>
            </a:endParaRP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  <a:cs typeface="Arial" charset="0"/>
            </a:endParaRP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  <a:cs typeface="Arial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8.убывающая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85786" y="142852"/>
            <a:ext cx="7429552" cy="85725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Какая из данных функций является показательной, логарифмической?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571472" y="1357298"/>
          <a:ext cx="3278188" cy="922337"/>
        </p:xfrm>
        <a:graphic>
          <a:graphicData uri="http://schemas.openxmlformats.org/presentationml/2006/ole">
            <p:oleObj spid="_x0000_s1026" name="Формула" r:id="rId4" imgW="812520" imgH="228600" progId="Equation.3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571472" y="2357430"/>
          <a:ext cx="2765425" cy="922337"/>
        </p:xfrm>
        <a:graphic>
          <a:graphicData uri="http://schemas.openxmlformats.org/presentationml/2006/ole">
            <p:oleObj spid="_x0000_s1027" name="Формула" r:id="rId5" imgW="685800" imgH="228600" progId="Equation.3">
              <p:embed/>
            </p:oleObj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534988" y="3086100"/>
          <a:ext cx="3124200" cy="1895475"/>
        </p:xfrm>
        <a:graphic>
          <a:graphicData uri="http://schemas.openxmlformats.org/presentationml/2006/ole">
            <p:oleObj spid="_x0000_s1028" name="Формула" r:id="rId6" imgW="774360" imgH="469800" progId="Equation.3">
              <p:embed/>
            </p:oleObj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4714876" y="1000108"/>
          <a:ext cx="2408237" cy="1587500"/>
        </p:xfrm>
        <a:graphic>
          <a:graphicData uri="http://schemas.openxmlformats.org/presentationml/2006/ole">
            <p:oleObj spid="_x0000_s1029" name="Формула" r:id="rId7" imgW="596880" imgH="39348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714876" y="2500306"/>
          <a:ext cx="3328988" cy="869950"/>
        </p:xfrm>
        <a:graphic>
          <a:graphicData uri="http://schemas.openxmlformats.org/presentationml/2006/ole">
            <p:oleObj spid="_x0000_s1030" name="Формула" r:id="rId8" imgW="825480" imgH="215640" progId="Equation.3">
              <p:embed/>
            </p:oleObj>
          </a:graphicData>
        </a:graphic>
      </p:graphicFrame>
      <p:sp>
        <p:nvSpPr>
          <p:cNvPr id="14" name="Горизонтальный свиток 13"/>
          <p:cNvSpPr/>
          <p:nvPr/>
        </p:nvSpPr>
        <p:spPr>
          <a:xfrm>
            <a:off x="2857500" y="5429250"/>
            <a:ext cx="2214563" cy="100012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Ответ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5214938" y="5072063"/>
            <a:ext cx="228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7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в, </a:t>
            </a:r>
            <a:r>
              <a:rPr lang="ru-RU" sz="7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7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6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686" y="214290"/>
            <a:ext cx="7056338" cy="75150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Какая из данных функций является показательной, логарифмической?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grpSp>
        <p:nvGrpSpPr>
          <p:cNvPr id="3" name="Группа 10"/>
          <p:cNvGrpSpPr>
            <a:grpSpLocks/>
          </p:cNvGrpSpPr>
          <p:nvPr/>
        </p:nvGrpSpPr>
        <p:grpSpPr bwMode="auto">
          <a:xfrm>
            <a:off x="357188" y="1285875"/>
            <a:ext cx="2928937" cy="2286000"/>
            <a:chOff x="-285784" y="1429530"/>
            <a:chExt cx="2928958" cy="2286016"/>
          </a:xfrm>
        </p:grpSpPr>
        <p:cxnSp>
          <p:nvCxnSpPr>
            <p:cNvPr id="5" name="Прямая со стрелкой 4"/>
            <p:cNvCxnSpPr/>
            <p:nvPr/>
          </p:nvCxnSpPr>
          <p:spPr>
            <a:xfrm>
              <a:off x="214282" y="2642388"/>
              <a:ext cx="2428892" cy="31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rot="5400000" flipH="1" flipV="1">
              <a:off x="-71469" y="2570950"/>
              <a:ext cx="2286016" cy="31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Полилиния 8"/>
            <p:cNvSpPr/>
            <p:nvPr/>
          </p:nvSpPr>
          <p:spPr>
            <a:xfrm>
              <a:off x="1228702" y="1515256"/>
              <a:ext cx="1266834" cy="1025532"/>
            </a:xfrm>
            <a:custGeom>
              <a:avLst/>
              <a:gdLst>
                <a:gd name="connsiteX0" fmla="*/ 0 w 1266966"/>
                <a:gd name="connsiteY0" fmla="*/ 0 h 1025857"/>
                <a:gd name="connsiteX1" fmla="*/ 191068 w 1266966"/>
                <a:gd name="connsiteY1" fmla="*/ 723332 h 1025857"/>
                <a:gd name="connsiteX2" fmla="*/ 1105468 w 1266966"/>
                <a:gd name="connsiteY2" fmla="*/ 982639 h 1025857"/>
                <a:gd name="connsiteX3" fmla="*/ 1160059 w 1266966"/>
                <a:gd name="connsiteY3" fmla="*/ 982639 h 1025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6966" h="1025857">
                  <a:moveTo>
                    <a:pt x="0" y="0"/>
                  </a:moveTo>
                  <a:cubicBezTo>
                    <a:pt x="3411" y="279779"/>
                    <a:pt x="6823" y="559559"/>
                    <a:pt x="191068" y="723332"/>
                  </a:cubicBezTo>
                  <a:cubicBezTo>
                    <a:pt x="375313" y="887105"/>
                    <a:pt x="943970" y="939421"/>
                    <a:pt x="1105468" y="982639"/>
                  </a:cubicBezTo>
                  <a:cubicBezTo>
                    <a:pt x="1266966" y="1025857"/>
                    <a:pt x="1150961" y="987188"/>
                    <a:pt x="1160059" y="982639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Полилиния 9"/>
            <p:cNvSpPr/>
            <p:nvPr/>
          </p:nvSpPr>
          <p:spPr>
            <a:xfrm rot="10800000">
              <a:off x="-285784" y="2642388"/>
              <a:ext cx="1266834" cy="1027120"/>
            </a:xfrm>
            <a:custGeom>
              <a:avLst/>
              <a:gdLst>
                <a:gd name="connsiteX0" fmla="*/ 0 w 1266966"/>
                <a:gd name="connsiteY0" fmla="*/ 0 h 1025857"/>
                <a:gd name="connsiteX1" fmla="*/ 191068 w 1266966"/>
                <a:gd name="connsiteY1" fmla="*/ 723332 h 1025857"/>
                <a:gd name="connsiteX2" fmla="*/ 1105468 w 1266966"/>
                <a:gd name="connsiteY2" fmla="*/ 982639 h 1025857"/>
                <a:gd name="connsiteX3" fmla="*/ 1160059 w 1266966"/>
                <a:gd name="connsiteY3" fmla="*/ 982639 h 1025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6966" h="1025857">
                  <a:moveTo>
                    <a:pt x="0" y="0"/>
                  </a:moveTo>
                  <a:cubicBezTo>
                    <a:pt x="3411" y="279779"/>
                    <a:pt x="6823" y="559559"/>
                    <a:pt x="191068" y="723332"/>
                  </a:cubicBezTo>
                  <a:cubicBezTo>
                    <a:pt x="375313" y="887105"/>
                    <a:pt x="943970" y="939421"/>
                    <a:pt x="1105468" y="982639"/>
                  </a:cubicBezTo>
                  <a:cubicBezTo>
                    <a:pt x="1266966" y="1025857"/>
                    <a:pt x="1150961" y="987188"/>
                    <a:pt x="1160059" y="982639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8"/>
          <p:cNvGrpSpPr>
            <a:grpSpLocks/>
          </p:cNvGrpSpPr>
          <p:nvPr/>
        </p:nvGrpSpPr>
        <p:grpSpPr bwMode="auto">
          <a:xfrm>
            <a:off x="3643313" y="1143000"/>
            <a:ext cx="3000375" cy="2286000"/>
            <a:chOff x="1000100" y="3857628"/>
            <a:chExt cx="3000396" cy="2286016"/>
          </a:xfrm>
        </p:grpSpPr>
        <p:cxnSp>
          <p:nvCxnSpPr>
            <p:cNvPr id="13" name="Прямая со стрелкой 12"/>
            <p:cNvCxnSpPr/>
            <p:nvPr/>
          </p:nvCxnSpPr>
          <p:spPr>
            <a:xfrm>
              <a:off x="1000100" y="5072075"/>
              <a:ext cx="3000396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rot="5400000" flipH="1" flipV="1">
              <a:off x="1285852" y="4999048"/>
              <a:ext cx="2286016" cy="31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олилиния 17"/>
            <p:cNvSpPr/>
            <p:nvPr/>
          </p:nvSpPr>
          <p:spPr>
            <a:xfrm>
              <a:off x="2500297" y="3911603"/>
              <a:ext cx="1023945" cy="946157"/>
            </a:xfrm>
            <a:custGeom>
              <a:avLst/>
              <a:gdLst>
                <a:gd name="connsiteX0" fmla="*/ 0 w 1023582"/>
                <a:gd name="connsiteY0" fmla="*/ 0 h 946244"/>
                <a:gd name="connsiteX1" fmla="*/ 545910 w 1023582"/>
                <a:gd name="connsiteY1" fmla="*/ 941695 h 946244"/>
                <a:gd name="connsiteX2" fmla="*/ 1023582 w 1023582"/>
                <a:gd name="connsiteY2" fmla="*/ 27295 h 946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3582" h="946244">
                  <a:moveTo>
                    <a:pt x="0" y="0"/>
                  </a:moveTo>
                  <a:cubicBezTo>
                    <a:pt x="187656" y="468573"/>
                    <a:pt x="375313" y="937146"/>
                    <a:pt x="545910" y="941695"/>
                  </a:cubicBezTo>
                  <a:cubicBezTo>
                    <a:pt x="716507" y="946244"/>
                    <a:pt x="870044" y="486769"/>
                    <a:pt x="1023582" y="27295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24"/>
          <p:cNvGrpSpPr>
            <a:grpSpLocks/>
          </p:cNvGrpSpPr>
          <p:nvPr/>
        </p:nvGrpSpPr>
        <p:grpSpPr bwMode="auto">
          <a:xfrm>
            <a:off x="357188" y="3643313"/>
            <a:ext cx="3000375" cy="2286000"/>
            <a:chOff x="857224" y="4071942"/>
            <a:chExt cx="3000396" cy="2286016"/>
          </a:xfrm>
        </p:grpSpPr>
        <p:cxnSp>
          <p:nvCxnSpPr>
            <p:cNvPr id="21" name="Прямая со стрелкой 20"/>
            <p:cNvCxnSpPr/>
            <p:nvPr/>
          </p:nvCxnSpPr>
          <p:spPr>
            <a:xfrm>
              <a:off x="857224" y="5286387"/>
              <a:ext cx="300039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rot="5400000" flipH="1" flipV="1">
              <a:off x="1142976" y="5213362"/>
              <a:ext cx="2286016" cy="31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Полилиния 23"/>
            <p:cNvSpPr/>
            <p:nvPr/>
          </p:nvSpPr>
          <p:spPr>
            <a:xfrm>
              <a:off x="1269977" y="4257680"/>
              <a:ext cx="2032014" cy="835031"/>
            </a:xfrm>
            <a:custGeom>
              <a:avLst/>
              <a:gdLst>
                <a:gd name="connsiteX0" fmla="*/ 0 w 2033516"/>
                <a:gd name="connsiteY0" fmla="*/ 832514 h 834788"/>
                <a:gd name="connsiteX1" fmla="*/ 1241946 w 2033516"/>
                <a:gd name="connsiteY1" fmla="*/ 696036 h 834788"/>
                <a:gd name="connsiteX2" fmla="*/ 2033516 w 2033516"/>
                <a:gd name="connsiteY2" fmla="*/ 0 h 834788"/>
                <a:gd name="connsiteX3" fmla="*/ 2033516 w 2033516"/>
                <a:gd name="connsiteY3" fmla="*/ 0 h 83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3516" h="834788">
                  <a:moveTo>
                    <a:pt x="0" y="832514"/>
                  </a:moveTo>
                  <a:cubicBezTo>
                    <a:pt x="451513" y="833651"/>
                    <a:pt x="903027" y="834788"/>
                    <a:pt x="1241946" y="696036"/>
                  </a:cubicBezTo>
                  <a:cubicBezTo>
                    <a:pt x="1580865" y="557284"/>
                    <a:pt x="2033516" y="0"/>
                    <a:pt x="2033516" y="0"/>
                  </a:cubicBezTo>
                  <a:lnTo>
                    <a:pt x="2033516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8" name="Группа 33"/>
          <p:cNvGrpSpPr>
            <a:grpSpLocks/>
          </p:cNvGrpSpPr>
          <p:nvPr/>
        </p:nvGrpSpPr>
        <p:grpSpPr bwMode="auto">
          <a:xfrm>
            <a:off x="3143250" y="3857625"/>
            <a:ext cx="3000375" cy="2286000"/>
            <a:chOff x="3143240" y="3857628"/>
            <a:chExt cx="3000396" cy="2286016"/>
          </a:xfrm>
        </p:grpSpPr>
        <p:cxnSp>
          <p:nvCxnSpPr>
            <p:cNvPr id="27" name="Прямая со стрелкой 26"/>
            <p:cNvCxnSpPr/>
            <p:nvPr/>
          </p:nvCxnSpPr>
          <p:spPr>
            <a:xfrm>
              <a:off x="3143240" y="5072075"/>
              <a:ext cx="3000396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rot="5400000" flipH="1" flipV="1">
              <a:off x="3428993" y="4999048"/>
              <a:ext cx="2286016" cy="31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олилиния 31"/>
            <p:cNvSpPr/>
            <p:nvPr/>
          </p:nvSpPr>
          <p:spPr>
            <a:xfrm>
              <a:off x="3206740" y="5076837"/>
              <a:ext cx="1365260" cy="531817"/>
            </a:xfrm>
            <a:custGeom>
              <a:avLst/>
              <a:gdLst>
                <a:gd name="connsiteX0" fmla="*/ 0 w 1364776"/>
                <a:gd name="connsiteY0" fmla="*/ 532263 h 532263"/>
                <a:gd name="connsiteX1" fmla="*/ 928048 w 1364776"/>
                <a:gd name="connsiteY1" fmla="*/ 341194 h 532263"/>
                <a:gd name="connsiteX2" fmla="*/ 1364776 w 1364776"/>
                <a:gd name="connsiteY2" fmla="*/ 0 h 532263"/>
                <a:gd name="connsiteX3" fmla="*/ 1364776 w 1364776"/>
                <a:gd name="connsiteY3" fmla="*/ 0 h 53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4776" h="532263">
                  <a:moveTo>
                    <a:pt x="0" y="532263"/>
                  </a:moveTo>
                  <a:cubicBezTo>
                    <a:pt x="350292" y="481083"/>
                    <a:pt x="700585" y="429904"/>
                    <a:pt x="928048" y="341194"/>
                  </a:cubicBezTo>
                  <a:cubicBezTo>
                    <a:pt x="1155511" y="252484"/>
                    <a:pt x="1364776" y="0"/>
                    <a:pt x="1364776" y="0"/>
                  </a:cubicBezTo>
                  <a:lnTo>
                    <a:pt x="1364776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0800000">
              <a:off x="4564063" y="4572008"/>
              <a:ext cx="1365260" cy="531817"/>
            </a:xfrm>
            <a:custGeom>
              <a:avLst/>
              <a:gdLst>
                <a:gd name="connsiteX0" fmla="*/ 0 w 1364776"/>
                <a:gd name="connsiteY0" fmla="*/ 532263 h 532263"/>
                <a:gd name="connsiteX1" fmla="*/ 928048 w 1364776"/>
                <a:gd name="connsiteY1" fmla="*/ 341194 h 532263"/>
                <a:gd name="connsiteX2" fmla="*/ 1364776 w 1364776"/>
                <a:gd name="connsiteY2" fmla="*/ 0 h 532263"/>
                <a:gd name="connsiteX3" fmla="*/ 1364776 w 1364776"/>
                <a:gd name="connsiteY3" fmla="*/ 0 h 53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4776" h="532263">
                  <a:moveTo>
                    <a:pt x="0" y="532263"/>
                  </a:moveTo>
                  <a:cubicBezTo>
                    <a:pt x="350292" y="481083"/>
                    <a:pt x="700585" y="429904"/>
                    <a:pt x="928048" y="341194"/>
                  </a:cubicBezTo>
                  <a:cubicBezTo>
                    <a:pt x="1155511" y="252484"/>
                    <a:pt x="1364776" y="0"/>
                    <a:pt x="1364776" y="0"/>
                  </a:cubicBezTo>
                  <a:lnTo>
                    <a:pt x="1364776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71500" y="1357313"/>
            <a:ext cx="7858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а)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71500" y="3500438"/>
            <a:ext cx="7858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б)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857625" y="1214438"/>
            <a:ext cx="7858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в)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714750" y="3929063"/>
            <a:ext cx="7858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г)</a:t>
            </a:r>
          </a:p>
        </p:txBody>
      </p:sp>
      <p:grpSp>
        <p:nvGrpSpPr>
          <p:cNvPr id="11" name="Группа 56"/>
          <p:cNvGrpSpPr>
            <a:grpSpLocks/>
          </p:cNvGrpSpPr>
          <p:nvPr/>
        </p:nvGrpSpPr>
        <p:grpSpPr bwMode="auto">
          <a:xfrm>
            <a:off x="5072063" y="2643188"/>
            <a:ext cx="3071812" cy="2698750"/>
            <a:chOff x="5072066" y="2643182"/>
            <a:chExt cx="3071098" cy="2698267"/>
          </a:xfrm>
        </p:grpSpPr>
        <p:cxnSp>
          <p:nvCxnSpPr>
            <p:cNvPr id="36" name="Прямая со стрелкой 35"/>
            <p:cNvCxnSpPr/>
            <p:nvPr/>
          </p:nvCxnSpPr>
          <p:spPr>
            <a:xfrm>
              <a:off x="5072066" y="3857402"/>
              <a:ext cx="299967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rot="5400000" flipH="1" flipV="1">
              <a:off x="5358482" y="3785184"/>
              <a:ext cx="2285591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Полилиния 39"/>
            <p:cNvSpPr/>
            <p:nvPr/>
          </p:nvSpPr>
          <p:spPr>
            <a:xfrm>
              <a:off x="6624280" y="2879677"/>
              <a:ext cx="1518884" cy="1598327"/>
            </a:xfrm>
            <a:custGeom>
              <a:avLst/>
              <a:gdLst>
                <a:gd name="connsiteX0" fmla="*/ 50042 w 1519451"/>
                <a:gd name="connsiteY0" fmla="*/ 0 h 1599063"/>
                <a:gd name="connsiteX1" fmla="*/ 213815 w 1519451"/>
                <a:gd name="connsiteY1" fmla="*/ 1187355 h 1599063"/>
                <a:gd name="connsiteX2" fmla="*/ 1332932 w 1519451"/>
                <a:gd name="connsiteY2" fmla="*/ 1542197 h 1599063"/>
                <a:gd name="connsiteX3" fmla="*/ 1332932 w 1519451"/>
                <a:gd name="connsiteY3" fmla="*/ 1528549 h 159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19451" h="1599063">
                  <a:moveTo>
                    <a:pt x="50042" y="0"/>
                  </a:moveTo>
                  <a:cubicBezTo>
                    <a:pt x="25021" y="465161"/>
                    <a:pt x="0" y="930322"/>
                    <a:pt x="213815" y="1187355"/>
                  </a:cubicBezTo>
                  <a:cubicBezTo>
                    <a:pt x="427630" y="1444388"/>
                    <a:pt x="1146413" y="1485331"/>
                    <a:pt x="1332932" y="1542197"/>
                  </a:cubicBezTo>
                  <a:cubicBezTo>
                    <a:pt x="1519451" y="1599063"/>
                    <a:pt x="1426191" y="1563806"/>
                    <a:pt x="1332932" y="1528549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355" name="TextBox 44"/>
            <p:cNvSpPr txBox="1">
              <a:spLocks noChangeArrowheads="1"/>
            </p:cNvSpPr>
            <p:nvPr/>
          </p:nvSpPr>
          <p:spPr bwMode="auto">
            <a:xfrm>
              <a:off x="6715140" y="4572008"/>
              <a:ext cx="785818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400" b="1" i="1" dirty="0" err="1">
                  <a:latin typeface="Times New Roman" pitchFamily="18" charset="0"/>
                  <a:cs typeface="Times New Roman" pitchFamily="18" charset="0"/>
                </a:rPr>
                <a:t>д</a:t>
              </a:r>
              <a:r>
                <a:rPr lang="ru-RU" sz="4400" b="1" i="1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</p:grpSp>
      <p:sp>
        <p:nvSpPr>
          <p:cNvPr id="35" name="Горизонтальный свиток 34"/>
          <p:cNvSpPr/>
          <p:nvPr/>
        </p:nvSpPr>
        <p:spPr>
          <a:xfrm>
            <a:off x="4643438" y="5643563"/>
            <a:ext cx="2071702" cy="100012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Ответ</a:t>
            </a:r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6643702" y="5572139"/>
            <a:ext cx="2071702" cy="120032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7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б, </a:t>
            </a:r>
            <a:r>
              <a:rPr lang="ru-RU" sz="7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7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6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86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6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86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35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Вычислите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5143536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00694" y="1000108"/>
            <a:ext cx="3429024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2</a:t>
            </a: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5</a:t>
            </a: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27</a:t>
            </a:r>
          </a:p>
          <a:p>
            <a:pPr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1000108"/>
            <a:ext cx="1922232" cy="785818"/>
          </a:xfrm>
          <a:prstGeom prst="rect">
            <a:avLst/>
          </a:prstGeom>
          <a:noFill/>
        </p:spPr>
      </p:pic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107632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4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099" y="1785926"/>
            <a:ext cx="1986373" cy="928694"/>
          </a:xfrm>
          <a:prstGeom prst="rect">
            <a:avLst/>
          </a:prstGeom>
          <a:noFill/>
        </p:spPr>
      </p:pic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46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714620"/>
            <a:ext cx="2129681" cy="785818"/>
          </a:xfrm>
          <a:prstGeom prst="rect">
            <a:avLst/>
          </a:prstGeom>
          <a:noFill/>
        </p:spPr>
      </p:pic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0" y="1114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5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49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714752"/>
            <a:ext cx="2042286" cy="857256"/>
          </a:xfrm>
          <a:prstGeom prst="rect">
            <a:avLst/>
          </a:prstGeom>
          <a:noFill/>
        </p:spPr>
      </p:pic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0" y="1104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5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0" y="1190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5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55" name="Picture 1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5643578"/>
            <a:ext cx="1643074" cy="879756"/>
          </a:xfrm>
          <a:prstGeom prst="rect">
            <a:avLst/>
          </a:prstGeom>
          <a:noFill/>
        </p:spPr>
      </p:pic>
      <p:sp>
        <p:nvSpPr>
          <p:cNvPr id="91157" name="Rectangle 21"/>
          <p:cNvSpPr>
            <a:spLocks noChangeArrowheads="1"/>
          </p:cNvSpPr>
          <p:nvPr/>
        </p:nvSpPr>
        <p:spPr bwMode="auto">
          <a:xfrm>
            <a:off x="0" y="1104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5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58" name="Picture 2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500570"/>
            <a:ext cx="2727632" cy="1071570"/>
          </a:xfrm>
          <a:prstGeom prst="rect">
            <a:avLst/>
          </a:prstGeom>
          <a:noFill/>
        </p:spPr>
      </p:pic>
      <p:sp>
        <p:nvSpPr>
          <p:cNvPr id="91160" name="Rectangle 24"/>
          <p:cNvSpPr>
            <a:spLocks noChangeArrowheads="1"/>
          </p:cNvSpPr>
          <p:nvPr/>
        </p:nvSpPr>
        <p:spPr bwMode="auto">
          <a:xfrm>
            <a:off x="0" y="1190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6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61" name="Picture 2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4572008"/>
            <a:ext cx="847725" cy="695325"/>
          </a:xfrm>
          <a:prstGeom prst="rect">
            <a:avLst/>
          </a:prstGeom>
          <a:noFill/>
        </p:spPr>
      </p:pic>
      <p:sp>
        <p:nvSpPr>
          <p:cNvPr id="91163" name="Rectangle 27"/>
          <p:cNvSpPr>
            <a:spLocks noChangeArrowheads="1"/>
          </p:cNvSpPr>
          <p:nvPr/>
        </p:nvSpPr>
        <p:spPr bwMode="auto">
          <a:xfrm>
            <a:off x="0" y="1152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65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64" name="Picture 2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000240"/>
            <a:ext cx="276225" cy="619125"/>
          </a:xfrm>
          <a:prstGeom prst="rect">
            <a:avLst/>
          </a:prstGeom>
          <a:noFill/>
        </p:spPr>
      </p:pic>
      <p:sp>
        <p:nvSpPr>
          <p:cNvPr id="91166" name="Rectangle 30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168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1167" name="Picture 3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928934"/>
            <a:ext cx="619125" cy="619125"/>
          </a:xfrm>
          <a:prstGeom prst="rect">
            <a:avLst/>
          </a:prstGeom>
          <a:noFill/>
        </p:spPr>
      </p:pic>
      <p:sp>
        <p:nvSpPr>
          <p:cNvPr id="91169" name="Rectangle 3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1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1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1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1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1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Полилиния 71"/>
          <p:cNvSpPr/>
          <p:nvPr/>
        </p:nvSpPr>
        <p:spPr>
          <a:xfrm>
            <a:off x="5459413" y="3478213"/>
            <a:ext cx="1987550" cy="2227262"/>
          </a:xfrm>
          <a:custGeom>
            <a:avLst/>
            <a:gdLst>
              <a:gd name="connsiteX0" fmla="*/ 0 w 1988024"/>
              <a:gd name="connsiteY0" fmla="*/ 2226859 h 2226859"/>
              <a:gd name="connsiteX1" fmla="*/ 245660 w 1988024"/>
              <a:gd name="connsiteY1" fmla="*/ 1353402 h 2226859"/>
              <a:gd name="connsiteX2" fmla="*/ 709684 w 1988024"/>
              <a:gd name="connsiteY2" fmla="*/ 875731 h 2226859"/>
              <a:gd name="connsiteX3" fmla="*/ 1801505 w 1988024"/>
              <a:gd name="connsiteY3" fmla="*/ 125104 h 2226859"/>
              <a:gd name="connsiteX4" fmla="*/ 1828800 w 1988024"/>
              <a:gd name="connsiteY4" fmla="*/ 125104 h 2226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8024" h="2226859">
                <a:moveTo>
                  <a:pt x="0" y="2226859"/>
                </a:moveTo>
                <a:cubicBezTo>
                  <a:pt x="63689" y="1902724"/>
                  <a:pt x="127379" y="1578590"/>
                  <a:pt x="245660" y="1353402"/>
                </a:cubicBezTo>
                <a:cubicBezTo>
                  <a:pt x="363941" y="1128214"/>
                  <a:pt x="450377" y="1080447"/>
                  <a:pt x="709684" y="875731"/>
                </a:cubicBezTo>
                <a:cubicBezTo>
                  <a:pt x="968992" y="671015"/>
                  <a:pt x="1614986" y="250208"/>
                  <a:pt x="1801505" y="125104"/>
                </a:cubicBezTo>
                <a:cubicBezTo>
                  <a:pt x="1988024" y="0"/>
                  <a:pt x="1828800" y="125104"/>
                  <a:pt x="1828800" y="125104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77164"/>
            <a:ext cx="6699148" cy="68006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sz="3100" b="1" i="1" dirty="0" smtClean="0">
                <a:solidFill>
                  <a:srgbClr val="FF0000"/>
                </a:solidFill>
              </a:rPr>
              <a:t>Задать формулой функции</a:t>
            </a:r>
            <a:endParaRPr lang="ru-RU" sz="3100" b="1" i="1" dirty="0">
              <a:solidFill>
                <a:srgbClr val="FF000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 flipH="1" flipV="1">
            <a:off x="-568325" y="3276600"/>
            <a:ext cx="4446588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42875" y="4911725"/>
            <a:ext cx="4135438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1" name="TextBox 5"/>
          <p:cNvSpPr txBox="1">
            <a:spLocks noChangeArrowheads="1"/>
          </p:cNvSpPr>
          <p:nvPr/>
        </p:nvSpPr>
        <p:spPr bwMode="auto">
          <a:xfrm>
            <a:off x="3824288" y="4803775"/>
            <a:ext cx="60483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 err="1">
                <a:latin typeface="Trebuchet MS" pitchFamily="34" charset="0"/>
              </a:rPr>
              <a:t>х</a:t>
            </a:r>
            <a:endParaRPr lang="ru-RU" sz="3200" dirty="0">
              <a:latin typeface="Trebuchet MS" pitchFamily="34" charset="0"/>
            </a:endParaRPr>
          </a:p>
        </p:txBody>
      </p:sp>
      <p:sp>
        <p:nvSpPr>
          <p:cNvPr id="3082" name="TextBox 6"/>
          <p:cNvSpPr txBox="1">
            <a:spLocks noChangeArrowheads="1"/>
          </p:cNvSpPr>
          <p:nvPr/>
        </p:nvSpPr>
        <p:spPr bwMode="auto">
          <a:xfrm>
            <a:off x="1201738" y="1000125"/>
            <a:ext cx="60483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rebuchet MS" pitchFamily="34" charset="0"/>
              </a:rPr>
              <a:t>у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463550" y="2605088"/>
            <a:ext cx="2590800" cy="1658937"/>
          </a:xfrm>
          <a:custGeom>
            <a:avLst/>
            <a:gdLst>
              <a:gd name="connsiteX0" fmla="*/ 0 w 3671248"/>
              <a:gd name="connsiteY0" fmla="*/ 2210938 h 2210938"/>
              <a:gd name="connsiteX1" fmla="*/ 2429302 w 3671248"/>
              <a:gd name="connsiteY1" fmla="*/ 1692323 h 2210938"/>
              <a:gd name="connsiteX2" fmla="*/ 3671248 w 3671248"/>
              <a:gd name="connsiteY2" fmla="*/ 0 h 2210938"/>
              <a:gd name="connsiteX3" fmla="*/ 3671248 w 3671248"/>
              <a:gd name="connsiteY3" fmla="*/ 0 h 221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1248" h="2210938">
                <a:moveTo>
                  <a:pt x="0" y="2210938"/>
                </a:moveTo>
                <a:cubicBezTo>
                  <a:pt x="908713" y="2135875"/>
                  <a:pt x="1817427" y="2060813"/>
                  <a:pt x="2429302" y="1692323"/>
                </a:cubicBezTo>
                <a:cubicBezTo>
                  <a:pt x="3041177" y="1323833"/>
                  <a:pt x="3671248" y="0"/>
                  <a:pt x="3671248" y="0"/>
                </a:cubicBezTo>
                <a:lnTo>
                  <a:pt x="3671248" y="0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93675" y="4375150"/>
            <a:ext cx="3983038" cy="1588"/>
          </a:xfrm>
          <a:prstGeom prst="line">
            <a:avLst/>
          </a:prstGeom>
          <a:ln w="9525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-151606" y="3420269"/>
            <a:ext cx="4678363" cy="53975"/>
          </a:xfrm>
          <a:prstGeom prst="line">
            <a:avLst/>
          </a:prstGeom>
          <a:ln>
            <a:solidFill>
              <a:srgbClr val="00206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2663825" y="3197225"/>
            <a:ext cx="101600" cy="160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63813" y="4857750"/>
            <a:ext cx="4540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088" name="TextBox 12"/>
          <p:cNvSpPr txBox="1">
            <a:spLocks noChangeArrowheads="1"/>
          </p:cNvSpPr>
          <p:nvPr/>
        </p:nvSpPr>
        <p:spPr bwMode="auto">
          <a:xfrm>
            <a:off x="1352550" y="3576638"/>
            <a:ext cx="4540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52550" y="3035300"/>
            <a:ext cx="45402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0800000">
            <a:off x="1604963" y="3302000"/>
            <a:ext cx="1058862" cy="158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1" idx="4"/>
          </p:cNvCxnSpPr>
          <p:nvPr/>
        </p:nvCxnSpPr>
        <p:spPr>
          <a:xfrm rot="5400000">
            <a:off x="1937544" y="4134644"/>
            <a:ext cx="1554162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2" name="TextBox 16"/>
          <p:cNvSpPr txBox="1">
            <a:spLocks noChangeArrowheads="1"/>
          </p:cNvSpPr>
          <p:nvPr/>
        </p:nvSpPr>
        <p:spPr bwMode="auto">
          <a:xfrm>
            <a:off x="1352550" y="4803775"/>
            <a:ext cx="45402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093" name="TextBox 17"/>
          <p:cNvSpPr txBox="1">
            <a:spLocks noChangeArrowheads="1"/>
          </p:cNvSpPr>
          <p:nvPr/>
        </p:nvSpPr>
        <p:spPr bwMode="auto">
          <a:xfrm>
            <a:off x="1908175" y="4803775"/>
            <a:ext cx="45402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094" name="TextBox 18"/>
          <p:cNvSpPr txBox="1">
            <a:spLocks noChangeArrowheads="1"/>
          </p:cNvSpPr>
          <p:nvPr/>
        </p:nvSpPr>
        <p:spPr bwMode="auto">
          <a:xfrm>
            <a:off x="1352550" y="4160838"/>
            <a:ext cx="454025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 rot="5400000" flipH="1" flipV="1">
            <a:off x="3388519" y="3779044"/>
            <a:ext cx="472916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643438" y="3806825"/>
            <a:ext cx="3138487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7" name="TextBox 39"/>
          <p:cNvSpPr txBox="1">
            <a:spLocks noChangeArrowheads="1"/>
          </p:cNvSpPr>
          <p:nvPr/>
        </p:nvSpPr>
        <p:spPr bwMode="auto">
          <a:xfrm>
            <a:off x="7399338" y="3694113"/>
            <a:ext cx="458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err="1">
                <a:latin typeface="Trebuchet MS" pitchFamily="34" charset="0"/>
              </a:rPr>
              <a:t>х</a:t>
            </a:r>
            <a:endParaRPr lang="ru-RU" sz="2400" dirty="0">
              <a:latin typeface="Trebuchet MS" pitchFamily="34" charset="0"/>
            </a:endParaRPr>
          </a:p>
        </p:txBody>
      </p:sp>
      <p:sp>
        <p:nvSpPr>
          <p:cNvPr id="3098" name="TextBox 40"/>
          <p:cNvSpPr txBox="1">
            <a:spLocks noChangeArrowheads="1"/>
          </p:cNvSpPr>
          <p:nvPr/>
        </p:nvSpPr>
        <p:spPr bwMode="auto">
          <a:xfrm>
            <a:off x="5408613" y="1357313"/>
            <a:ext cx="45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rebuchet MS" pitchFamily="34" charset="0"/>
              </a:rPr>
              <a:t>у</a:t>
            </a:r>
          </a:p>
        </p:txBody>
      </p:sp>
      <p:sp>
        <p:nvSpPr>
          <p:cNvPr id="3099" name="TextBox 41"/>
          <p:cNvSpPr txBox="1">
            <a:spLocks noChangeArrowheads="1"/>
          </p:cNvSpPr>
          <p:nvPr/>
        </p:nvSpPr>
        <p:spPr bwMode="auto">
          <a:xfrm>
            <a:off x="5562600" y="3694113"/>
            <a:ext cx="344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100" name="TextBox 42"/>
          <p:cNvSpPr txBox="1">
            <a:spLocks noChangeArrowheads="1"/>
          </p:cNvSpPr>
          <p:nvPr/>
        </p:nvSpPr>
        <p:spPr bwMode="auto">
          <a:xfrm>
            <a:off x="6021388" y="3751263"/>
            <a:ext cx="344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101" name="TextBox 43"/>
          <p:cNvSpPr txBox="1">
            <a:spLocks noChangeArrowheads="1"/>
          </p:cNvSpPr>
          <p:nvPr/>
        </p:nvSpPr>
        <p:spPr bwMode="auto">
          <a:xfrm>
            <a:off x="5753100" y="2952750"/>
            <a:ext cx="344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>
            <a:off x="3291682" y="3550444"/>
            <a:ext cx="4159250" cy="1587"/>
          </a:xfrm>
          <a:prstGeom prst="line">
            <a:avLst/>
          </a:prstGeom>
          <a:ln>
            <a:solidFill>
              <a:srgbClr val="00206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3" name="TextBox 45"/>
          <p:cNvSpPr txBox="1">
            <a:spLocks noChangeArrowheads="1"/>
          </p:cNvSpPr>
          <p:nvPr/>
        </p:nvSpPr>
        <p:spPr bwMode="auto">
          <a:xfrm>
            <a:off x="5180013" y="3386138"/>
            <a:ext cx="606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-1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643438" y="4857750"/>
            <a:ext cx="3022600" cy="1588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5" name="TextBox 47"/>
          <p:cNvSpPr txBox="1">
            <a:spLocks noChangeArrowheads="1"/>
          </p:cNvSpPr>
          <p:nvPr/>
        </p:nvSpPr>
        <p:spPr bwMode="auto">
          <a:xfrm>
            <a:off x="5715000" y="4714875"/>
            <a:ext cx="566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-2</a:t>
            </a:r>
          </a:p>
        </p:txBody>
      </p:sp>
      <p:sp>
        <p:nvSpPr>
          <p:cNvPr id="3106" name="TextBox 48"/>
          <p:cNvSpPr txBox="1">
            <a:spLocks noChangeArrowheads="1"/>
          </p:cNvSpPr>
          <p:nvPr/>
        </p:nvSpPr>
        <p:spPr bwMode="auto">
          <a:xfrm>
            <a:off x="6799263" y="3324225"/>
            <a:ext cx="344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rot="5400000">
            <a:off x="5938044" y="4090194"/>
            <a:ext cx="550863" cy="317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53" idx="6"/>
          </p:cNvCxnSpPr>
          <p:nvPr/>
        </p:nvCxnSpPr>
        <p:spPr>
          <a:xfrm flipH="1">
            <a:off x="5715000" y="4333875"/>
            <a:ext cx="554038" cy="2381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6143625" y="4286250"/>
            <a:ext cx="125413" cy="936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/>
          </a:p>
        </p:txBody>
      </p:sp>
      <p:sp>
        <p:nvSpPr>
          <p:cNvPr id="57" name="Овал 56"/>
          <p:cNvSpPr/>
          <p:nvPr/>
        </p:nvSpPr>
        <p:spPr>
          <a:xfrm>
            <a:off x="2112963" y="3768725"/>
            <a:ext cx="101600" cy="160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/>
          </a:p>
        </p:txBody>
      </p:sp>
      <p:cxnSp>
        <p:nvCxnSpPr>
          <p:cNvPr id="59" name="Прямая соединительная линия 58"/>
          <p:cNvCxnSpPr>
            <a:stCxn id="57" idx="2"/>
          </p:cNvCxnSpPr>
          <p:nvPr/>
        </p:nvCxnSpPr>
        <p:spPr>
          <a:xfrm rot="10800000" flipV="1">
            <a:off x="1643063" y="3848100"/>
            <a:ext cx="469900" cy="952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10800000" flipH="1" flipV="1">
            <a:off x="2184400" y="3848100"/>
            <a:ext cx="30163" cy="106362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5643563" y="4786313"/>
            <a:ext cx="125412" cy="9366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/>
          </a:p>
        </p:txBody>
      </p:sp>
      <p:sp>
        <p:nvSpPr>
          <p:cNvPr id="66" name="Овал 65"/>
          <p:cNvSpPr/>
          <p:nvPr/>
        </p:nvSpPr>
        <p:spPr>
          <a:xfrm>
            <a:off x="6858000" y="3763963"/>
            <a:ext cx="125413" cy="9366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/>
          </a:p>
        </p:txBody>
      </p:sp>
      <p:graphicFrame>
        <p:nvGraphicFramePr>
          <p:cNvPr id="50" name="Object 1"/>
          <p:cNvGraphicFramePr>
            <a:graphicFrameLocks noChangeAspect="1"/>
          </p:cNvGraphicFramePr>
          <p:nvPr/>
        </p:nvGraphicFramePr>
        <p:xfrm>
          <a:off x="285750" y="5214938"/>
          <a:ext cx="3786188" cy="1400175"/>
        </p:xfrm>
        <a:graphic>
          <a:graphicData uri="http://schemas.openxmlformats.org/presentationml/2006/ole">
            <p:oleObj spid="_x0000_s2050" name="Формула" r:id="rId4" imgW="698400" imgH="228600" progId="Equation.3">
              <p:embed/>
            </p:oleObj>
          </a:graphicData>
        </a:graphic>
      </p:graphicFrame>
      <p:graphicFrame>
        <p:nvGraphicFramePr>
          <p:cNvPr id="54" name="Object 1"/>
          <p:cNvGraphicFramePr>
            <a:graphicFrameLocks noChangeAspect="1"/>
          </p:cNvGraphicFramePr>
          <p:nvPr/>
        </p:nvGraphicFramePr>
        <p:xfrm>
          <a:off x="4357686" y="857232"/>
          <a:ext cx="4572000" cy="676275"/>
        </p:xfrm>
        <a:graphic>
          <a:graphicData uri="http://schemas.openxmlformats.org/presentationml/2006/ole">
            <p:oleObj spid="_x0000_s2051" name="Формула" r:id="rId5" imgW="1117440" imgH="215640" progId="Equation.3">
              <p:embed/>
            </p:oleObj>
          </a:graphicData>
        </a:graphic>
      </p:graphicFrame>
      <p:sp>
        <p:nvSpPr>
          <p:cNvPr id="3116" name="TextBox 54"/>
          <p:cNvSpPr txBox="1">
            <a:spLocks noChangeArrowheads="1"/>
          </p:cNvSpPr>
          <p:nvPr/>
        </p:nvSpPr>
        <p:spPr bwMode="auto">
          <a:xfrm>
            <a:off x="1714500" y="4143375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7" name="TextBox 57"/>
          <p:cNvSpPr txBox="1">
            <a:spLocks noChangeArrowheads="1"/>
          </p:cNvSpPr>
          <p:nvPr/>
        </p:nvSpPr>
        <p:spPr bwMode="auto">
          <a:xfrm>
            <a:off x="5000625" y="4714875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/>
      <p:bldP spid="53" grpId="0" animBg="1"/>
      <p:bldP spid="57" grpId="0" animBg="1"/>
      <p:bldP spid="65" grpId="0" animBg="1"/>
      <p:bldP spid="6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447</Words>
  <Application>Microsoft Office PowerPoint</Application>
  <PresentationFormat>Экран (4:3)</PresentationFormat>
  <Paragraphs>140</Paragraphs>
  <Slides>17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Показательная и логарифмическая функции</vt:lpstr>
      <vt:lpstr>Цели урока</vt:lpstr>
      <vt:lpstr>План урока:</vt:lpstr>
      <vt:lpstr>Верно ли?</vt:lpstr>
      <vt:lpstr>Верно ли?</vt:lpstr>
      <vt:lpstr>Какая из данных функций является показательной, логарифмической?</vt:lpstr>
      <vt:lpstr>Какая из данных функций является показательной, логарифмической?</vt:lpstr>
      <vt:lpstr>Вычислите</vt:lpstr>
      <vt:lpstr> Задать формулой функции</vt:lpstr>
      <vt:lpstr>Решение показательных уравнений и неравенств</vt:lpstr>
      <vt:lpstr>Слайд 11</vt:lpstr>
      <vt:lpstr>Решите уравнения</vt:lpstr>
      <vt:lpstr> 1. Решить систему уравнений </vt:lpstr>
      <vt:lpstr>С3. Решите систему неравенств</vt:lpstr>
      <vt:lpstr>Домашнее задание</vt:lpstr>
      <vt:lpstr>Найдите область определения функции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Показательная и логарифмическая функции</dc:title>
  <dc:creator>Admin</dc:creator>
  <cp:lastModifiedBy>User</cp:lastModifiedBy>
  <cp:revision>10</cp:revision>
  <dcterms:created xsi:type="dcterms:W3CDTF">2013-12-11T13:48:45Z</dcterms:created>
  <dcterms:modified xsi:type="dcterms:W3CDTF">2015-01-18T19:14:55Z</dcterms:modified>
</cp:coreProperties>
</file>