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Default Extension="mp3" ContentType="audio/mpe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9"/>
  </p:notesMasterIdLst>
  <p:sldIdLst>
    <p:sldId id="307" r:id="rId3"/>
    <p:sldId id="262" r:id="rId4"/>
    <p:sldId id="306" r:id="rId5"/>
    <p:sldId id="259" r:id="rId6"/>
    <p:sldId id="341" r:id="rId7"/>
    <p:sldId id="347" r:id="rId8"/>
    <p:sldId id="331" r:id="rId9"/>
    <p:sldId id="332" r:id="rId10"/>
    <p:sldId id="342" r:id="rId11"/>
    <p:sldId id="343" r:id="rId12"/>
    <p:sldId id="344" r:id="rId13"/>
    <p:sldId id="345" r:id="rId14"/>
    <p:sldId id="346" r:id="rId15"/>
    <p:sldId id="334" r:id="rId16"/>
    <p:sldId id="335" r:id="rId17"/>
    <p:sldId id="323" r:id="rId18"/>
    <p:sldId id="324" r:id="rId19"/>
    <p:sldId id="325" r:id="rId20"/>
    <p:sldId id="326" r:id="rId21"/>
    <p:sldId id="336" r:id="rId22"/>
    <p:sldId id="337" r:id="rId23"/>
    <p:sldId id="351" r:id="rId24"/>
    <p:sldId id="349" r:id="rId25"/>
    <p:sldId id="339" r:id="rId26"/>
    <p:sldId id="353" r:id="rId27"/>
    <p:sldId id="30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560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DE2B2-EDF0-47E8-BCB3-29BDC2722AA0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15CC9C-EA78-487F-A6BA-6474BEFC54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485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7830E-126F-4AD9-9B13-F0675D5570B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6779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033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778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5139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40D6-1DDE-486B-B8E9-DE061547D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9710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505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4968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3645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9160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059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287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4028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3842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90854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573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036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3721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169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4690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808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006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6965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196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05348-4CA7-4BBE-BB07-CC610139E365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3B61C-7968-47AB-AD6A-A550B5288E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95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DDCFD-6AF2-4BE1-8A00-79C1DBB936D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6B65A-554D-471D-899F-1068DFEA8FF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254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../media/media1.mp3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68.png"/><Relationship Id="rId4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8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1.wav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audio" Target="../media/audio2.wav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14282" y="785794"/>
            <a:ext cx="792961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785786" y="1285860"/>
            <a:ext cx="778671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i="1" dirty="0" smtClean="0">
                <a:solidFill>
                  <a:srgbClr val="FF0000"/>
                </a:solidFill>
              </a:rPr>
              <a:t>«Изобретение логарифмов, сокращая вычисления нескольких месяцев в труд нескольких дней, словно удваивает жизнь астрономов».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(Лаплас)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8892" y="0"/>
            <a:ext cx="1385108" cy="1522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Тест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5268931"/>
          </a:xfrm>
          <a:ln w="12700">
            <a:solidFill>
              <a:srgbClr val="00206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Вариант 1 </a:t>
            </a:r>
          </a:p>
          <a:p>
            <a:pPr algn="ctr">
              <a:buNone/>
            </a:pPr>
            <a:r>
              <a:rPr lang="ru-RU" sz="2000" b="1" dirty="0" smtClean="0"/>
              <a:t>1.Определите знак выражения: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       б) </a:t>
            </a: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268931"/>
          </a:xfrm>
          <a:ln w="12700">
            <a:solidFill>
              <a:srgbClr val="00B05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Вариант 2</a:t>
            </a:r>
          </a:p>
          <a:p>
            <a:pPr algn="ctr">
              <a:buNone/>
            </a:pPr>
            <a:r>
              <a:rPr lang="ru-RU" sz="2000" b="1" dirty="0" smtClean="0"/>
              <a:t>1. Определите знак выражения:</a:t>
            </a:r>
          </a:p>
          <a:p>
            <a:pPr algn="ctr">
              <a:buNone/>
            </a:pPr>
            <a:r>
              <a:rPr lang="ru-RU" sz="2000" b="1" dirty="0" smtClean="0"/>
              <a:t> 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</a:rPr>
              <a:t>              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</a:rPr>
              <a:t>             </a:t>
            </a: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algn="ctr">
              <a:buNone/>
            </a:pPr>
            <a:endParaRPr lang="ru-RU" sz="2000" b="1" dirty="0"/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3" name="Rectangle 23"/>
          <p:cNvSpPr>
            <a:spLocks noChangeArrowheads="1"/>
          </p:cNvSpPr>
          <p:nvPr/>
        </p:nvSpPr>
        <p:spPr bwMode="auto">
          <a:xfrm>
            <a:off x="500034" y="2143116"/>
            <a:ext cx="1428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9218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1" name="Rectangle 31"/>
          <p:cNvSpPr>
            <a:spLocks noChangeArrowheads="1"/>
          </p:cNvSpPr>
          <p:nvPr/>
        </p:nvSpPr>
        <p:spPr bwMode="auto">
          <a:xfrm>
            <a:off x="5500694" y="1643050"/>
            <a:ext cx="10715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    б)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9219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7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5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7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6" name="Picture 4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1785926"/>
            <a:ext cx="1485900" cy="409575"/>
          </a:xfrm>
          <a:prstGeom prst="rect">
            <a:avLst/>
          </a:prstGeom>
          <a:noFill/>
        </p:spPr>
      </p:pic>
      <p:sp>
        <p:nvSpPr>
          <p:cNvPr id="92209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8" name="Picture 4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714488"/>
            <a:ext cx="828675" cy="381000"/>
          </a:xfrm>
          <a:prstGeom prst="rect">
            <a:avLst/>
          </a:prstGeom>
          <a:noFill/>
        </p:spPr>
      </p:pic>
      <p:sp>
        <p:nvSpPr>
          <p:cNvPr id="92211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10" name="Picture 5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786058"/>
            <a:ext cx="2419350" cy="409575"/>
          </a:xfrm>
          <a:prstGeom prst="rect">
            <a:avLst/>
          </a:prstGeom>
          <a:noFill/>
        </p:spPr>
      </p:pic>
      <p:sp>
        <p:nvSpPr>
          <p:cNvPr id="92213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12" name="Picture 5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500438"/>
            <a:ext cx="2390775" cy="409575"/>
          </a:xfrm>
          <a:prstGeom prst="rect">
            <a:avLst/>
          </a:prstGeom>
          <a:noFill/>
        </p:spPr>
      </p:pic>
      <p:sp>
        <p:nvSpPr>
          <p:cNvPr id="92215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14" name="Picture 5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928934"/>
            <a:ext cx="1866900" cy="381000"/>
          </a:xfrm>
          <a:prstGeom prst="rect">
            <a:avLst/>
          </a:prstGeom>
          <a:noFill/>
        </p:spPr>
      </p:pic>
      <p:sp>
        <p:nvSpPr>
          <p:cNvPr id="92217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16" name="Picture 5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571876"/>
            <a:ext cx="177165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Тест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857232"/>
            <a:ext cx="4352956" cy="5268931"/>
          </a:xfrm>
          <a:ln w="12700">
            <a:solidFill>
              <a:srgbClr val="00206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Вариант 1 </a:t>
            </a:r>
          </a:p>
          <a:p>
            <a:pPr>
              <a:buNone/>
            </a:pPr>
            <a:r>
              <a:rPr lang="ru-RU" sz="2000" b="1" dirty="0" smtClean="0"/>
              <a:t>2. Какой системе неравенств равносильно исходное неравенство?: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         а) </a:t>
            </a: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</a:t>
            </a:r>
            <a:r>
              <a:rPr lang="ru-RU" sz="2000" b="1" dirty="0" err="1" smtClean="0">
                <a:solidFill>
                  <a:srgbClr val="0070C0"/>
                </a:solidFill>
              </a:rPr>
              <a:t>п</a:t>
            </a:r>
            <a:r>
              <a:rPr lang="ru-RU" sz="2000" b="1" dirty="0" smtClean="0">
                <a:solidFill>
                  <a:srgbClr val="0070C0"/>
                </a:solidFill>
              </a:rPr>
              <a:t>)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  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            </a:t>
            </a: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281518" cy="5268931"/>
          </a:xfrm>
          <a:ln w="12700">
            <a:solidFill>
              <a:srgbClr val="00B05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Вариант 2</a:t>
            </a:r>
          </a:p>
          <a:p>
            <a:pPr>
              <a:buNone/>
            </a:pPr>
            <a:r>
              <a:rPr lang="ru-RU" sz="2000" b="1" dirty="0" smtClean="0"/>
              <a:t>2. Какой системе неравенств равносильно исходное неравенство? :</a:t>
            </a:r>
          </a:p>
          <a:p>
            <a:pPr algn="ctr">
              <a:buNone/>
            </a:pPr>
            <a:r>
              <a:rPr lang="ru-RU" sz="2000" b="1" dirty="0" smtClean="0"/>
              <a:t>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400" b="1" dirty="0" err="1" smtClean="0">
                <a:solidFill>
                  <a:srgbClr val="00B050"/>
                </a:solidFill>
              </a:rPr>
              <a:t>п</a:t>
            </a:r>
            <a:r>
              <a:rPr lang="ru-RU" sz="2400" b="1" dirty="0" smtClean="0">
                <a:solidFill>
                  <a:srgbClr val="00B050"/>
                </a:solidFill>
              </a:rPr>
              <a:t>) </a:t>
            </a: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</a:rPr>
              <a:t>             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л)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3" name="Rectangle 23"/>
          <p:cNvSpPr>
            <a:spLocks noChangeArrowheads="1"/>
          </p:cNvSpPr>
          <p:nvPr/>
        </p:nvSpPr>
        <p:spPr bwMode="auto">
          <a:xfrm>
            <a:off x="285720" y="3214686"/>
            <a:ext cx="1428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9218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7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5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7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9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1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3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5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7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2428868"/>
            <a:ext cx="2124075" cy="381000"/>
          </a:xfrm>
          <a:prstGeom prst="rect">
            <a:avLst/>
          </a:prstGeom>
          <a:noFill/>
        </p:spPr>
      </p:pic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786190"/>
            <a:ext cx="1533525" cy="695325"/>
          </a:xfrm>
          <a:prstGeom prst="rect">
            <a:avLst/>
          </a:prstGeom>
          <a:noFill/>
        </p:spPr>
      </p:pic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357158" y="5072074"/>
            <a:ext cx="5715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000636"/>
            <a:ext cx="1600200" cy="695325"/>
          </a:xfrm>
          <a:prstGeom prst="rect">
            <a:avLst/>
          </a:prstGeom>
          <a:noFill/>
        </p:spPr>
      </p:pic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3192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929066"/>
            <a:ext cx="1533525" cy="695325"/>
          </a:xfrm>
          <a:prstGeom prst="rect">
            <a:avLst/>
          </a:prstGeom>
          <a:noFill/>
        </p:spPr>
      </p:pic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3194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214950"/>
            <a:ext cx="1533525" cy="695325"/>
          </a:xfrm>
          <a:prstGeom prst="rect">
            <a:avLst/>
          </a:prstGeom>
          <a:noFill/>
        </p:spPr>
      </p:pic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3196" name="Picture 1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428868"/>
            <a:ext cx="2466975" cy="381000"/>
          </a:xfrm>
          <a:prstGeom prst="rect">
            <a:avLst/>
          </a:prstGeom>
          <a:noFill/>
        </p:spPr>
      </p:pic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45720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Тест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857232"/>
            <a:ext cx="4352956" cy="5268931"/>
          </a:xfrm>
          <a:ln w="12700">
            <a:solidFill>
              <a:srgbClr val="00206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Вариант 1 </a:t>
            </a:r>
          </a:p>
          <a:p>
            <a:pPr>
              <a:buNone/>
            </a:pPr>
            <a:r>
              <a:rPr lang="ru-RU" sz="2000" b="1" dirty="0" smtClean="0"/>
              <a:t>2. Какой системе неравенств равносильно исходное неравенство?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   б) </a:t>
            </a: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к)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            </a:t>
            </a: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281518" cy="5268931"/>
          </a:xfrm>
          <a:ln w="12700">
            <a:solidFill>
              <a:srgbClr val="00B05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Вариант 2</a:t>
            </a:r>
          </a:p>
          <a:p>
            <a:pPr>
              <a:buNone/>
            </a:pPr>
            <a:r>
              <a:rPr lang="ru-RU" sz="2000" b="1" dirty="0" smtClean="0"/>
              <a:t>2. Какой системе неравенств равносильно исходное неравенство? </a:t>
            </a:r>
          </a:p>
          <a:p>
            <a:pPr algn="ctr">
              <a:buNone/>
            </a:pPr>
            <a:r>
              <a:rPr lang="ru-RU" sz="2000" b="1" dirty="0" smtClean="0"/>
              <a:t>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400" b="1" dirty="0" err="1" smtClean="0">
                <a:solidFill>
                  <a:srgbClr val="00B050"/>
                </a:solidFill>
              </a:rPr>
              <a:t>н</a:t>
            </a:r>
            <a:r>
              <a:rPr lang="ru-RU" sz="2400" b="1" dirty="0" smtClean="0">
                <a:solidFill>
                  <a:srgbClr val="00B050"/>
                </a:solidFill>
              </a:rPr>
              <a:t>) </a:t>
            </a: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</a:rPr>
              <a:t>             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е)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3" name="Rectangle 23"/>
          <p:cNvSpPr>
            <a:spLocks noChangeArrowheads="1"/>
          </p:cNvSpPr>
          <p:nvPr/>
        </p:nvSpPr>
        <p:spPr bwMode="auto">
          <a:xfrm>
            <a:off x="285720" y="3214686"/>
            <a:ext cx="1428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9218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7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5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7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9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1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3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5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7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357158" y="5072074"/>
            <a:ext cx="5715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>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45720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357430"/>
            <a:ext cx="2305050" cy="409575"/>
          </a:xfrm>
          <a:prstGeom prst="rect">
            <a:avLst/>
          </a:prstGeom>
          <a:noFill/>
        </p:spPr>
      </p:pic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523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714752"/>
            <a:ext cx="1828800" cy="723900"/>
          </a:xfrm>
          <a:prstGeom prst="rect">
            <a:avLst/>
          </a:prstGeom>
          <a:noFill/>
        </p:spPr>
      </p:pic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523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000636"/>
            <a:ext cx="1828800" cy="723900"/>
          </a:xfrm>
          <a:prstGeom prst="rect">
            <a:avLst/>
          </a:prstGeom>
          <a:noFill/>
        </p:spPr>
      </p:pic>
      <p:sp>
        <p:nvSpPr>
          <p:cNvPr id="9524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5241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428868"/>
            <a:ext cx="2657475" cy="409575"/>
          </a:xfrm>
          <a:prstGeom prst="rect">
            <a:avLst/>
          </a:prstGeom>
          <a:noFill/>
        </p:spPr>
      </p:pic>
      <p:sp>
        <p:nvSpPr>
          <p:cNvPr id="95243" name="Rectangle 11"/>
          <p:cNvSpPr>
            <a:spLocks noChangeArrowheads="1"/>
          </p:cNvSpPr>
          <p:nvPr/>
        </p:nvSpPr>
        <p:spPr bwMode="auto">
          <a:xfrm>
            <a:off x="45720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52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5244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929066"/>
            <a:ext cx="1828800" cy="723900"/>
          </a:xfrm>
          <a:prstGeom prst="rect">
            <a:avLst/>
          </a:prstGeom>
          <a:noFill/>
        </p:spPr>
      </p:pic>
      <p:sp>
        <p:nvSpPr>
          <p:cNvPr id="952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5246" name="Picture 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143512"/>
            <a:ext cx="1828800" cy="72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Тест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857232"/>
            <a:ext cx="4352956" cy="5268931"/>
          </a:xfrm>
          <a:ln w="12700">
            <a:solidFill>
              <a:srgbClr val="00206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Вариант 1 </a:t>
            </a:r>
          </a:p>
          <a:p>
            <a:pPr>
              <a:buNone/>
            </a:pPr>
            <a:r>
              <a:rPr lang="ru-RU" sz="2000" b="1" dirty="0" smtClean="0"/>
              <a:t>3. Решите неравенство: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   </a:t>
            </a: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</a:t>
            </a:r>
            <a:r>
              <a:rPr lang="ru-RU" sz="2000" b="1" dirty="0" err="1" smtClean="0">
                <a:solidFill>
                  <a:srgbClr val="0070C0"/>
                </a:solidFill>
              </a:rPr>
              <a:t>р</a:t>
            </a:r>
            <a:r>
              <a:rPr lang="ru-RU" sz="2000" b="1" dirty="0" smtClean="0">
                <a:solidFill>
                  <a:srgbClr val="0070C0"/>
                </a:solidFill>
              </a:rPr>
              <a:t>)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            </a:t>
            </a: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281518" cy="5268931"/>
          </a:xfrm>
          <a:ln w="12700">
            <a:solidFill>
              <a:srgbClr val="00B05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Вариант 2</a:t>
            </a:r>
          </a:p>
          <a:p>
            <a:pPr>
              <a:buNone/>
            </a:pPr>
            <a:r>
              <a:rPr lang="ru-RU" sz="2000" b="1" dirty="0" smtClean="0"/>
              <a:t>3. Решите неравенство: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400" b="1" dirty="0" err="1" smtClean="0">
                <a:solidFill>
                  <a:srgbClr val="00B050"/>
                </a:solidFill>
              </a:rPr>
              <a:t>р</a:t>
            </a:r>
            <a:r>
              <a:rPr lang="ru-RU" sz="2400" b="1" dirty="0" smtClean="0">
                <a:solidFill>
                  <a:srgbClr val="00B050"/>
                </a:solidFill>
              </a:rPr>
              <a:t>) </a:t>
            </a: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</a:rPr>
              <a:t>              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</a:rPr>
              <a:t>о)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3" name="Rectangle 23"/>
          <p:cNvSpPr>
            <a:spLocks noChangeArrowheads="1"/>
          </p:cNvSpPr>
          <p:nvPr/>
        </p:nvSpPr>
        <p:spPr bwMode="auto">
          <a:xfrm>
            <a:off x="357158" y="2357430"/>
            <a:ext cx="1428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9218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7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5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7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9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1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3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5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7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285720" y="4071942"/>
            <a:ext cx="57150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457200" y="838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524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5243" name="Rectangle 11"/>
          <p:cNvSpPr>
            <a:spLocks noChangeArrowheads="1"/>
          </p:cNvSpPr>
          <p:nvPr/>
        </p:nvSpPr>
        <p:spPr bwMode="auto">
          <a:xfrm>
            <a:off x="45720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52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524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62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1357298"/>
            <a:ext cx="1381125" cy="381000"/>
          </a:xfrm>
          <a:prstGeom prst="rect">
            <a:avLst/>
          </a:prstGeom>
          <a:noFill/>
        </p:spPr>
      </p:pic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143380"/>
            <a:ext cx="1219200" cy="381000"/>
          </a:xfrm>
          <a:prstGeom prst="rect">
            <a:avLst/>
          </a:prstGeom>
          <a:noFill/>
        </p:spPr>
      </p:pic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626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1357298"/>
            <a:ext cx="1381125" cy="381000"/>
          </a:xfrm>
          <a:prstGeom prst="rect">
            <a:avLst/>
          </a:prstGeom>
          <a:noFill/>
        </p:spPr>
      </p:pic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6265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143248"/>
            <a:ext cx="619125" cy="352425"/>
          </a:xfrm>
          <a:prstGeom prst="rect">
            <a:avLst/>
          </a:prstGeom>
          <a:noFill/>
        </p:spPr>
      </p:pic>
      <p:sp>
        <p:nvSpPr>
          <p:cNvPr id="962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6267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000504"/>
            <a:ext cx="733425" cy="381000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695490" y="3280995"/>
                <a:ext cx="94718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endChr m:val=""/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ru-RU" sz="2400" b="0" i="1" smtClean="0">
                          <a:latin typeface="Cambria Math" panose="02040503050406030204" pitchFamily="18" charset="0"/>
                        </a:rPr>
                        <m:t>:</m:t>
                      </m:r>
                      <m:d>
                        <m:dPr>
                          <m:begChr m:val=""/>
                          <m:endChr m:val="]"/>
                          <m:ctrlPr>
                            <a:rPr lang="ru-RU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90" y="3280995"/>
                <a:ext cx="947182" cy="369332"/>
              </a:xfrm>
              <a:prstGeom prst="rect">
                <a:avLst/>
              </a:prstGeom>
              <a:blipFill rotWithShape="0">
                <a:blip r:embed="rId7" cstate="print"/>
                <a:stretch>
                  <a:fillRect l="-55484" t="-173770" r="-73548" b="-2557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143372" y="5286388"/>
            <a:ext cx="4557714" cy="79215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Джон Непер 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42910" y="1000108"/>
            <a:ext cx="3714776" cy="4643452"/>
          </a:xfrm>
        </p:spPr>
        <p:txBody>
          <a:bodyPr>
            <a:noAutofit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логарифмов и таблицу их значений  впервые опубликовал в 1614 году шотландский математик Джон Непер.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4339" name="Содержимое 3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35513" y="1104900"/>
            <a:ext cx="3019425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Admin\Рабочий стол\219px-Leonhard_Euler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285875"/>
            <a:ext cx="342900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57224" y="5643578"/>
            <a:ext cx="265252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Леонард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Эйлер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429124" y="1643050"/>
            <a:ext cx="421481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cs typeface="Times New Roman" pitchFamily="18" charset="0"/>
              </a:rPr>
              <a:t>Современное определение показательной,  </a:t>
            </a:r>
            <a:r>
              <a:rPr lang="ru-RU" sz="2800" b="1" i="1" dirty="0">
                <a:solidFill>
                  <a:srgbClr val="002060"/>
                </a:solidFill>
                <a:cs typeface="Times New Roman" pitchFamily="18" charset="0"/>
              </a:rPr>
              <a:t>логарифмической </a:t>
            </a:r>
            <a:r>
              <a:rPr lang="ru-RU" sz="2800" dirty="0">
                <a:solidFill>
                  <a:srgbClr val="002060"/>
                </a:solidFill>
                <a:cs typeface="Times New Roman" pitchFamily="18" charset="0"/>
              </a:rPr>
              <a:t> функции —  заслуга Леонарда Эйлера, так же как и их символика.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2"/>
          <p:cNvSpPr>
            <a:spLocks noChangeArrowheads="1"/>
          </p:cNvSpPr>
          <p:nvPr/>
        </p:nvSpPr>
        <p:spPr bwMode="auto">
          <a:xfrm>
            <a:off x="2051050" y="692150"/>
            <a:ext cx="4824413" cy="4752975"/>
          </a:xfrm>
          <a:prstGeom prst="ellipse">
            <a:avLst/>
          </a:prstGeom>
          <a:noFill/>
          <a:ln w="57150">
            <a:solidFill>
              <a:srgbClr val="FFFF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7019925" y="2205038"/>
            <a:ext cx="431800" cy="4318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4" name="минута (mp3cut.ru)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683568" y="547636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5223121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7 -0.25179 C -0.1625 -0.25179 -0.04722 -0.09896 -0.04722 0.08902 C -0.04722 0.277 -0.1625 0.43006 -0.30347 0.43006 C -0.44462 0.43006 -0.55903 0.277 -0.55903 0.08902 C -0.55903 -0.09896 -0.44462 -0.25179 -0.30347 -0.25179 Z " pathEditMode="relative" rAng="0" ptsTypes="fffff">
                                      <p:cBhvr>
                                        <p:cTn id="8" dur="23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300"/>
                            </p:stCondLst>
                            <p:childTnLst>
                              <p:par>
                                <p:cTn id="10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48 -0.25179 C -0.16268 -0.25179 -0.04757 -0.09896 -0.04757 0.08902 C -0.04757 0.277 -0.16268 0.43006 -0.30348 0.43006 C -0.44479 0.43006 -0.55938 0.277 -0.55938 0.08902 C -0.55938 -0.09896 -0.44479 -0.25179 -0.30348 -0.25179 Z " pathEditMode="relative" rAng="0" ptsTypes="fffff">
                                      <p:cBhvr>
                                        <p:cTn id="11" dur="24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4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1638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Oval 6"/>
          <p:cNvSpPr>
            <a:spLocks noChangeArrowheads="1"/>
          </p:cNvSpPr>
          <p:nvPr/>
        </p:nvSpPr>
        <p:spPr bwMode="auto">
          <a:xfrm rot="16200000">
            <a:off x="468312" y="3429001"/>
            <a:ext cx="576263" cy="576262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2602863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98844E-6 C 0.00052 -0.09989 0.09357 -0.18197 0.20677 -0.18197 C 0.3401 -0.18197 0.38854 -0.09087 0.4085 -0.0363 L 0.42916 0.0363 C 0.45034 0.09086 0.50156 0.1815 0.65277 0.1815 C 0.74895 0.1815 0.85816 0.09988 0.85833 3.98844E-6 C 0.85833 -0.09989 0.74895 -0.18197 0.65277 -0.18197 C 0.50156 -0.18197 0.45034 -0.09087 0.42916 -0.0363 L 0.4085 0.0363 C 0.38854 0.08994 0.34027 0.1815 0.20764 0.1815 C 0.09357 0.1815 3.61111E-6 0.09988 3.61111E-6 3.98844E-6 Z " pathEditMode="relative" rAng="16200000" ptsTypes="ffFffffFfff">
                                      <p:cBhvr>
                                        <p:cTn id="6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27088" y="260350"/>
            <a:ext cx="1008062" cy="936625"/>
            <a:chOff x="340" y="1253"/>
            <a:chExt cx="635" cy="590"/>
          </a:xfrm>
        </p:grpSpPr>
        <p:sp>
          <p:nvSpPr>
            <p:cNvPr id="12316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20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7164388" y="3573463"/>
            <a:ext cx="1008062" cy="936625"/>
            <a:chOff x="340" y="1253"/>
            <a:chExt cx="635" cy="590"/>
          </a:xfrm>
        </p:grpSpPr>
        <p:sp>
          <p:nvSpPr>
            <p:cNvPr id="12331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32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859338" y="3068638"/>
            <a:ext cx="1008062" cy="936625"/>
            <a:chOff x="340" y="1253"/>
            <a:chExt cx="635" cy="590"/>
          </a:xfrm>
        </p:grpSpPr>
        <p:sp>
          <p:nvSpPr>
            <p:cNvPr id="12337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38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2051050" y="2492375"/>
            <a:ext cx="1008063" cy="936625"/>
            <a:chOff x="340" y="1253"/>
            <a:chExt cx="635" cy="590"/>
          </a:xfrm>
        </p:grpSpPr>
        <p:sp>
          <p:nvSpPr>
            <p:cNvPr id="12340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41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900113" y="5445125"/>
            <a:ext cx="1008062" cy="936625"/>
            <a:chOff x="340" y="1253"/>
            <a:chExt cx="635" cy="590"/>
          </a:xfrm>
        </p:grpSpPr>
        <p:sp>
          <p:nvSpPr>
            <p:cNvPr id="12346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47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356100" y="4941888"/>
            <a:ext cx="1008063" cy="936625"/>
            <a:chOff x="340" y="1253"/>
            <a:chExt cx="635" cy="590"/>
          </a:xfrm>
        </p:grpSpPr>
        <p:sp>
          <p:nvSpPr>
            <p:cNvPr id="12349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50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5292725" y="1341438"/>
            <a:ext cx="1008063" cy="936625"/>
            <a:chOff x="340" y="1253"/>
            <a:chExt cx="635" cy="590"/>
          </a:xfrm>
        </p:grpSpPr>
        <p:sp>
          <p:nvSpPr>
            <p:cNvPr id="12352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53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3924300" y="260350"/>
            <a:ext cx="1008063" cy="936625"/>
            <a:chOff x="340" y="1253"/>
            <a:chExt cx="635" cy="590"/>
          </a:xfrm>
        </p:grpSpPr>
        <p:sp>
          <p:nvSpPr>
            <p:cNvPr id="12355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56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7451725" y="260350"/>
            <a:ext cx="1008063" cy="936625"/>
            <a:chOff x="340" y="1253"/>
            <a:chExt cx="635" cy="590"/>
          </a:xfrm>
        </p:grpSpPr>
        <p:sp>
          <p:nvSpPr>
            <p:cNvPr id="12361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62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3924300" y="2420938"/>
            <a:ext cx="1008063" cy="936625"/>
            <a:chOff x="340" y="1253"/>
            <a:chExt cx="635" cy="590"/>
          </a:xfrm>
        </p:grpSpPr>
        <p:sp>
          <p:nvSpPr>
            <p:cNvPr id="12364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2365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54237246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8500"/>
                            </p:stCondLst>
                            <p:childTnLst>
                              <p:par>
                                <p:cTn id="1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9000"/>
                            </p:stCondLst>
                            <p:childTnLst>
                              <p:par>
                                <p:cTn id="1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500"/>
                            </p:stCondLst>
                            <p:childTnLst>
                              <p:par>
                                <p:cTn id="173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521 -0.28856 0.2757 -0.14936 0.2757 0.02196 C 0.2757 0.19306 0.15521 0.33295 0.00764 0.33295 C -0.1401 0.33295 -0.25989 0.19306 -0.25989 0.02196 C -0.25989 -0.14936 -0.1401 -0.28856 0.00764 -0.28856 Z " pathEditMode="relative" rAng="0" ptsTypes="fffff">
                                      <p:cBhvr>
                                        <p:cTn id="17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76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56 C 0.15434 -0.28856 0.27413 -0.14752 0.27413 0.0259 C 0.27413 0.19954 0.15434 0.34058 0.00764 0.34058 C -0.13889 0.34058 -0.25764 0.19954 -0.25764 0.0259 C -0.25764 -0.14752 -0.13889 -0.28856 0.00764 -0.28856 Z " pathEditMode="relative" rAng="0" ptsTypes="fffff">
                                      <p:cBhvr>
                                        <p:cTn id="177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4500"/>
                            </p:stCondLst>
                            <p:childTnLst>
                              <p:par>
                                <p:cTn id="179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3850" y="2781300"/>
            <a:ext cx="1008063" cy="936625"/>
            <a:chOff x="340" y="1253"/>
            <a:chExt cx="635" cy="590"/>
          </a:xfrm>
        </p:grpSpPr>
        <p:sp>
          <p:nvSpPr>
            <p:cNvPr id="14339" name="AutoShape 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40" name="AutoShape 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65959921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repeatCount="3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2 -4.79769E-6 C -0.03142 -0.14104 0.06493 -0.25711 0.18212 -0.25711 C 0.32066 -0.25711 0.37049 -0.12855 0.39149 -0.05109 L 0.41354 0.05133 C 0.4349 0.12856 0.48768 0.25665 0.64445 0.25665 C 0.74427 0.25665 0.85781 0.14128 0.85781 -4.79769E-6 C 0.85781 -0.14104 0.74427 -0.25711 0.64445 -0.25711 C 0.48768 -0.25711 0.4349 -0.12855 0.41354 -0.05109 L 0.39149 0.05133 C 0.37049 0.12856 0.32066 0.25665 0.18212 0.25665 C 0.06493 0.25665 -0.03142 0.14128 -0.03142 -4.79769E-6 Z " pathEditMode="relative" rAng="16200000" ptsTypes="ffF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85813" y="428625"/>
            <a:ext cx="7929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40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Логарифмический софизм: 2&gt;3.</a:t>
            </a:r>
            <a:endParaRPr lang="ru-RU" sz="4000" b="1" i="1" dirty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0" y="628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i="1"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900"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600" i="1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900"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1409700"/>
            <a:ext cx="13335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39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7661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2809875"/>
            <a:ext cx="3419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7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398" name="Rectangle 17"/>
          <p:cNvSpPr>
            <a:spLocks noChangeArrowheads="1"/>
          </p:cNvSpPr>
          <p:nvPr/>
        </p:nvSpPr>
        <p:spPr bwMode="auto">
          <a:xfrm>
            <a:off x="0" y="1019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i="1">
                <a:ea typeface="Calibri" pitchFamily="34" charset="0"/>
                <a:cs typeface="Times New Roman" pitchFamily="18" charset="0"/>
              </a:rPr>
              <a:t>,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39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400" name="Rectangle 20"/>
          <p:cNvSpPr>
            <a:spLocks noChangeArrowheads="1"/>
          </p:cNvSpPr>
          <p:nvPr/>
        </p:nvSpPr>
        <p:spPr bwMode="auto">
          <a:xfrm>
            <a:off x="0" y="1019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600" i="1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900">
                <a:ea typeface="Calibri" pitchFamily="34" charset="0"/>
                <a:cs typeface="Times New Roman" pitchFamily="18" charset="0"/>
              </a:rPr>
              <a:t>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401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7669" name="Picture 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50" y="1309688"/>
            <a:ext cx="25717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3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40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7673" name="Picture 2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4095750"/>
            <a:ext cx="43529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7675" name="Picture 2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5857875"/>
            <a:ext cx="1238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8" name="Rectangle 29"/>
          <p:cNvSpPr>
            <a:spLocks noChangeArrowheads="1"/>
          </p:cNvSpPr>
          <p:nvPr/>
        </p:nvSpPr>
        <p:spPr bwMode="auto">
          <a:xfrm>
            <a:off x="0" y="619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 i="1">
                <a:ea typeface="Calibri" pitchFamily="34" charset="0"/>
                <a:cs typeface="Times New Roman" pitchFamily="18" charset="0"/>
              </a:rPr>
              <a:t>  ,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409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357688" y="3238500"/>
            <a:ext cx="287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onstantia" pitchFamily="18" charset="0"/>
              </a:rPr>
              <a:t>,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15306" y="0"/>
            <a:ext cx="928694" cy="10715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i="1" dirty="0" smtClean="0">
                <a:solidFill>
                  <a:srgbClr val="FF0000"/>
                </a:solidFill>
              </a:rPr>
              <a:t>Решите неравенство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Решение. </a:t>
            </a:r>
          </a:p>
          <a:p>
            <a:pPr>
              <a:buNone/>
            </a:pPr>
            <a:endParaRPr lang="ru-RU" sz="2800" i="1" u="sng" dirty="0" smtClean="0"/>
          </a:p>
          <a:p>
            <a:pPr>
              <a:buNone/>
            </a:pPr>
            <a:r>
              <a:rPr lang="ru-RU" sz="2800" i="1" u="sng" dirty="0" smtClean="0">
                <a:solidFill>
                  <a:srgbClr val="FF0000"/>
                </a:solidFill>
              </a:rPr>
              <a:t>1 способ 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i="1" dirty="0" smtClean="0"/>
              <a:t>1)</a:t>
            </a:r>
          </a:p>
          <a:p>
            <a:pPr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r>
              <a:rPr lang="ru-RU" sz="2800" i="1" dirty="0" smtClean="0"/>
              <a:t>2)</a:t>
            </a: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Ответ. (2;3)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00042"/>
            <a:ext cx="2764651" cy="642942"/>
          </a:xfrm>
          <a:prstGeom prst="rect">
            <a:avLst/>
          </a:prstGeom>
          <a:noFill/>
        </p:spPr>
      </p:pic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5482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285992"/>
            <a:ext cx="1905000" cy="781050"/>
          </a:xfrm>
          <a:prstGeom prst="rect">
            <a:avLst/>
          </a:prstGeom>
          <a:noFill/>
        </p:spPr>
      </p:pic>
      <p:sp>
        <p:nvSpPr>
          <p:cNvPr id="105484" name="Rectangle 12"/>
          <p:cNvSpPr>
            <a:spLocks noChangeArrowheads="1"/>
          </p:cNvSpPr>
          <p:nvPr/>
        </p:nvSpPr>
        <p:spPr bwMode="auto">
          <a:xfrm>
            <a:off x="685800" y="123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8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85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285992"/>
            <a:ext cx="1085850" cy="781050"/>
          </a:xfrm>
          <a:prstGeom prst="rect">
            <a:avLst/>
          </a:prstGeom>
          <a:noFill/>
        </p:spPr>
      </p:pic>
      <p:sp>
        <p:nvSpPr>
          <p:cNvPr id="10548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87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2428868"/>
            <a:ext cx="1524000" cy="476250"/>
          </a:xfrm>
          <a:prstGeom prst="rect">
            <a:avLst/>
          </a:prstGeom>
          <a:noFill/>
        </p:spPr>
      </p:pic>
      <p:sp>
        <p:nvSpPr>
          <p:cNvPr id="10549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89" name="Picture 1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071942"/>
            <a:ext cx="1895475" cy="1190625"/>
          </a:xfrm>
          <a:prstGeom prst="rect">
            <a:avLst/>
          </a:prstGeom>
          <a:noFill/>
        </p:spPr>
      </p:pic>
      <p:sp>
        <p:nvSpPr>
          <p:cNvPr id="105491" name="Rectangle 1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9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92" name="Picture 2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000504"/>
            <a:ext cx="1343025" cy="1190625"/>
          </a:xfrm>
          <a:prstGeom prst="rect">
            <a:avLst/>
          </a:prstGeom>
          <a:noFill/>
        </p:spPr>
      </p:pic>
      <p:sp>
        <p:nvSpPr>
          <p:cNvPr id="10549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94" name="Picture 2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214818"/>
            <a:ext cx="357190" cy="776500"/>
          </a:xfrm>
          <a:prstGeom prst="rect">
            <a:avLst/>
          </a:prstGeom>
          <a:noFill/>
        </p:spPr>
      </p:pic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9745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357298"/>
            <a:ext cx="4286250" cy="476250"/>
          </a:xfrm>
          <a:prstGeom prst="rect">
            <a:avLst/>
          </a:prstGeom>
          <a:noFill/>
        </p:spPr>
      </p:pic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9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9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9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5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5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5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5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5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5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5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i="1" dirty="0" smtClean="0">
                <a:solidFill>
                  <a:srgbClr val="FF0000"/>
                </a:solidFill>
              </a:rPr>
              <a:t>Решите неравенство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Решение.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2 способ. Метод рационализации</a:t>
            </a:r>
          </a:p>
          <a:p>
            <a:pPr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endParaRPr lang="ru-RU" sz="28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28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Ответ. (2;3)</a:t>
            </a: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00042"/>
            <a:ext cx="2764651" cy="642942"/>
          </a:xfrm>
          <a:prstGeom prst="rect">
            <a:avLst/>
          </a:prstGeom>
          <a:noFill/>
        </p:spPr>
      </p:pic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84" name="Rectangle 12"/>
          <p:cNvSpPr>
            <a:spLocks noChangeArrowheads="1"/>
          </p:cNvSpPr>
          <p:nvPr/>
        </p:nvSpPr>
        <p:spPr bwMode="auto">
          <a:xfrm>
            <a:off x="685800" y="123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8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8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9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91" name="Rectangle 19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9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9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4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500306"/>
            <a:ext cx="4829175" cy="1657350"/>
          </a:xfrm>
          <a:prstGeom prst="rect">
            <a:avLst/>
          </a:prstGeom>
          <a:noFill/>
        </p:spPr>
      </p:pic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50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500306"/>
            <a:ext cx="3390900" cy="1657350"/>
          </a:xfrm>
          <a:prstGeom prst="rect">
            <a:avLst/>
          </a:prstGeom>
          <a:noFill/>
        </p:spPr>
      </p:pic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5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506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4572008"/>
            <a:ext cx="1524000" cy="476250"/>
          </a:xfrm>
          <a:prstGeom prst="rect">
            <a:avLst/>
          </a:prstGeom>
          <a:noFill/>
        </p:spPr>
      </p:pic>
      <p:grpSp>
        <p:nvGrpSpPr>
          <p:cNvPr id="4" name="Группа 34"/>
          <p:cNvGrpSpPr>
            <a:grpSpLocks/>
          </p:cNvGrpSpPr>
          <p:nvPr/>
        </p:nvGrpSpPr>
        <p:grpSpPr bwMode="auto">
          <a:xfrm>
            <a:off x="5072066" y="4357694"/>
            <a:ext cx="3784600" cy="797960"/>
            <a:chOff x="1134534" y="4258734"/>
            <a:chExt cx="3784598" cy="798308"/>
          </a:xfrm>
        </p:grpSpPr>
        <p:sp>
          <p:nvSpPr>
            <p:cNvPr id="36" name="Прямоугольник 33"/>
            <p:cNvSpPr>
              <a:spLocks noChangeArrowheads="1"/>
            </p:cNvSpPr>
            <p:nvPr/>
          </p:nvSpPr>
          <p:spPr bwMode="auto">
            <a:xfrm>
              <a:off x="2420417" y="4616080"/>
              <a:ext cx="1214445" cy="285877"/>
            </a:xfrm>
            <a:prstGeom prst="rect">
              <a:avLst/>
            </a:prstGeom>
            <a:solidFill>
              <a:srgbClr val="00CC99">
                <a:alpha val="56862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Bookman Old Style" pitchFamily="18" charset="0"/>
              </a:endParaRPr>
            </a:p>
          </p:txBody>
        </p:sp>
        <p:grpSp>
          <p:nvGrpSpPr>
            <p:cNvPr id="5" name="Группа 31"/>
            <p:cNvGrpSpPr>
              <a:grpSpLocks/>
            </p:cNvGrpSpPr>
            <p:nvPr/>
          </p:nvGrpSpPr>
          <p:grpSpPr bwMode="auto">
            <a:xfrm>
              <a:off x="1134534" y="4258734"/>
              <a:ext cx="3784598" cy="798308"/>
              <a:chOff x="812801" y="4428067"/>
              <a:chExt cx="3784598" cy="798308"/>
            </a:xfrm>
          </p:grpSpPr>
          <p:sp>
            <p:nvSpPr>
              <p:cNvPr id="38" name="Дуга 37"/>
              <p:cNvSpPr/>
              <p:nvPr/>
            </p:nvSpPr>
            <p:spPr bwMode="auto">
              <a:xfrm>
                <a:off x="3344863" y="4563064"/>
                <a:ext cx="1252536" cy="457399"/>
              </a:xfrm>
              <a:prstGeom prst="arc">
                <a:avLst>
                  <a:gd name="adj1" fmla="val 10858260"/>
                  <a:gd name="adj2" fmla="val 16322715"/>
                </a:avLst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Bookman Old Style" pitchFamily="18" charset="0"/>
                </a:endParaRPr>
              </a:p>
            </p:txBody>
          </p:sp>
          <p:sp>
            <p:nvSpPr>
              <p:cNvPr id="39" name="Дуга 38"/>
              <p:cNvSpPr/>
              <p:nvPr/>
            </p:nvSpPr>
            <p:spPr bwMode="auto">
              <a:xfrm>
                <a:off x="812801" y="4537653"/>
                <a:ext cx="1252537" cy="457399"/>
              </a:xfrm>
              <a:prstGeom prst="arc">
                <a:avLst>
                  <a:gd name="adj1" fmla="val 15833029"/>
                  <a:gd name="adj2" fmla="val 0"/>
                </a:avLst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Bookman Old Style" pitchFamily="18" charset="0"/>
                </a:endParaRPr>
              </a:p>
            </p:txBody>
          </p:sp>
          <p:grpSp>
            <p:nvGrpSpPr>
              <p:cNvPr id="6" name="Группа 30"/>
              <p:cNvGrpSpPr>
                <a:grpSpLocks/>
              </p:cNvGrpSpPr>
              <p:nvPr/>
            </p:nvGrpSpPr>
            <p:grpSpPr bwMode="auto">
              <a:xfrm>
                <a:off x="1397000" y="4428067"/>
                <a:ext cx="2758600" cy="798308"/>
                <a:chOff x="1397000" y="4428067"/>
                <a:chExt cx="2758600" cy="798308"/>
              </a:xfrm>
            </p:grpSpPr>
            <p:cxnSp>
              <p:nvCxnSpPr>
                <p:cNvPr id="41" name="Прямая со стрелкой 12"/>
                <p:cNvCxnSpPr>
                  <a:cxnSpLocks noChangeShapeType="1"/>
                </p:cNvCxnSpPr>
                <p:nvPr/>
              </p:nvCxnSpPr>
              <p:spPr bwMode="auto">
                <a:xfrm>
                  <a:off x="1397000" y="4800600"/>
                  <a:ext cx="2650067" cy="8468"/>
                </a:xfrm>
                <a:prstGeom prst="straightConnector1">
                  <a:avLst/>
                </a:prstGeom>
                <a:noFill/>
                <a:ln w="28575" algn="ctr">
                  <a:solidFill>
                    <a:schemeClr val="tx1"/>
                  </a:solidFill>
                  <a:round/>
                  <a:headEnd/>
                  <a:tailEnd type="stealth" w="med" len="lg"/>
                </a:ln>
              </p:spPr>
            </p:cxnSp>
            <p:sp>
              <p:nvSpPr>
                <p:cNvPr id="42" name="Овал 18"/>
                <p:cNvSpPr>
                  <a:spLocks noChangeArrowheads="1"/>
                </p:cNvSpPr>
                <p:nvPr/>
              </p:nvSpPr>
              <p:spPr bwMode="auto">
                <a:xfrm>
                  <a:off x="2031999" y="4749800"/>
                  <a:ext cx="93133" cy="101600"/>
                </a:xfrm>
                <a:prstGeom prst="ellipse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Bookman Old Style" pitchFamily="18" charset="0"/>
                  </a:endParaRPr>
                </a:p>
              </p:txBody>
            </p:sp>
            <p:sp>
              <p:nvSpPr>
                <p:cNvPr id="43" name="Овал 19"/>
                <p:cNvSpPr>
                  <a:spLocks noChangeArrowheads="1"/>
                </p:cNvSpPr>
                <p:nvPr/>
              </p:nvSpPr>
              <p:spPr bwMode="auto">
                <a:xfrm>
                  <a:off x="3293533" y="4758267"/>
                  <a:ext cx="93133" cy="101600"/>
                </a:xfrm>
                <a:prstGeom prst="ellipse">
                  <a:avLst/>
                </a:prstGeom>
                <a:solidFill>
                  <a:schemeClr val="bg1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Bookman Old Style" pitchFamily="18" charset="0"/>
                  </a:endParaRPr>
                </a:p>
              </p:txBody>
            </p:sp>
            <p:sp>
              <p:nvSpPr>
                <p:cNvPr id="44" name="Дуга 43"/>
                <p:cNvSpPr/>
                <p:nvPr/>
              </p:nvSpPr>
              <p:spPr bwMode="auto">
                <a:xfrm>
                  <a:off x="2090739" y="4563064"/>
                  <a:ext cx="1254125" cy="457399"/>
                </a:xfrm>
                <a:prstGeom prst="arc">
                  <a:avLst>
                    <a:gd name="adj1" fmla="val 10858260"/>
                    <a:gd name="adj2" fmla="val 0"/>
                  </a:avLst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Bookman Old Style" pitchFamily="18" charset="0"/>
                  </a:endParaRPr>
                </a:p>
              </p:txBody>
            </p:sp>
            <p:sp>
              <p:nvSpPr>
                <p:cNvPr id="45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1432853" y="4428067"/>
                  <a:ext cx="369012" cy="3694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ru-RU" b="1" dirty="0">
                      <a:latin typeface="Bookman Old Style" pitchFamily="18" charset="0"/>
                    </a:rPr>
                    <a:t>-</a:t>
                  </a:r>
                </a:p>
              </p:txBody>
            </p:sp>
            <p:sp>
              <p:nvSpPr>
                <p:cNvPr id="46" name="TextBox 25"/>
                <p:cNvSpPr txBox="1">
                  <a:spLocks noChangeArrowheads="1"/>
                </p:cNvSpPr>
                <p:nvPr/>
              </p:nvSpPr>
              <p:spPr bwMode="auto">
                <a:xfrm>
                  <a:off x="3625719" y="4445001"/>
                  <a:ext cx="268022" cy="3694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ru-RU" b="1" dirty="0">
                      <a:latin typeface="Bookman Old Style" pitchFamily="18" charset="0"/>
                    </a:rPr>
                    <a:t>-</a:t>
                  </a:r>
                </a:p>
              </p:txBody>
            </p:sp>
            <p:sp>
              <p:nvSpPr>
                <p:cNvPr id="47" name="TextBox 26"/>
                <p:cNvSpPr txBox="1">
                  <a:spLocks noChangeArrowheads="1"/>
                </p:cNvSpPr>
                <p:nvPr/>
              </p:nvSpPr>
              <p:spPr bwMode="auto">
                <a:xfrm>
                  <a:off x="2533522" y="4453467"/>
                  <a:ext cx="322524" cy="3694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ru-RU" b="1" dirty="0">
                      <a:latin typeface="Bookman Old Style" pitchFamily="18" charset="0"/>
                    </a:rPr>
                    <a:t>+</a:t>
                  </a:r>
                </a:p>
              </p:txBody>
            </p:sp>
            <p:sp>
              <p:nvSpPr>
                <p:cNvPr id="48" name="TextBox 27"/>
                <p:cNvSpPr txBox="1">
                  <a:spLocks noChangeArrowheads="1"/>
                </p:cNvSpPr>
                <p:nvPr/>
              </p:nvSpPr>
              <p:spPr bwMode="auto">
                <a:xfrm>
                  <a:off x="3797810" y="4758266"/>
                  <a:ext cx="357790" cy="4617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ru-RU" i="1">
                      <a:latin typeface="Bookman Old Style" pitchFamily="18" charset="0"/>
                    </a:rPr>
                    <a:t>х</a:t>
                  </a:r>
                </a:p>
              </p:txBody>
            </p:sp>
            <p:sp>
              <p:nvSpPr>
                <p:cNvPr id="49" name="TextBox 28"/>
                <p:cNvSpPr txBox="1">
                  <a:spLocks noChangeArrowheads="1"/>
                </p:cNvSpPr>
                <p:nvPr/>
              </p:nvSpPr>
              <p:spPr bwMode="auto">
                <a:xfrm>
                  <a:off x="3170254" y="4856882"/>
                  <a:ext cx="327334" cy="3694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ru-RU" dirty="0" smtClean="0">
                      <a:latin typeface="Bookman Old Style" pitchFamily="18" charset="0"/>
                    </a:rPr>
                    <a:t>3</a:t>
                  </a:r>
                  <a:endParaRPr lang="ru-RU" dirty="0">
                    <a:latin typeface="Bookman Old Style" pitchFamily="18" charset="0"/>
                  </a:endParaRPr>
                </a:p>
              </p:txBody>
            </p:sp>
            <p:sp>
              <p:nvSpPr>
                <p:cNvPr id="50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1955809" y="4856882"/>
                  <a:ext cx="327334" cy="3694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ru-RU" dirty="0" smtClean="0">
                      <a:latin typeface="Bookman Old Style" pitchFamily="18" charset="0"/>
                    </a:rPr>
                    <a:t>2</a:t>
                  </a:r>
                  <a:endParaRPr lang="ru-RU" dirty="0">
                    <a:latin typeface="Bookman Old Style" pitchFamily="18" charset="0"/>
                  </a:endParaRPr>
                </a:p>
              </p:txBody>
            </p:sp>
          </p:grpSp>
        </p:grpSp>
      </p:grpSp>
      <p:sp>
        <p:nvSpPr>
          <p:cNvPr id="52" name="Прямоугольник 33"/>
          <p:cNvSpPr>
            <a:spLocks noChangeArrowheads="1"/>
          </p:cNvSpPr>
          <p:nvPr/>
        </p:nvSpPr>
        <p:spPr bwMode="auto">
          <a:xfrm>
            <a:off x="6643702" y="5429264"/>
            <a:ext cx="642942" cy="357190"/>
          </a:xfrm>
          <a:prstGeom prst="rect">
            <a:avLst/>
          </a:prstGeom>
          <a:solidFill>
            <a:srgbClr val="00CC99">
              <a:alpha val="56862"/>
            </a:srgb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Bookman Old Style" pitchFamily="18" charset="0"/>
            </a:endParaRPr>
          </a:p>
        </p:txBody>
      </p:sp>
      <p:grpSp>
        <p:nvGrpSpPr>
          <p:cNvPr id="7" name="Группа 38"/>
          <p:cNvGrpSpPr>
            <a:grpSpLocks/>
          </p:cNvGrpSpPr>
          <p:nvPr/>
        </p:nvGrpSpPr>
        <p:grpSpPr bwMode="auto">
          <a:xfrm>
            <a:off x="5357818" y="5715016"/>
            <a:ext cx="3038473" cy="478510"/>
            <a:chOff x="1371598" y="4927509"/>
            <a:chExt cx="3038000" cy="478595"/>
          </a:xfrm>
        </p:grpSpPr>
        <p:grpSp>
          <p:nvGrpSpPr>
            <p:cNvPr id="8" name="Группа 30"/>
            <p:cNvGrpSpPr>
              <a:grpSpLocks/>
            </p:cNvGrpSpPr>
            <p:nvPr/>
          </p:nvGrpSpPr>
          <p:grpSpPr bwMode="auto">
            <a:xfrm>
              <a:off x="1371598" y="4927509"/>
              <a:ext cx="3038000" cy="478595"/>
              <a:chOff x="1397000" y="4749800"/>
              <a:chExt cx="3038000" cy="478729"/>
            </a:xfrm>
          </p:grpSpPr>
          <p:sp>
            <p:nvSpPr>
              <p:cNvPr id="60" name="TextBox 28"/>
              <p:cNvSpPr txBox="1">
                <a:spLocks noChangeArrowheads="1"/>
              </p:cNvSpPr>
              <p:nvPr/>
            </p:nvSpPr>
            <p:spPr bwMode="auto">
              <a:xfrm>
                <a:off x="3182673" y="4815583"/>
                <a:ext cx="327283" cy="3695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Bookman Old Style" pitchFamily="18" charset="0"/>
                  </a:rPr>
                  <a:t>3</a:t>
                </a:r>
                <a:endParaRPr lang="ru-RU" dirty="0">
                  <a:latin typeface="Bookman Old Style" pitchFamily="18" charset="0"/>
                </a:endParaRPr>
              </a:p>
            </p:txBody>
          </p:sp>
          <p:sp>
            <p:nvSpPr>
              <p:cNvPr id="61" name="TextBox 29"/>
              <p:cNvSpPr txBox="1">
                <a:spLocks noChangeArrowheads="1"/>
              </p:cNvSpPr>
              <p:nvPr/>
            </p:nvSpPr>
            <p:spPr bwMode="auto">
              <a:xfrm>
                <a:off x="1866710" y="4792132"/>
                <a:ext cx="543654" cy="3695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Bookman Old Style" pitchFamily="18" charset="0"/>
                  </a:rPr>
                  <a:t>1,5</a:t>
                </a:r>
                <a:endParaRPr lang="ru-RU" dirty="0">
                  <a:latin typeface="Bookman Old Style" pitchFamily="18" charset="0"/>
                </a:endParaRPr>
              </a:p>
            </p:txBody>
          </p:sp>
          <p:cxnSp>
            <p:nvCxnSpPr>
              <p:cNvPr id="62" name="Прямая со стрелкой 12"/>
              <p:cNvCxnSpPr>
                <a:cxnSpLocks noChangeShapeType="1"/>
              </p:cNvCxnSpPr>
              <p:nvPr/>
            </p:nvCxnSpPr>
            <p:spPr bwMode="auto">
              <a:xfrm>
                <a:off x="1397000" y="4800599"/>
                <a:ext cx="2912532" cy="8574"/>
              </a:xfrm>
              <a:prstGeom prst="straightConnector1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/>
                <a:tailEnd type="stealth" w="med" len="lg"/>
              </a:ln>
            </p:spPr>
          </p:cxnSp>
          <p:sp>
            <p:nvSpPr>
              <p:cNvPr id="63" name="Овал 18"/>
              <p:cNvSpPr>
                <a:spLocks noChangeArrowheads="1"/>
              </p:cNvSpPr>
              <p:nvPr/>
            </p:nvSpPr>
            <p:spPr bwMode="auto">
              <a:xfrm>
                <a:off x="2031999" y="4749800"/>
                <a:ext cx="93133" cy="101600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TextBox 27"/>
              <p:cNvSpPr txBox="1">
                <a:spLocks noChangeArrowheads="1"/>
              </p:cNvSpPr>
              <p:nvPr/>
            </p:nvSpPr>
            <p:spPr bwMode="auto">
              <a:xfrm>
                <a:off x="4077210" y="4766735"/>
                <a:ext cx="357790" cy="4617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i="1" dirty="0" err="1">
                    <a:latin typeface="Bookman Old Style" pitchFamily="18" charset="0"/>
                  </a:rPr>
                  <a:t>х</a:t>
                </a:r>
                <a:endParaRPr lang="ru-RU" i="1" dirty="0">
                  <a:latin typeface="Bookman Old Style" pitchFamily="18" charset="0"/>
                </a:endParaRPr>
              </a:p>
            </p:txBody>
          </p:sp>
          <p:sp>
            <p:nvSpPr>
              <p:cNvPr id="65" name="Овал 19"/>
              <p:cNvSpPr>
                <a:spLocks noChangeArrowheads="1"/>
              </p:cNvSpPr>
              <p:nvPr/>
            </p:nvSpPr>
            <p:spPr bwMode="auto">
              <a:xfrm>
                <a:off x="3293533" y="4758267"/>
                <a:ext cx="93133" cy="101600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8" name="Овал 18"/>
            <p:cNvSpPr>
              <a:spLocks noChangeArrowheads="1"/>
            </p:cNvSpPr>
            <p:nvPr/>
          </p:nvSpPr>
          <p:spPr bwMode="auto">
            <a:xfrm>
              <a:off x="2590798" y="4927509"/>
              <a:ext cx="93133" cy="101572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TextBox 29"/>
            <p:cNvSpPr txBox="1">
              <a:spLocks noChangeArrowheads="1"/>
            </p:cNvSpPr>
            <p:nvPr/>
          </p:nvSpPr>
          <p:spPr bwMode="auto">
            <a:xfrm>
              <a:off x="2514429" y="4993274"/>
              <a:ext cx="327283" cy="369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>
                  <a:latin typeface="Bookman Old Style" pitchFamily="18" charset="0"/>
                </a:rPr>
                <a:t>2</a:t>
              </a:r>
              <a:endParaRPr lang="ru-RU" dirty="0">
                <a:latin typeface="Bookman Old Style" pitchFamily="18" charset="0"/>
              </a:endParaRPr>
            </a:p>
          </p:txBody>
        </p:sp>
      </p:grpSp>
      <p:cxnSp>
        <p:nvCxnSpPr>
          <p:cNvPr id="67" name="Соединительная линия уступом 66"/>
          <p:cNvCxnSpPr/>
          <p:nvPr/>
        </p:nvCxnSpPr>
        <p:spPr>
          <a:xfrm rot="10800000" flipH="1">
            <a:off x="6000760" y="5500702"/>
            <a:ext cx="2293861" cy="270781"/>
          </a:xfrm>
          <a:prstGeom prst="bentConnector3">
            <a:avLst>
              <a:gd name="adj1" fmla="val 474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Соединительная линия уступом 69"/>
          <p:cNvCxnSpPr>
            <a:stCxn id="59" idx="0"/>
            <a:endCxn id="65" idx="0"/>
          </p:cNvCxnSpPr>
          <p:nvPr/>
        </p:nvCxnSpPr>
        <p:spPr>
          <a:xfrm rot="5400000" flipH="1" flipV="1">
            <a:off x="6954212" y="5433761"/>
            <a:ext cx="57290" cy="636726"/>
          </a:xfrm>
          <a:prstGeom prst="bentConnector3">
            <a:avLst>
              <a:gd name="adj1" fmla="val 59402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8721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285860"/>
            <a:ext cx="4286250" cy="476250"/>
          </a:xfrm>
          <a:prstGeom prst="rect">
            <a:avLst/>
          </a:prstGeom>
          <a:noFill/>
        </p:spPr>
      </p:pic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6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2. Решите неравенство: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> (двумя способами)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1514271" y="2699871"/>
                <a:ext cx="611545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32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sz="3200" b="0" i="1" smtClean="0">
                                  <a:latin typeface="Cambria Math" panose="02040503050406030204" pitchFamily="18" charset="0"/>
                                </a:rPr>
                                <m:t>х−2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32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</a:rPr>
                                <m:t>х−</m:t>
                              </m:r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d>
                        </m:e>
                      </m:func>
                      <m:r>
                        <a:rPr lang="en-US" sz="3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func>
                        <m:funcPr>
                          <m:ctrlPr>
                            <a:rPr lang="en-US" sz="3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ru-RU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х−2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𝟐𝟒</m:t>
                              </m:r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х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ru-RU" sz="3200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4271" y="2699871"/>
                <a:ext cx="6115457" cy="49244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3992" y="0"/>
            <a:ext cx="1390008" cy="1530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500042"/>
            <a:ext cx="7359485" cy="1938992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i="1" dirty="0">
                <a:solidFill>
                  <a:srgbClr val="FF0000"/>
                </a:solidFill>
              </a:rPr>
              <a:t>Решение логарифмических неравенств, содержащих</a:t>
            </a:r>
            <a:r>
              <a:rPr lang="en-US" sz="3200" i="1" dirty="0">
                <a:solidFill>
                  <a:srgbClr val="FF0000"/>
                </a:solidFill>
              </a:rPr>
              <a:t> </a:t>
            </a:r>
            <a:r>
              <a:rPr lang="ru-RU" sz="3200" i="1" dirty="0">
                <a:solidFill>
                  <a:srgbClr val="FF0000"/>
                </a:solidFill>
              </a:rPr>
              <a:t> модуль в основании</a:t>
            </a:r>
            <a:r>
              <a:rPr lang="ru-RU" sz="3200" i="1" dirty="0" smtClean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ru-RU" sz="3200" i="1" dirty="0" smtClean="0">
                <a:solidFill>
                  <a:srgbClr val="002060"/>
                </a:solidFill>
              </a:rPr>
              <a:t>(методом рационализации)</a:t>
            </a:r>
            <a:endParaRPr lang="en-US" sz="3200" i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2400" dirty="0">
              <a:solidFill>
                <a:srgbClr val="00CCFF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/>
              <p:cNvSpPr txBox="1"/>
              <p:nvPr/>
            </p:nvSpPr>
            <p:spPr>
              <a:xfrm>
                <a:off x="2051720" y="3068960"/>
                <a:ext cx="5551071" cy="6500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3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36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3600" b="0" i="1" smtClean="0">
                                      <a:latin typeface="Cambria Math" panose="02040503050406030204" pitchFamily="18" charset="0"/>
                                    </a:rPr>
                                    <m:t>х+2</m:t>
                                  </m:r>
                                </m:e>
                              </m:d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sz="36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3600" b="1" i="1" smtClean="0"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ru-RU" sz="36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sz="3600" b="1" i="1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  <m:r>
                                <a:rPr lang="ru-RU" sz="3600" b="1" i="1" smtClean="0">
                                  <a:latin typeface="Cambria Math" panose="02040503050406030204" pitchFamily="18" charset="0"/>
                                </a:rPr>
                                <m:t>х−</m:t>
                              </m:r>
                              <m:r>
                                <a:rPr lang="ru-RU" sz="36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ru-RU" sz="3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600" b="1" i="1" smtClean="0">
                                      <a:latin typeface="Cambria Math" panose="020405030504060302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36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US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ru-RU" sz="3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ru-RU" sz="3600" b="1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3068960"/>
                <a:ext cx="5551071" cy="65005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/>
          <p:cNvSpPr>
            <a:spLocks noGrp="1"/>
          </p:cNvSpPr>
          <p:nvPr>
            <p:ph/>
          </p:nvPr>
        </p:nvSpPr>
        <p:spPr>
          <a:xfrm>
            <a:off x="467544" y="332656"/>
            <a:ext cx="8229600" cy="2453402"/>
          </a:xfrm>
        </p:spPr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2780945" y="4627099"/>
                <a:ext cx="1565813" cy="4406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ru-RU" sz="28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1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𝐚</m:t>
                              </m:r>
                            </m:e>
                          </m:d>
                        </m:e>
                        <m:sup>
                          <m:r>
                            <a:rPr lang="en-US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US" sz="28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𝐚</m:t>
                          </m:r>
                        </m:e>
                        <m:sup>
                          <m:r>
                            <a:rPr lang="en-US" sz="28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8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945" y="4627099"/>
                <a:ext cx="1565813" cy="44063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5968" y="0"/>
            <a:ext cx="1168032" cy="1285860"/>
          </a:xfrm>
          <a:prstGeom prst="rect">
            <a:avLst/>
          </a:prstGeom>
        </p:spPr>
      </p:pic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0769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357826"/>
            <a:ext cx="3171825" cy="409575"/>
          </a:xfrm>
          <a:prstGeom prst="rect">
            <a:avLst/>
          </a:prstGeom>
          <a:noFill/>
        </p:spPr>
      </p:pic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0" y="92867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0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0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0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842965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Решите  неравенства: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     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ea typeface="Calibri" pitchFamily="34" charset="0"/>
                <a:cs typeface="Times New Roman" pitchFamily="18" charset="0"/>
              </a:rPr>
              <a:t>            1.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ea typeface="Calibri" pitchFamily="34" charset="0"/>
                <a:cs typeface="Times New Roman" pitchFamily="18" charset="0"/>
              </a:rPr>
              <a:t>            2.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ea typeface="Calibri" pitchFamily="34" charset="0"/>
                <a:cs typeface="Times New Roman" pitchFamily="18" charset="0"/>
              </a:rPr>
              <a:t>        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ea typeface="Calibri" pitchFamily="34" charset="0"/>
                <a:cs typeface="Times New Roman" pitchFamily="18" charset="0"/>
              </a:rPr>
              <a:t>           3.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642910" y="1571612"/>
            <a:ext cx="7215206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"/>
            <a:ext cx="700092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/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cs typeface="Times New Roman" pitchFamily="18" charset="0"/>
              </a:rPr>
              <a:t>Домашнее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cs typeface="Times New Roman" pitchFamily="18" charset="0"/>
              </a:rPr>
              <a:t>задание 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  <a:cs typeface="Times New Roman" pitchFamily="18" charset="0"/>
              </a:rPr>
              <a:t>(на карточках)</a:t>
            </a:r>
          </a:p>
          <a:p>
            <a:pPr algn="ctr"/>
            <a:endParaRPr lang="ru-RU" sz="2800" b="1" dirty="0" smtClean="0">
              <a:solidFill>
                <a:srgbClr val="9F3B8A"/>
              </a:solidFill>
            </a:endParaRPr>
          </a:p>
          <a:p>
            <a:pPr algn="ctr"/>
            <a:endParaRPr lang="ru-RU" sz="2800" b="1" dirty="0">
              <a:solidFill>
                <a:srgbClr val="9F3B8A"/>
              </a:solidFill>
            </a:endParaRPr>
          </a:p>
          <a:p>
            <a:pPr algn="ctr"/>
            <a:endParaRPr lang="ru-RU" sz="2800" b="1" dirty="0" smtClean="0">
              <a:solidFill>
                <a:srgbClr val="9F3B8A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9F3B8A"/>
                </a:solidFill>
              </a:rPr>
              <a:t> </a:t>
            </a:r>
            <a:endParaRPr lang="ru-RU" sz="2800" dirty="0">
              <a:solidFill>
                <a:srgbClr val="9F3B8A"/>
              </a:solidFill>
            </a:endParaRPr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643182"/>
            <a:ext cx="3390900" cy="419100"/>
          </a:xfrm>
          <a:prstGeom prst="rect">
            <a:avLst/>
          </a:prstGeom>
          <a:noFill/>
        </p:spPr>
      </p:pic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58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500438"/>
            <a:ext cx="7325642" cy="428628"/>
          </a:xfrm>
          <a:prstGeom prst="rect">
            <a:avLst/>
          </a:prstGeom>
          <a:noFill/>
        </p:spPr>
      </p:pic>
      <p:sp>
        <p:nvSpPr>
          <p:cNvPr id="104460" name="Rectangle 12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4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63" name="Rectangle 15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3992" y="0"/>
            <a:ext cx="1390008" cy="1530229"/>
          </a:xfrm>
          <a:prstGeom prst="rect">
            <a:avLst/>
          </a:prstGeom>
        </p:spPr>
      </p:pic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9747" name="Rectangle 3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97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974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357694"/>
            <a:ext cx="3276600" cy="447675"/>
          </a:xfrm>
          <a:prstGeom prst="rect">
            <a:avLst/>
          </a:prstGeom>
          <a:noFill/>
        </p:spPr>
      </p:pic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Гармония чисел, гармония линий,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Мира гармонию вы повторили.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Строгая логика – щит от разлада,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Кружево формул – сердцу награда.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Но путь к ней неровен – от впадин до всплесков,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Мрачен иль светится солнечным блеском.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К тайнам извечным разум влекущий,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Тот путь бесконечный осилит идущий.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992" y="0"/>
            <a:ext cx="1390008" cy="1530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WordArt 3"/>
          <p:cNvSpPr>
            <a:spLocks noChangeArrowheads="1" noChangeShapeType="1" noTextEdit="1"/>
          </p:cNvSpPr>
          <p:nvPr/>
        </p:nvSpPr>
        <p:spPr bwMode="auto">
          <a:xfrm>
            <a:off x="250825" y="4005263"/>
            <a:ext cx="8569325" cy="23034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 dirty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Arial Black" pitchFamily="34" charset="0"/>
              </a:rPr>
              <a:t>СПАСИБО ЗА РАБОТУ!</a:t>
            </a:r>
          </a:p>
        </p:txBody>
      </p:sp>
      <p:pic>
        <p:nvPicPr>
          <p:cNvPr id="140292" name="Picture 4" descr="1сентябр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214313"/>
            <a:ext cx="3960812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1643050"/>
            <a:ext cx="6606489" cy="30469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Тема </a:t>
            </a:r>
            <a:r>
              <a:rPr lang="ru-RU" sz="4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урока. </a:t>
            </a:r>
            <a:endParaRPr lang="ru-RU" sz="4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Решение логарифмических </a:t>
            </a:r>
            <a:endParaRPr lang="ru-RU" sz="4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неравенств.</a:t>
            </a:r>
            <a:endParaRPr lang="ru-RU" sz="4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027132">
            <a:off x="1158240" y="1061371"/>
            <a:ext cx="2362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44674">
            <a:off x="690260" y="4979338"/>
            <a:ext cx="25050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http://luzan.ucoz.ru/animes/uchenica_na_uroke_matematiki.jpg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04" y="0"/>
            <a:ext cx="3000396" cy="221457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 rot="19344395">
            <a:off x="5859469" y="4860737"/>
            <a:ext cx="2571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002060"/>
                </a:solidFill>
                <a:latin typeface="Century Gothic" pitchFamily="34" charset="0"/>
              </a:rPr>
              <a:t>y</a:t>
            </a:r>
            <a:r>
              <a:rPr lang="ru-RU" sz="36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en-US" sz="3600" b="1" i="1" dirty="0" smtClean="0">
                <a:solidFill>
                  <a:srgbClr val="002060"/>
                </a:solidFill>
                <a:latin typeface="Century Gothic" pitchFamily="34" charset="0"/>
              </a:rPr>
              <a:t>=</a:t>
            </a:r>
            <a:r>
              <a:rPr lang="ru-RU" sz="3600" b="1" i="1" dirty="0" smtClean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en-US" sz="3600" b="1" i="1" dirty="0" smtClean="0">
                <a:solidFill>
                  <a:srgbClr val="002060"/>
                </a:solidFill>
                <a:latin typeface="Century Gothic" pitchFamily="34" charset="0"/>
              </a:rPr>
              <a:t>log</a:t>
            </a:r>
            <a:r>
              <a:rPr lang="ru-RU" sz="3600" b="1" i="1" baseline="-25000" dirty="0" smtClean="0">
                <a:solidFill>
                  <a:srgbClr val="002060"/>
                </a:solidFill>
                <a:latin typeface="Century Gothic" pitchFamily="34" charset="0"/>
              </a:rPr>
              <a:t>а</a:t>
            </a:r>
            <a:r>
              <a:rPr lang="ru-RU" sz="3600" b="1" i="1" dirty="0" smtClean="0">
                <a:solidFill>
                  <a:srgbClr val="002060"/>
                </a:solidFill>
                <a:latin typeface="Century Gothic" pitchFamily="34" charset="0"/>
              </a:rPr>
              <a:t>х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97815" cy="1428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58" y="500043"/>
            <a:ext cx="8627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Цель урока: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428736"/>
            <a:ext cx="81439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1) обобщить знания по теме  «Логарифмические неравенства», отработать навыки решения </a:t>
            </a:r>
          </a:p>
          <a:p>
            <a:r>
              <a:rPr lang="ru-RU" sz="2800" i="1" dirty="0" smtClean="0"/>
              <a:t> логарифмических неравенств;</a:t>
            </a:r>
          </a:p>
          <a:p>
            <a:r>
              <a:rPr lang="ru-RU" sz="2800" i="1" dirty="0" smtClean="0"/>
              <a:t> 2)воспитание познавательной активности, чувства ответственности, культуры общения, культуры диалога;</a:t>
            </a:r>
          </a:p>
          <a:p>
            <a:r>
              <a:rPr lang="ru-RU" sz="2800" i="1" dirty="0" smtClean="0"/>
              <a:t>3) развитие зрительной памяти, математически грамотной речи, логического мышления, сознательного восприятия  учебного материала.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32396" y="0"/>
            <a:ext cx="1011604" cy="1113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олилиния 37"/>
          <p:cNvSpPr>
            <a:spLocks noChangeArrowheads="1"/>
          </p:cNvSpPr>
          <p:nvPr/>
        </p:nvSpPr>
        <p:spPr bwMode="auto">
          <a:xfrm rot="5400000" flipH="1">
            <a:off x="5859463" y="3059112"/>
            <a:ext cx="2635250" cy="2409825"/>
          </a:xfrm>
          <a:custGeom>
            <a:avLst/>
            <a:gdLst>
              <a:gd name="T0" fmla="*/ 0 w 3270422"/>
              <a:gd name="T1" fmla="*/ 0 h 3056238"/>
              <a:gd name="T2" fmla="*/ 116 w 3270422"/>
              <a:gd name="T3" fmla="*/ 4840 h 3056238"/>
              <a:gd name="T4" fmla="*/ 483 w 3270422"/>
              <a:gd name="T5" fmla="*/ 6004 h 3056238"/>
              <a:gd name="T6" fmla="*/ 0 60000 65536"/>
              <a:gd name="T7" fmla="*/ 0 60000 65536"/>
              <a:gd name="T8" fmla="*/ 0 60000 65536"/>
              <a:gd name="T9" fmla="*/ 0 w 3270422"/>
              <a:gd name="T10" fmla="*/ 0 h 3056238"/>
              <a:gd name="T11" fmla="*/ 3270422 w 3270422"/>
              <a:gd name="T12" fmla="*/ 3056238 h 30562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70422" h="3056238">
                <a:moveTo>
                  <a:pt x="0" y="0"/>
                </a:moveTo>
                <a:cubicBezTo>
                  <a:pt x="122881" y="976870"/>
                  <a:pt x="245763" y="1953740"/>
                  <a:pt x="790833" y="2463113"/>
                </a:cubicBezTo>
                <a:cubicBezTo>
                  <a:pt x="1335903" y="2972486"/>
                  <a:pt x="2303162" y="3014362"/>
                  <a:pt x="3270422" y="3056238"/>
                </a:cubicBezTo>
              </a:path>
            </a:pathLst>
          </a:custGeom>
          <a:noFill/>
          <a:ln w="38100" algn="ctr">
            <a:solidFill>
              <a:srgbClr val="00206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25603" name="Прямая со стрелкой 24"/>
          <p:cNvCxnSpPr>
            <a:cxnSpLocks noChangeShapeType="1"/>
          </p:cNvCxnSpPr>
          <p:nvPr/>
        </p:nvCxnSpPr>
        <p:spPr bwMode="auto">
          <a:xfrm>
            <a:off x="5275263" y="4681538"/>
            <a:ext cx="3354387" cy="793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stealth" w="med" len="lg"/>
          </a:ln>
        </p:spPr>
      </p:cxnSp>
      <p:cxnSp>
        <p:nvCxnSpPr>
          <p:cNvPr id="25604" name="Прямая со стрелкой 8"/>
          <p:cNvCxnSpPr>
            <a:cxnSpLocks noChangeShapeType="1"/>
          </p:cNvCxnSpPr>
          <p:nvPr/>
        </p:nvCxnSpPr>
        <p:spPr bwMode="auto">
          <a:xfrm rot="5400000" flipH="1" flipV="1">
            <a:off x="4109244" y="4010819"/>
            <a:ext cx="3543300" cy="793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stealth" w="med" len="lg"/>
          </a:ln>
        </p:spPr>
      </p:cxnSp>
      <p:sp>
        <p:nvSpPr>
          <p:cNvPr id="25605" name="Заголовок 1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9150"/>
          </a:xfrm>
        </p:spPr>
        <p:txBody>
          <a:bodyPr>
            <a:normAutofit/>
          </a:bodyPr>
          <a:lstStyle/>
          <a:p>
            <a:r>
              <a:rPr kumimoji="1" lang="ru-RU" sz="2000" b="1" i="1" dirty="0" smtClean="0">
                <a:solidFill>
                  <a:srgbClr val="FF0000"/>
                </a:solidFill>
                <a:latin typeface="Wide Latin" pitchFamily="18" charset="0"/>
              </a:rPr>
              <a:t/>
            </a:r>
            <a:br>
              <a:rPr kumimoji="1" lang="ru-RU" sz="2000" b="1" i="1" dirty="0" smtClean="0">
                <a:solidFill>
                  <a:srgbClr val="FF0000"/>
                </a:solidFill>
                <a:latin typeface="Wide Latin" pitchFamily="18" charset="0"/>
              </a:rPr>
            </a:br>
            <a:r>
              <a:rPr kumimoji="1" lang="ru-RU" sz="2400" b="1" i="1" dirty="0" smtClean="0">
                <a:solidFill>
                  <a:srgbClr val="002060"/>
                </a:solidFill>
                <a:latin typeface="+mn-lt"/>
              </a:rPr>
              <a:t>Устная работа. </a:t>
            </a:r>
            <a:r>
              <a:rPr lang="ru-RU" sz="2400" b="1" i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Определите знак выражения:</a:t>
            </a:r>
            <a:endParaRPr lang="ru-RU" sz="24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606" name="Прямоугольник 16"/>
          <p:cNvSpPr>
            <a:spLocks noChangeArrowheads="1"/>
          </p:cNvSpPr>
          <p:nvPr/>
        </p:nvSpPr>
        <p:spPr bwMode="auto">
          <a:xfrm>
            <a:off x="8366125" y="463232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66"/>
                </a:solidFill>
                <a:latin typeface="Century Gothic" pitchFamily="34" charset="0"/>
              </a:rPr>
              <a:t>х</a:t>
            </a:r>
            <a:endParaRPr lang="ru-RU"/>
          </a:p>
        </p:txBody>
      </p:sp>
      <p:sp>
        <p:nvSpPr>
          <p:cNvPr id="25607" name="Прямоугольник 17"/>
          <p:cNvSpPr>
            <a:spLocks noChangeArrowheads="1"/>
          </p:cNvSpPr>
          <p:nvPr/>
        </p:nvSpPr>
        <p:spPr bwMode="auto">
          <a:xfrm>
            <a:off x="5529263" y="2187575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66"/>
                </a:solidFill>
                <a:latin typeface="Century Gothic" pitchFamily="34" charset="0"/>
              </a:rPr>
              <a:t>у</a:t>
            </a:r>
            <a:endParaRPr lang="ru-RU"/>
          </a:p>
        </p:txBody>
      </p:sp>
      <p:sp>
        <p:nvSpPr>
          <p:cNvPr id="25608" name="Прямоугольник 18"/>
          <p:cNvSpPr>
            <a:spLocks noChangeArrowheads="1"/>
          </p:cNvSpPr>
          <p:nvPr/>
        </p:nvSpPr>
        <p:spPr bwMode="auto">
          <a:xfrm>
            <a:off x="5584825" y="4676775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66"/>
                </a:solidFill>
                <a:latin typeface="Century Gothic" pitchFamily="34" charset="0"/>
              </a:rPr>
              <a:t>0</a:t>
            </a:r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500034" y="6000768"/>
            <a:ext cx="3019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i="1" dirty="0">
                <a:solidFill>
                  <a:srgbClr val="00B050"/>
                </a:solidFill>
                <a:latin typeface="Century Gothic" pitchFamily="34" charset="0"/>
              </a:rPr>
              <a:t>y</a:t>
            </a:r>
            <a:r>
              <a:rPr lang="ru-RU" sz="2800" b="1" i="1" dirty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2800" b="1" i="1" dirty="0">
                <a:solidFill>
                  <a:srgbClr val="00B050"/>
                </a:solidFill>
                <a:latin typeface="Century Gothic" pitchFamily="34" charset="0"/>
              </a:rPr>
              <a:t>=</a:t>
            </a:r>
            <a:r>
              <a:rPr lang="ru-RU" sz="2800" b="1" i="1" dirty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2800" b="1" i="1" dirty="0" err="1">
                <a:solidFill>
                  <a:srgbClr val="00B050"/>
                </a:solidFill>
                <a:latin typeface="Century Gothic" pitchFamily="34" charset="0"/>
              </a:rPr>
              <a:t>log</a:t>
            </a:r>
            <a:r>
              <a:rPr lang="en-US" sz="2800" b="1" i="1" baseline="-25000" dirty="0" err="1">
                <a:solidFill>
                  <a:srgbClr val="00B050"/>
                </a:solidFill>
                <a:latin typeface="Century Gothic" pitchFamily="34" charset="0"/>
              </a:rPr>
              <a:t>a</a:t>
            </a:r>
            <a:r>
              <a:rPr lang="ru-RU" sz="2800" b="1" i="1" dirty="0" err="1">
                <a:solidFill>
                  <a:srgbClr val="00B050"/>
                </a:solidFill>
                <a:latin typeface="Century Gothic" pitchFamily="34" charset="0"/>
              </a:rPr>
              <a:t>х</a:t>
            </a:r>
            <a:r>
              <a:rPr lang="ru-RU" sz="2800" b="1" i="1" dirty="0">
                <a:solidFill>
                  <a:srgbClr val="00B050"/>
                </a:solidFill>
                <a:latin typeface="Century Gothic" pitchFamily="34" charset="0"/>
              </a:rPr>
              <a:t>, а </a:t>
            </a:r>
            <a:r>
              <a:rPr lang="en-US" sz="2800" b="1" i="1" dirty="0">
                <a:solidFill>
                  <a:srgbClr val="00B050"/>
                </a:solidFill>
                <a:latin typeface="Century Gothic" pitchFamily="34" charset="0"/>
              </a:rPr>
              <a:t>&gt;</a:t>
            </a:r>
            <a:r>
              <a:rPr lang="en-US" sz="1200" b="1" i="1" dirty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2800" b="1" i="1" dirty="0">
                <a:solidFill>
                  <a:srgbClr val="00B050"/>
                </a:solidFill>
                <a:latin typeface="Century Gothic" pitchFamily="34" charset="0"/>
              </a:rPr>
              <a:t>1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25610" name="Прямоугольник 24"/>
          <p:cNvSpPr>
            <a:spLocks noChangeArrowheads="1"/>
          </p:cNvSpPr>
          <p:nvPr/>
        </p:nvSpPr>
        <p:spPr bwMode="auto">
          <a:xfrm>
            <a:off x="6040438" y="4689475"/>
            <a:ext cx="357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66"/>
                </a:solidFill>
                <a:latin typeface="Century Gothic" pitchFamily="34" charset="0"/>
              </a:rPr>
              <a:t>1</a:t>
            </a:r>
            <a:endParaRPr lang="ru-RU"/>
          </a:p>
        </p:txBody>
      </p:sp>
      <p:sp>
        <p:nvSpPr>
          <p:cNvPr id="25611" name="Овал 27"/>
          <p:cNvSpPr>
            <a:spLocks noChangeArrowheads="1"/>
          </p:cNvSpPr>
          <p:nvPr/>
        </p:nvSpPr>
        <p:spPr bwMode="auto">
          <a:xfrm>
            <a:off x="6208713" y="4640263"/>
            <a:ext cx="80962" cy="80962"/>
          </a:xfrm>
          <a:prstGeom prst="ellipse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5143504" y="5929330"/>
            <a:ext cx="3619500" cy="5238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i="1" dirty="0">
                <a:solidFill>
                  <a:srgbClr val="002060"/>
                </a:solidFill>
                <a:latin typeface="Century Gothic" pitchFamily="34" charset="0"/>
              </a:rPr>
              <a:t>y</a:t>
            </a:r>
            <a:r>
              <a:rPr lang="ru-RU" sz="2800" b="1" i="1" dirty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en-US" sz="2800" b="1" i="1" dirty="0">
                <a:solidFill>
                  <a:srgbClr val="002060"/>
                </a:solidFill>
                <a:latin typeface="Century Gothic" pitchFamily="34" charset="0"/>
              </a:rPr>
              <a:t>=</a:t>
            </a:r>
            <a:r>
              <a:rPr lang="ru-RU" sz="2800" b="1" i="1" dirty="0">
                <a:solidFill>
                  <a:srgbClr val="002060"/>
                </a:solidFill>
                <a:latin typeface="Century Gothic" pitchFamily="34" charset="0"/>
              </a:rPr>
              <a:t> </a:t>
            </a:r>
            <a:r>
              <a:rPr lang="en-US" sz="2800" b="1" i="1" dirty="0">
                <a:solidFill>
                  <a:srgbClr val="002060"/>
                </a:solidFill>
                <a:latin typeface="Century Gothic" pitchFamily="34" charset="0"/>
              </a:rPr>
              <a:t>log</a:t>
            </a:r>
            <a:r>
              <a:rPr lang="ru-RU" sz="2800" b="1" i="1" baseline="-25000" dirty="0">
                <a:solidFill>
                  <a:srgbClr val="002060"/>
                </a:solidFill>
                <a:latin typeface="Century Gothic" pitchFamily="34" charset="0"/>
              </a:rPr>
              <a:t>а</a:t>
            </a:r>
            <a:r>
              <a:rPr lang="ru-RU" sz="2800" b="1" i="1" dirty="0">
                <a:solidFill>
                  <a:srgbClr val="002060"/>
                </a:solidFill>
                <a:latin typeface="Century Gothic" pitchFamily="34" charset="0"/>
              </a:rPr>
              <a:t>х, 0 </a:t>
            </a:r>
            <a:r>
              <a:rPr lang="en-US" sz="2800" b="1" i="1" dirty="0">
                <a:solidFill>
                  <a:srgbClr val="002060"/>
                </a:solidFill>
                <a:latin typeface="Century Gothic" pitchFamily="34" charset="0"/>
              </a:rPr>
              <a:t>&lt; </a:t>
            </a:r>
            <a:r>
              <a:rPr lang="ru-RU" sz="2800" b="1" i="1" dirty="0">
                <a:solidFill>
                  <a:srgbClr val="002060"/>
                </a:solidFill>
                <a:latin typeface="Century Gothic" pitchFamily="34" charset="0"/>
              </a:rPr>
              <a:t>а </a:t>
            </a:r>
            <a:r>
              <a:rPr lang="en-US" sz="2800" b="1" i="1" dirty="0">
                <a:solidFill>
                  <a:srgbClr val="002060"/>
                </a:solidFill>
                <a:latin typeface="Century Gothic" pitchFamily="34" charset="0"/>
              </a:rPr>
              <a:t>&lt; 1</a:t>
            </a:r>
            <a:endParaRPr lang="ru-RU" sz="2800" dirty="0">
              <a:solidFill>
                <a:srgbClr val="002060"/>
              </a:solidFill>
            </a:endParaRPr>
          </a:p>
        </p:txBody>
      </p:sp>
      <p:cxnSp>
        <p:nvCxnSpPr>
          <p:cNvPr id="25613" name="Прямая со стрелкой 24"/>
          <p:cNvCxnSpPr>
            <a:cxnSpLocks noChangeShapeType="1"/>
          </p:cNvCxnSpPr>
          <p:nvPr/>
        </p:nvCxnSpPr>
        <p:spPr bwMode="auto">
          <a:xfrm>
            <a:off x="381000" y="4706938"/>
            <a:ext cx="36576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stealth" w="med" len="lg"/>
          </a:ln>
        </p:spPr>
      </p:cxnSp>
      <p:cxnSp>
        <p:nvCxnSpPr>
          <p:cNvPr id="25614" name="Прямая со стрелкой 30"/>
          <p:cNvCxnSpPr>
            <a:cxnSpLocks noChangeShapeType="1"/>
          </p:cNvCxnSpPr>
          <p:nvPr/>
        </p:nvCxnSpPr>
        <p:spPr bwMode="auto">
          <a:xfrm rot="5400000" flipH="1" flipV="1">
            <a:off x="-854075" y="4048125"/>
            <a:ext cx="3632200" cy="63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stealth" w="med" len="lg"/>
          </a:ln>
        </p:spPr>
      </p:cxnSp>
      <p:sp>
        <p:nvSpPr>
          <p:cNvPr id="25615" name="Прямоугольник 31"/>
          <p:cNvSpPr>
            <a:spLocks noChangeArrowheads="1"/>
          </p:cNvSpPr>
          <p:nvPr/>
        </p:nvSpPr>
        <p:spPr bwMode="auto">
          <a:xfrm>
            <a:off x="3695700" y="4641850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66"/>
                </a:solidFill>
                <a:latin typeface="Century Gothic" pitchFamily="34" charset="0"/>
              </a:rPr>
              <a:t>х</a:t>
            </a:r>
            <a:endParaRPr lang="ru-RU"/>
          </a:p>
        </p:txBody>
      </p:sp>
      <p:sp>
        <p:nvSpPr>
          <p:cNvPr id="25616" name="Прямоугольник 32"/>
          <p:cNvSpPr>
            <a:spLocks noChangeArrowheads="1"/>
          </p:cNvSpPr>
          <p:nvPr/>
        </p:nvSpPr>
        <p:spPr bwMode="auto">
          <a:xfrm>
            <a:off x="628650" y="2159000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66"/>
                </a:solidFill>
                <a:latin typeface="Century Gothic" pitchFamily="34" charset="0"/>
              </a:rPr>
              <a:t>у</a:t>
            </a:r>
            <a:endParaRPr lang="ru-RU"/>
          </a:p>
        </p:txBody>
      </p:sp>
      <p:sp>
        <p:nvSpPr>
          <p:cNvPr id="25617" name="Прямоугольник 33"/>
          <p:cNvSpPr>
            <a:spLocks noChangeArrowheads="1"/>
          </p:cNvSpPr>
          <p:nvPr/>
        </p:nvSpPr>
        <p:spPr bwMode="auto">
          <a:xfrm>
            <a:off x="658813" y="4672013"/>
            <a:ext cx="357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66"/>
                </a:solidFill>
                <a:latin typeface="Century Gothic" pitchFamily="34" charset="0"/>
              </a:rPr>
              <a:t>0</a:t>
            </a:r>
            <a:endParaRPr lang="ru-RU"/>
          </a:p>
        </p:txBody>
      </p:sp>
      <p:sp>
        <p:nvSpPr>
          <p:cNvPr id="36" name="Полилиния 35"/>
          <p:cNvSpPr>
            <a:spLocks noChangeArrowheads="1"/>
          </p:cNvSpPr>
          <p:nvPr/>
        </p:nvSpPr>
        <p:spPr bwMode="auto">
          <a:xfrm rot="-5400000" flipH="1" flipV="1">
            <a:off x="1617662" y="3411538"/>
            <a:ext cx="1922463" cy="2973388"/>
          </a:xfrm>
          <a:custGeom>
            <a:avLst/>
            <a:gdLst>
              <a:gd name="T0" fmla="*/ 0 w 3270422"/>
              <a:gd name="T1" fmla="*/ 0 h 3056238"/>
              <a:gd name="T2" fmla="*/ 1 w 3270422"/>
              <a:gd name="T3" fmla="*/ 607962 h 3056238"/>
              <a:gd name="T4" fmla="*/ 1 w 3270422"/>
              <a:gd name="T5" fmla="*/ 754362 h 3056238"/>
              <a:gd name="T6" fmla="*/ 0 60000 65536"/>
              <a:gd name="T7" fmla="*/ 0 60000 65536"/>
              <a:gd name="T8" fmla="*/ 0 60000 65536"/>
              <a:gd name="T9" fmla="*/ 0 w 3270422"/>
              <a:gd name="T10" fmla="*/ 0 h 3056238"/>
              <a:gd name="T11" fmla="*/ 3270422 w 3270422"/>
              <a:gd name="T12" fmla="*/ 3056238 h 30562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70422" h="3056238">
                <a:moveTo>
                  <a:pt x="0" y="0"/>
                </a:moveTo>
                <a:cubicBezTo>
                  <a:pt x="122881" y="976870"/>
                  <a:pt x="245763" y="1953740"/>
                  <a:pt x="790833" y="2463113"/>
                </a:cubicBezTo>
                <a:cubicBezTo>
                  <a:pt x="1335903" y="2972486"/>
                  <a:pt x="2303162" y="3014362"/>
                  <a:pt x="3270422" y="3056238"/>
                </a:cubicBezTo>
              </a:path>
            </a:pathLst>
          </a:custGeom>
          <a:noFill/>
          <a:ln w="3810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Прямоугольник 36"/>
          <p:cNvSpPr>
            <a:spLocks noChangeArrowheads="1"/>
          </p:cNvSpPr>
          <p:nvPr/>
        </p:nvSpPr>
        <p:spPr bwMode="auto">
          <a:xfrm>
            <a:off x="1235075" y="4679950"/>
            <a:ext cx="357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66"/>
                </a:solidFill>
                <a:latin typeface="Century Gothic" pitchFamily="34" charset="0"/>
              </a:rPr>
              <a:t>1</a:t>
            </a:r>
            <a:endParaRPr lang="ru-RU"/>
          </a:p>
        </p:txBody>
      </p:sp>
      <p:sp>
        <p:nvSpPr>
          <p:cNvPr id="25620" name="Овал 39"/>
          <p:cNvSpPr>
            <a:spLocks noChangeArrowheads="1"/>
          </p:cNvSpPr>
          <p:nvPr/>
        </p:nvSpPr>
        <p:spPr bwMode="auto">
          <a:xfrm>
            <a:off x="1327150" y="4667250"/>
            <a:ext cx="80963" cy="80963"/>
          </a:xfrm>
          <a:prstGeom prst="ellipse">
            <a:avLst/>
          </a:prstGeom>
          <a:solidFill>
            <a:srgbClr val="00B050"/>
          </a:solidFill>
          <a:ln w="9525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959" name="Rectangle 15"/>
          <p:cNvSpPr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962" name="Rectangle 18"/>
          <p:cNvSpPr>
            <a:spLocks noChangeArrowheads="1"/>
          </p:cNvSpPr>
          <p:nvPr/>
        </p:nvSpPr>
        <p:spPr bwMode="auto">
          <a:xfrm>
            <a:off x="0" y="1323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96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963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1071546"/>
            <a:ext cx="2752725" cy="657225"/>
          </a:xfrm>
          <a:prstGeom prst="rect">
            <a:avLst/>
          </a:prstGeom>
          <a:noFill/>
        </p:spPr>
      </p:pic>
      <p:sp>
        <p:nvSpPr>
          <p:cNvPr id="82965" name="Rectangle 21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96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966" name="Picture 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071546"/>
            <a:ext cx="2047875" cy="657225"/>
          </a:xfrm>
          <a:prstGeom prst="rect">
            <a:avLst/>
          </a:prstGeom>
          <a:noFill/>
        </p:spPr>
      </p:pic>
      <p:sp>
        <p:nvSpPr>
          <p:cNvPr id="82968" name="Rectangle 24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97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2969" name="Picture 2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071546"/>
            <a:ext cx="1762125" cy="619125"/>
          </a:xfrm>
          <a:prstGeom prst="rect">
            <a:avLst/>
          </a:prstGeom>
          <a:noFill/>
        </p:spPr>
      </p:pic>
      <p:sp>
        <p:nvSpPr>
          <p:cNvPr id="82971" name="Rectangle 27"/>
          <p:cNvSpPr>
            <a:spLocks noChangeArrowheads="1"/>
          </p:cNvSpPr>
          <p:nvPr/>
        </p:nvSpPr>
        <p:spPr bwMode="auto">
          <a:xfrm>
            <a:off x="0" y="1076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55812" y="0"/>
            <a:ext cx="988188" cy="10878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2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2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+mn-lt"/>
              </a:rPr>
              <a:t>Логарифмические неравенства</a:t>
            </a:r>
            <a:r>
              <a:rPr lang="ru-RU" sz="2400" b="1" i="1" dirty="0" smtClean="0">
                <a:solidFill>
                  <a:srgbClr val="002060"/>
                </a:solidFill>
                <a:latin typeface="+mn-lt"/>
              </a:rPr>
              <a:t>,</a:t>
            </a:r>
            <a:r>
              <a:rPr lang="ru-RU" sz="2400" b="1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+mn-lt"/>
              </a:rPr>
              <a:t>неравенства вида </a:t>
            </a:r>
            <a:endParaRPr lang="ru-RU" sz="2400" b="1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929718" cy="555468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endParaRPr lang="ru-RU" sz="2800" i="1" dirty="0"/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137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5" y="642918"/>
            <a:ext cx="7643866" cy="636989"/>
          </a:xfrm>
          <a:prstGeom prst="rect">
            <a:avLst/>
          </a:prstGeom>
          <a:noFill/>
        </p:spPr>
      </p:pic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0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1388" name="Rectangle 12"/>
          <p:cNvSpPr>
            <a:spLocks noChangeArrowheads="1"/>
          </p:cNvSpPr>
          <p:nvPr/>
        </p:nvSpPr>
        <p:spPr bwMode="auto">
          <a:xfrm>
            <a:off x="0" y="2190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0356" name="AutoShape 4"/>
          <p:cNvSpPr>
            <a:spLocks noChangeArrowheads="1"/>
          </p:cNvSpPr>
          <p:nvPr/>
        </p:nvSpPr>
        <p:spPr bwMode="auto">
          <a:xfrm>
            <a:off x="4143372" y="5000636"/>
            <a:ext cx="381000" cy="214314"/>
          </a:xfrm>
          <a:prstGeom prst="leftRightArrow">
            <a:avLst>
              <a:gd name="adj1" fmla="val 50000"/>
              <a:gd name="adj2" fmla="val 4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5720" y="3571876"/>
            <a:ext cx="350769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Times New Roman" pitchFamily="18" charset="0"/>
              </a:rPr>
              <a:t>Метод рационализации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857760"/>
            <a:ext cx="3981450" cy="533400"/>
          </a:xfrm>
          <a:prstGeom prst="rect">
            <a:avLst/>
          </a:prstGeom>
          <a:noFill/>
        </p:spPr>
      </p:pic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0360" name="Rectangle 8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036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0361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071678"/>
            <a:ext cx="2428875" cy="1295400"/>
          </a:xfrm>
          <a:prstGeom prst="rect">
            <a:avLst/>
          </a:prstGeom>
          <a:noFill/>
        </p:spPr>
      </p:pic>
      <p:sp>
        <p:nvSpPr>
          <p:cNvPr id="100363" name="Rectangle 11"/>
          <p:cNvSpPr>
            <a:spLocks noChangeArrowheads="1"/>
          </p:cNvSpPr>
          <p:nvPr/>
        </p:nvSpPr>
        <p:spPr bwMode="auto">
          <a:xfrm>
            <a:off x="0" y="175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036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0364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071678"/>
            <a:ext cx="2428875" cy="1295400"/>
          </a:xfrm>
          <a:prstGeom prst="rect">
            <a:avLst/>
          </a:prstGeom>
          <a:noFill/>
        </p:spPr>
      </p:pic>
      <p:sp>
        <p:nvSpPr>
          <p:cNvPr id="100366" name="Rectangle 14"/>
          <p:cNvSpPr>
            <a:spLocks noChangeArrowheads="1"/>
          </p:cNvSpPr>
          <p:nvPr/>
        </p:nvSpPr>
        <p:spPr bwMode="auto">
          <a:xfrm>
            <a:off x="0" y="175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8596" y="1428736"/>
            <a:ext cx="59267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и неравенства, сводящиеся к этому виду</a:t>
            </a:r>
            <a:endParaRPr lang="ru-RU" i="1" dirty="0"/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0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143380"/>
            <a:ext cx="4057650" cy="1914525"/>
          </a:xfrm>
          <a:prstGeom prst="rect">
            <a:avLst/>
          </a:prstGeom>
          <a:noFill/>
        </p:spPr>
      </p:pic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0" y="2371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/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3600" i="1" dirty="0" smtClean="0">
                <a:solidFill>
                  <a:srgbClr val="FF0000"/>
                </a:solidFill>
              </a:rPr>
              <a:t>Какой системе неравенств равносильно исходное неравенство?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699792" y="2132856"/>
          <a:ext cx="4207741" cy="768722"/>
        </p:xfrm>
        <a:graphic>
          <a:graphicData uri="http://schemas.openxmlformats.org/presentationml/2006/ole">
            <p:oleObj spid="_x0000_s122918" name="Формула" r:id="rId4" imgW="1320227" imgH="241195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795338" y="4365625"/>
          <a:ext cx="1649412" cy="1079500"/>
        </p:xfrm>
        <a:graphic>
          <a:graphicData uri="http://schemas.openxmlformats.org/presentationml/2006/ole">
            <p:oleObj spid="_x0000_s122919" name="Формула" r:id="rId5" imgW="698500" imgH="457200" progId="Equation.3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3635896" y="4365104"/>
          <a:ext cx="1712913" cy="1079500"/>
        </p:xfrm>
        <a:graphic>
          <a:graphicData uri="http://schemas.openxmlformats.org/presentationml/2006/ole">
            <p:oleObj spid="_x0000_s122920" name="Формула" r:id="rId6" imgW="723586" imgH="457002" progId="Equation.3">
              <p:embed/>
            </p:oleObj>
          </a:graphicData>
        </a:graphic>
      </p:graphicFrame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6732240" y="4293096"/>
          <a:ext cx="1682750" cy="1079500"/>
        </p:xfrm>
        <a:graphic>
          <a:graphicData uri="http://schemas.openxmlformats.org/presentationml/2006/ole">
            <p:oleObj spid="_x0000_s122921" name="Формула" r:id="rId7" imgW="711200" imgH="457200" progId="Equation.3">
              <p:embed/>
            </p:oleObj>
          </a:graphicData>
        </a:graphic>
      </p:graphicFrame>
      <p:sp>
        <p:nvSpPr>
          <p:cNvPr id="9" name="Выноска 3 8"/>
          <p:cNvSpPr/>
          <p:nvPr/>
        </p:nvSpPr>
        <p:spPr>
          <a:xfrm>
            <a:off x="6948264" y="3212976"/>
            <a:ext cx="1728192" cy="792088"/>
          </a:xfrm>
          <a:prstGeom prst="borderCallout3">
            <a:avLst>
              <a:gd name="adj1" fmla="val 34734"/>
              <a:gd name="adj2" fmla="val -3449"/>
              <a:gd name="adj3" fmla="val 18750"/>
              <a:gd name="adj4" fmla="val -16667"/>
              <a:gd name="adj5" fmla="val 117760"/>
              <a:gd name="adj6" fmla="val -29691"/>
              <a:gd name="adj7" fmla="val 191108"/>
              <a:gd name="adj8" fmla="val -4263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Ты прав</a:t>
            </a:r>
            <a:endParaRPr lang="ru-RU" dirty="0"/>
          </a:p>
        </p:txBody>
      </p:sp>
      <p:sp>
        <p:nvSpPr>
          <p:cNvPr id="10" name="Выноска 3 9"/>
          <p:cNvSpPr/>
          <p:nvPr/>
        </p:nvSpPr>
        <p:spPr>
          <a:xfrm>
            <a:off x="3571868" y="3071810"/>
            <a:ext cx="2016224" cy="936104"/>
          </a:xfrm>
          <a:prstGeom prst="borderCallout3">
            <a:avLst>
              <a:gd name="adj1" fmla="val 39789"/>
              <a:gd name="adj2" fmla="val -6240"/>
              <a:gd name="adj3" fmla="val 18750"/>
              <a:gd name="adj4" fmla="val -16667"/>
              <a:gd name="adj5" fmla="val 124045"/>
              <a:gd name="adj6" fmla="val -18760"/>
              <a:gd name="adj7" fmla="val 170069"/>
              <a:gd name="adj8" fmla="val 911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Вспомни свойства</a:t>
            </a:r>
            <a:endParaRPr lang="ru-RU" dirty="0"/>
          </a:p>
        </p:txBody>
      </p:sp>
      <p:sp>
        <p:nvSpPr>
          <p:cNvPr id="11" name="Выноска 3 10"/>
          <p:cNvSpPr/>
          <p:nvPr/>
        </p:nvSpPr>
        <p:spPr>
          <a:xfrm>
            <a:off x="539552" y="3140968"/>
            <a:ext cx="1944216" cy="1080120"/>
          </a:xfrm>
          <a:prstGeom prst="borderCallout3">
            <a:avLst>
              <a:gd name="adj1" fmla="val 43496"/>
              <a:gd name="adj2" fmla="val -3992"/>
              <a:gd name="adj3" fmla="val 18750"/>
              <a:gd name="adj4" fmla="val -16667"/>
              <a:gd name="adj5" fmla="val 100000"/>
              <a:gd name="adj6" fmla="val -16667"/>
              <a:gd name="adj7" fmla="val 154641"/>
              <a:gd name="adj8" fmla="val 14821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Обрати внимание на основание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1273" y="54604"/>
            <a:ext cx="956470" cy="10529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8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58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4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Какой системе неравенств равносильно исходное неравенство?</a:t>
            </a:r>
            <a:endParaRPr lang="ru-RU" sz="3200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627784" y="2204864"/>
          <a:ext cx="3799196" cy="828030"/>
        </p:xfrm>
        <a:graphic>
          <a:graphicData uri="http://schemas.openxmlformats.org/presentationml/2006/ole">
            <p:oleObj spid="_x0000_s123942" name="Формула" r:id="rId4" imgW="990170" imgH="215806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827584" y="5013176"/>
          <a:ext cx="1768196" cy="936104"/>
        </p:xfrm>
        <a:graphic>
          <a:graphicData uri="http://schemas.openxmlformats.org/presentationml/2006/ole">
            <p:oleObj spid="_x0000_s123943" name="Формула" r:id="rId5" imgW="863225" imgH="457002" progId="Equation.3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3851920" y="4293096"/>
          <a:ext cx="1793875" cy="936625"/>
        </p:xfrm>
        <a:graphic>
          <a:graphicData uri="http://schemas.openxmlformats.org/presentationml/2006/ole">
            <p:oleObj spid="_x0000_s123944" name="Формула" r:id="rId6" imgW="876300" imgH="457200" progId="Equation.3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6660232" y="3573016"/>
          <a:ext cx="1792288" cy="936625"/>
        </p:xfrm>
        <a:graphic>
          <a:graphicData uri="http://schemas.openxmlformats.org/presentationml/2006/ole">
            <p:oleObj spid="_x0000_s123945" name="Формула" r:id="rId7" imgW="876300" imgH="457200" progId="Equation.3">
              <p:embed/>
            </p:oleObj>
          </a:graphicData>
        </a:graphic>
      </p:graphicFrame>
      <p:sp>
        <p:nvSpPr>
          <p:cNvPr id="9" name="Скругленная прямоугольная выноска 8"/>
          <p:cNvSpPr/>
          <p:nvPr/>
        </p:nvSpPr>
        <p:spPr>
          <a:xfrm>
            <a:off x="1619672" y="4077072"/>
            <a:ext cx="1728192" cy="648072"/>
          </a:xfrm>
          <a:prstGeom prst="wedgeRoundRectCallout">
            <a:avLst>
              <a:gd name="adj1" fmla="val -69674"/>
              <a:gd name="adj2" fmla="val 10436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Вспомни свойства</a:t>
            </a:r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355976" y="3356992"/>
            <a:ext cx="1800200" cy="504056"/>
          </a:xfrm>
          <a:prstGeom prst="wedgeRoundRectCallout">
            <a:avLst>
              <a:gd name="adj1" fmla="val -53654"/>
              <a:gd name="adj2" fmla="val 151809"/>
              <a:gd name="adj3" fmla="val 16667"/>
            </a:avLst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Подумай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7236296" y="2636912"/>
            <a:ext cx="1512168" cy="504056"/>
          </a:xfrm>
          <a:prstGeom prst="wedgeRoundRectCallout">
            <a:avLst>
              <a:gd name="adj1" fmla="val -61767"/>
              <a:gd name="adj2" fmla="val 146227"/>
              <a:gd name="adj3" fmla="val 16667"/>
            </a:avLst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Ты прав</a:t>
            </a:r>
            <a:endParaRPr lang="ru-RU" dirty="0"/>
          </a:p>
        </p:txBody>
      </p:sp>
      <p:pic>
        <p:nvPicPr>
          <p:cNvPr id="34826" name="Picture 10" descr="http://im0-tub.yandex.net/i?id=91250328-33-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4869160"/>
            <a:ext cx="1728192" cy="1776197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231816" y="72388"/>
            <a:ext cx="852759" cy="93878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48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48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Тест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5268931"/>
          </a:xfrm>
          <a:ln w="12700">
            <a:solidFill>
              <a:srgbClr val="00206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Вариант 1 </a:t>
            </a:r>
          </a:p>
          <a:p>
            <a:pPr algn="ctr">
              <a:buNone/>
            </a:pPr>
            <a:r>
              <a:rPr lang="ru-RU" sz="2000" b="1" dirty="0" smtClean="0"/>
              <a:t>1.Определите знак выражения: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         а) </a:t>
            </a: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            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             </a:t>
            </a: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268931"/>
          </a:xfrm>
          <a:ln w="12700">
            <a:solidFill>
              <a:srgbClr val="00B050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Вариант 2</a:t>
            </a:r>
          </a:p>
          <a:p>
            <a:pPr algn="ctr">
              <a:buNone/>
            </a:pPr>
            <a:r>
              <a:rPr lang="ru-RU" sz="2000" b="1" dirty="0" smtClean="0"/>
              <a:t>1. Определите знак выражения:</a:t>
            </a:r>
          </a:p>
          <a:p>
            <a:pPr algn="ctr">
              <a:buNone/>
            </a:pPr>
            <a:r>
              <a:rPr lang="ru-RU" sz="2000" b="1" dirty="0" smtClean="0"/>
              <a:t>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</a:rPr>
              <a:t>              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</a:rPr>
              <a:t>             </a:t>
            </a:r>
            <a:endParaRPr lang="ru-RU" sz="2400" b="1" dirty="0" smtClean="0">
              <a:solidFill>
                <a:srgbClr val="00B050"/>
              </a:solidFill>
              <a:latin typeface="Arial" pitchFamily="34" charset="0"/>
            </a:endParaRPr>
          </a:p>
          <a:p>
            <a:pPr algn="ctr">
              <a:buNone/>
            </a:pPr>
            <a:endParaRPr lang="ru-RU" sz="2000" b="1" dirty="0"/>
          </a:p>
        </p:txBody>
      </p: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3" name="Rectangle 23"/>
          <p:cNvSpPr>
            <a:spLocks noChangeArrowheads="1"/>
          </p:cNvSpPr>
          <p:nvPr/>
        </p:nvSpPr>
        <p:spPr bwMode="auto">
          <a:xfrm>
            <a:off x="571472" y="2500306"/>
            <a:ext cx="14287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Ответы: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9218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8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1" name="Rectangle 31"/>
          <p:cNvSpPr>
            <a:spLocks noChangeArrowheads="1"/>
          </p:cNvSpPr>
          <p:nvPr/>
        </p:nvSpPr>
        <p:spPr bwMode="auto">
          <a:xfrm>
            <a:off x="5500694" y="1643050"/>
            <a:ext cx="10715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    а)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92193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5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4" name="Picture 3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929066"/>
            <a:ext cx="2066925" cy="381000"/>
          </a:xfrm>
          <a:prstGeom prst="rect">
            <a:avLst/>
          </a:prstGeom>
          <a:noFill/>
        </p:spPr>
      </p:pic>
      <p:sp>
        <p:nvSpPr>
          <p:cNvPr id="92197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6" name="Picture 3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286124"/>
            <a:ext cx="2143125" cy="381000"/>
          </a:xfrm>
          <a:prstGeom prst="rect">
            <a:avLst/>
          </a:prstGeom>
          <a:noFill/>
        </p:spPr>
      </p:pic>
      <p:sp>
        <p:nvSpPr>
          <p:cNvPr id="9219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98" name="Picture 3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214686"/>
            <a:ext cx="2028825" cy="409575"/>
          </a:xfrm>
          <a:prstGeom prst="rect">
            <a:avLst/>
          </a:prstGeom>
          <a:noFill/>
        </p:spPr>
      </p:pic>
      <p:sp>
        <p:nvSpPr>
          <p:cNvPr id="92201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0" name="Picture 4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929066"/>
            <a:ext cx="1914525" cy="409575"/>
          </a:xfrm>
          <a:prstGeom prst="rect">
            <a:avLst/>
          </a:prstGeom>
          <a:noFill/>
        </p:spPr>
      </p:pic>
      <p:sp>
        <p:nvSpPr>
          <p:cNvPr id="9220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2" name="Picture 4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1785926"/>
            <a:ext cx="1123950" cy="381000"/>
          </a:xfrm>
          <a:prstGeom prst="rect">
            <a:avLst/>
          </a:prstGeom>
          <a:noFill/>
        </p:spPr>
      </p:pic>
      <p:sp>
        <p:nvSpPr>
          <p:cNvPr id="92205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04" name="Picture 4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714488"/>
            <a:ext cx="1009650" cy="409575"/>
          </a:xfrm>
          <a:prstGeom prst="rect">
            <a:avLst/>
          </a:prstGeom>
          <a:noFill/>
        </p:spPr>
      </p:pic>
      <p:sp>
        <p:nvSpPr>
          <p:cNvPr id="92207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9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1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3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5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7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 свойства кв корня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 свойства кв корня 1</Template>
  <TotalTime>539</TotalTime>
  <Words>510</Words>
  <Application>Microsoft Office PowerPoint</Application>
  <PresentationFormat>Экран (4:3)</PresentationFormat>
  <Paragraphs>213</Paragraphs>
  <Slides>26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през свойства кв корня 1</vt:lpstr>
      <vt:lpstr>1_Тема Office</vt:lpstr>
      <vt:lpstr>Формула</vt:lpstr>
      <vt:lpstr>Слайд 1</vt:lpstr>
      <vt:lpstr>Слайд 2</vt:lpstr>
      <vt:lpstr>Слайд 3</vt:lpstr>
      <vt:lpstr>Слайд 4</vt:lpstr>
      <vt:lpstr> Устная работа.  Определите знак выражения:</vt:lpstr>
      <vt:lpstr>Логарифмические неравенства, неравенства вида </vt:lpstr>
      <vt:lpstr> Какой системе неравенств равносильно исходное неравенство? </vt:lpstr>
      <vt:lpstr>Какой системе неравенств равносильно исходное неравенство?</vt:lpstr>
      <vt:lpstr>Тест</vt:lpstr>
      <vt:lpstr>Тест</vt:lpstr>
      <vt:lpstr>Тест</vt:lpstr>
      <vt:lpstr>Тест</vt:lpstr>
      <vt:lpstr>Тест</vt:lpstr>
      <vt:lpstr>      Джон Непер   </vt:lpstr>
      <vt:lpstr>Слайд 15</vt:lpstr>
      <vt:lpstr>Слайд 16</vt:lpstr>
      <vt:lpstr>Слайд 17</vt:lpstr>
      <vt:lpstr>Слайд 18</vt:lpstr>
      <vt:lpstr>Слайд 19</vt:lpstr>
      <vt:lpstr>Решите неравенство</vt:lpstr>
      <vt:lpstr>Решите неравенство</vt:lpstr>
      <vt:lpstr>2. Решите неравенство:  (двумя способами)</vt:lpstr>
      <vt:lpstr>Слайд 23</vt:lpstr>
      <vt:lpstr>Слайд 24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70</cp:revision>
  <dcterms:created xsi:type="dcterms:W3CDTF">2015-01-15T20:32:12Z</dcterms:created>
  <dcterms:modified xsi:type="dcterms:W3CDTF">2015-02-12T19:39:52Z</dcterms:modified>
</cp:coreProperties>
</file>