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8" r:id="rId2"/>
    <p:sldId id="271" r:id="rId3"/>
    <p:sldId id="273" r:id="rId4"/>
    <p:sldId id="274" r:id="rId5"/>
    <p:sldId id="275" r:id="rId6"/>
    <p:sldId id="276" r:id="rId7"/>
    <p:sldId id="294" r:id="rId8"/>
    <p:sldId id="284" r:id="rId9"/>
    <p:sldId id="295" r:id="rId10"/>
    <p:sldId id="285" r:id="rId11"/>
    <p:sldId id="286" r:id="rId12"/>
    <p:sldId id="297" r:id="rId13"/>
    <p:sldId id="304" r:id="rId14"/>
    <p:sldId id="287" r:id="rId15"/>
    <p:sldId id="260" r:id="rId16"/>
    <p:sldId id="261" r:id="rId17"/>
    <p:sldId id="262" r:id="rId18"/>
    <p:sldId id="263" r:id="rId19"/>
    <p:sldId id="301" r:id="rId20"/>
    <p:sldId id="298" r:id="rId21"/>
    <p:sldId id="299" r:id="rId22"/>
    <p:sldId id="303" r:id="rId23"/>
    <p:sldId id="30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FF5050"/>
    <a:srgbClr val="FF0066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D7953-E3B6-4A32-AD03-6CA2D21CC41F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DC9CA-7CBE-4690-8AAA-EEB91808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7B74B2-28A0-4E8A-82C3-9A2A1FBFD31B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F64FDF-CE90-406E-85FD-EDED16A2563F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33C11B-1B78-4CE8-B56F-40C80A9F78B1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Text Box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0" tIns="46800" rIns="90000" bIns="46800"/>
          <a:lstStyle/>
          <a:p>
            <a:pPr defTabSz="449263" eaLnBrk="1" hangingPunct="1">
              <a:spcBef>
                <a:spcPts val="4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II-</a:t>
            </a:r>
            <a:r>
              <a:rPr lang="ru-RU" smtClean="0"/>
              <a:t>пострОсуществим построение по этапам</a:t>
            </a:r>
          </a:p>
          <a:p>
            <a:pPr defTabSz="449263" eaLnBrk="1" hangingPunct="1">
              <a:spcBef>
                <a:spcPts val="4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mtClean="0"/>
              <a:t>оим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33C11B-1B78-4CE8-B56F-40C80A9F78B1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Text Box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000" tIns="46800" rIns="90000" bIns="46800"/>
          <a:lstStyle/>
          <a:p>
            <a:pPr defTabSz="449263" eaLnBrk="1" hangingPunct="1">
              <a:spcBef>
                <a:spcPts val="4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II-</a:t>
            </a:r>
            <a:r>
              <a:rPr lang="ru-RU" smtClean="0"/>
              <a:t>пострОсуществим построение по этапам</a:t>
            </a:r>
          </a:p>
          <a:p>
            <a:pPr defTabSz="449263" eaLnBrk="1" hangingPunct="1">
              <a:spcBef>
                <a:spcPts val="4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mtClean="0"/>
              <a:t>оим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B19ADE-8A4B-44FD-84ED-7A9B6AC99D42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8951E0B-742F-4655-AE3C-C34C04578107}" type="slidenum">
              <a:rPr lang="ru-RU"/>
              <a:pPr/>
              <a:t>15</a:t>
            </a:fld>
            <a:endParaRPr lang="ru-RU"/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FCF0FF48-F394-4481-A56B-168A040FC9E2}" type="slidenum">
              <a:rPr lang="ru-RU" sz="12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15</a:t>
            </a:fld>
            <a:endParaRPr lang="ru-RU" sz="1200">
              <a:solidFill>
                <a:srgbClr val="000000"/>
              </a:solidFill>
              <a:latin typeface="Times New Roman" pitchFamily="16" charset="0"/>
              <a:ea typeface="Microsoft YaHei" charset="0"/>
              <a:cs typeface="Microsoft YaHei" charset="0"/>
            </a:endParaRPr>
          </a:p>
        </p:txBody>
      </p:sp>
      <p:sp>
        <p:nvSpPr>
          <p:cNvPr id="2048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lIns="90000" tIns="46800" rIns="90000" bIns="46800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latin typeface="Arial" charset="0"/>
                <a:ea typeface="Microsoft YaHei" charset="0"/>
                <a:cs typeface="Microsoft YaHei" charset="0"/>
              </a:rPr>
              <a:t>По алгоритму 2 : перейдем к вспомогательной системе координат с началом в точке (2;3)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646709-9418-4574-ABB5-D944810DA84C}" type="slidenum">
              <a:rPr lang="ru-RU"/>
              <a:pPr/>
              <a:t>16</a:t>
            </a:fld>
            <a:endParaRPr lang="ru-RU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1B675947-2D6A-46B5-8A49-B6D1750DB661}" type="slidenum">
              <a:rPr lang="ru-RU" sz="1200">
                <a:solidFill>
                  <a:srgbClr val="000000"/>
                </a:solidFill>
                <a:latin typeface="Times New Roman" pitchFamily="16" charset="0"/>
                <a:ea typeface="Microsoft YaHei" charset="0"/>
                <a:cs typeface="Microsoft YaHei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16</a:t>
            </a:fld>
            <a:endParaRPr lang="ru-RU" sz="1200">
              <a:solidFill>
                <a:srgbClr val="000000"/>
              </a:solidFill>
              <a:latin typeface="Times New Roman" pitchFamily="16" charset="0"/>
              <a:ea typeface="Microsoft YaHei" charset="0"/>
              <a:cs typeface="Microsoft YaHei" charset="0"/>
            </a:endParaRPr>
          </a:p>
        </p:txBody>
      </p:sp>
      <p:sp>
        <p:nvSpPr>
          <p:cNvPr id="21506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310B402-B776-4AFE-A5AB-345FB11BC4BE}" type="slidenum">
              <a:rPr lang="ru-RU"/>
              <a:pPr/>
              <a:t>17</a:t>
            </a:fld>
            <a:endParaRPr lang="ru-RU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5766F37-35C3-4DDF-8DB9-7BA74BA6E97A}" type="slidenum">
              <a:rPr lang="ru-RU"/>
              <a:pPr/>
              <a:t>18</a:t>
            </a:fld>
            <a:endParaRPr lang="ru-RU"/>
          </a:p>
        </p:txBody>
      </p:sp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-reforma.ru/" TargetMode="External"/><Relationship Id="rId2" Type="http://schemas.openxmlformats.org/officeDocument/2006/relationships/hyperlink" Target="http://www.moi-universitet.ru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CC11-AE95-4B7D-9904-13EBC266B09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5585A-2294-4DE7-A687-61970928A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CC11-AE95-4B7D-9904-13EBC266B09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5585A-2294-4DE7-A687-61970928A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CC11-AE95-4B7D-9904-13EBC266B09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5585A-2294-4DE7-A687-61970928A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7BA3926-F513-4E48-88EE-AF1D9E10AE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ru-RU"/>
              <a:t>«Образовательный портал Мой университет – </a:t>
            </a:r>
            <a:r>
              <a:rPr lang="en-US">
                <a:hlinkClick r:id="rId2"/>
              </a:rPr>
              <a:t>www</a:t>
            </a:r>
            <a:r>
              <a:rPr lang="ru-RU">
                <a:hlinkClick r:id="rId2"/>
              </a:rPr>
              <a:t>.</a:t>
            </a:r>
            <a:r>
              <a:rPr lang="en-US">
                <a:hlinkClick r:id="rId2"/>
              </a:rPr>
              <a:t>moi</a:t>
            </a:r>
            <a:r>
              <a:rPr lang="ru-RU">
                <a:hlinkClick r:id="rId2"/>
              </a:rPr>
              <a:t>-</a:t>
            </a:r>
            <a:r>
              <a:rPr lang="en-US">
                <a:hlinkClick r:id="rId2"/>
              </a:rPr>
              <a:t>universitet</a:t>
            </a:r>
            <a:r>
              <a:rPr lang="ru-RU">
                <a:hlinkClick r:id="rId2"/>
              </a:rPr>
              <a:t>.</a:t>
            </a:r>
            <a:r>
              <a:rPr lang="en-US">
                <a:hlinkClick r:id="rId2"/>
              </a:rPr>
              <a:t>ru</a:t>
            </a:r>
            <a:r>
              <a:rPr lang="ru-RU"/>
              <a:t>, факультет «Реформа образования» – </a:t>
            </a:r>
            <a:r>
              <a:rPr lang="en-US">
                <a:hlinkClick r:id="rId3"/>
              </a:rPr>
              <a:t>www</a:t>
            </a:r>
            <a:r>
              <a:rPr lang="ru-RU">
                <a:hlinkClick r:id="rId3"/>
              </a:rPr>
              <a:t>.</a:t>
            </a:r>
            <a:r>
              <a:rPr lang="en-US">
                <a:hlinkClick r:id="rId3"/>
              </a:rPr>
              <a:t>edu</a:t>
            </a:r>
            <a:r>
              <a:rPr lang="ru-RU">
                <a:hlinkClick r:id="rId3"/>
              </a:rPr>
              <a:t>-</a:t>
            </a:r>
            <a:r>
              <a:rPr lang="en-US">
                <a:hlinkClick r:id="rId3"/>
              </a:rPr>
              <a:t>reforma</a:t>
            </a:r>
            <a:r>
              <a:rPr lang="ru-RU">
                <a:hlinkClick r:id="rId3"/>
              </a:rPr>
              <a:t>.</a:t>
            </a:r>
            <a:r>
              <a:rPr lang="en-US">
                <a:hlinkClick r:id="rId3"/>
              </a:rPr>
              <a:t>ru</a:t>
            </a:r>
            <a:r>
              <a:rPr lang="ru-RU"/>
              <a:t>»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C0C8943-FF7A-4F18-9A26-58D252511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CC11-AE95-4B7D-9904-13EBC266B09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5585A-2294-4DE7-A687-61970928A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CC11-AE95-4B7D-9904-13EBC266B09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5585A-2294-4DE7-A687-61970928A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CC11-AE95-4B7D-9904-13EBC266B09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5585A-2294-4DE7-A687-61970928A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CC11-AE95-4B7D-9904-13EBC266B09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5585A-2294-4DE7-A687-61970928A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CC11-AE95-4B7D-9904-13EBC266B09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5585A-2294-4DE7-A687-61970928A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CC11-AE95-4B7D-9904-13EBC266B09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5585A-2294-4DE7-A687-61970928A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CC11-AE95-4B7D-9904-13EBC266B09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5585A-2294-4DE7-A687-61970928A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ECC11-AE95-4B7D-9904-13EBC266B09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5585A-2294-4DE7-A687-61970928A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ECC11-AE95-4B7D-9904-13EBC266B09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5585A-2294-4DE7-A687-61970928A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9" name="WordArt 7"/>
          <p:cNvSpPr>
            <a:spLocks noChangeArrowheads="1" noChangeShapeType="1" noTextEdit="1"/>
          </p:cNvSpPr>
          <p:nvPr/>
        </p:nvSpPr>
        <p:spPr bwMode="auto">
          <a:xfrm>
            <a:off x="34925" y="144463"/>
            <a:ext cx="8675688" cy="6669087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Приобретать </a:t>
            </a:r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знания - храбрость.</a:t>
            </a:r>
          </a:p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Приумножать их - мудрость.</a:t>
            </a:r>
          </a:p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 умело применять - великое искусство</a:t>
            </a:r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Impact"/>
              </a:rPr>
              <a:t>.</a:t>
            </a:r>
          </a:p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3850"/>
            <a:ext cx="8231188" cy="1044575"/>
          </a:xfrm>
        </p:spPr>
        <p:txBody>
          <a:bodyPr lIns="90000" tIns="46800" rIns="90000" bIns="46800">
            <a:normAutofit fontScale="90000"/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i="1" kern="1200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Алгоритмы построения графика функции </a:t>
            </a:r>
            <a:r>
              <a:rPr lang="en-US" i="1" kern="1200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y=f(</a:t>
            </a:r>
            <a:r>
              <a:rPr lang="en-US" i="1" kern="1200" dirty="0" err="1" smtClean="0">
                <a:solidFill>
                  <a:srgbClr val="0000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x+l</a:t>
            </a:r>
            <a:r>
              <a:rPr lang="en-US" i="1" kern="1200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)+m</a:t>
            </a:r>
            <a:r>
              <a:rPr lang="ru-RU" i="1" kern="1200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42844" y="1571612"/>
            <a:ext cx="8785225" cy="4781550"/>
          </a:xfrm>
          <a:ln w="38100" cmpd="dbl">
            <a:solidFill>
              <a:srgbClr val="FF0066"/>
            </a:solidFill>
          </a:ln>
        </p:spPr>
        <p:txBody>
          <a:bodyPr lIns="90000" tIns="46800" rIns="90000" bIns="46800"/>
          <a:lstStyle/>
          <a:p>
            <a:pPr marL="341313" indent="-341313" defTabSz="449263" eaLnBrk="1" hangingPunct="1">
              <a:spcBef>
                <a:spcPts val="500"/>
              </a:spcBef>
              <a:buClr>
                <a:srgbClr val="CCCCFF"/>
              </a:buClr>
              <a:buSzPct val="80000"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i="1" kern="1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 1 </a:t>
            </a:r>
          </a:p>
          <a:p>
            <a:pPr marL="341313" indent="-341313" defTabSz="449263" eaLnBrk="1" hangingPunct="1">
              <a:spcBef>
                <a:spcPts val="500"/>
              </a:spcBef>
              <a:buFontTx/>
              <a:buChar char=" 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Построить график функции </a:t>
            </a:r>
            <a:r>
              <a:rPr lang="ru-RU" kern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en-US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1313" indent="-341313" defTabSz="449263" eaLnBrk="1" hangingPunct="1">
              <a:spcBef>
                <a:spcPts val="500"/>
              </a:spcBef>
              <a:buFontTx/>
              <a:buChar char=" 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Осуществить параллельный перенос графика вдоль оси </a:t>
            </a:r>
            <a:r>
              <a:rPr lang="ru-RU" kern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en-US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i="1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l|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единиц масштаба </a:t>
            </a: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влево, если </a:t>
            </a:r>
            <a:r>
              <a:rPr lang="en-US" i="1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&gt;0,</a:t>
            </a: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вправо, если </a:t>
            </a:r>
            <a:r>
              <a:rPr lang="en-US" i="1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&lt;0.</a:t>
            </a:r>
          </a:p>
          <a:p>
            <a:pPr marL="341313" indent="-341313" defTabSz="449263">
              <a:spcBef>
                <a:spcPts val="5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US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3.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существить </a:t>
            </a: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параллельный перенос полученного на втором шаге графика вдоль оси у на </a:t>
            </a:r>
            <a:r>
              <a:rPr lang="en-US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|m|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единиц масштаба</a:t>
            </a: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вверх, если </a:t>
            </a:r>
            <a:r>
              <a:rPr lang="en-US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m&gt;0, </a:t>
            </a: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вниз, если </a:t>
            </a:r>
            <a:r>
              <a:rPr lang="en-US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m&lt;0</a:t>
            </a:r>
            <a:r>
              <a:rPr lang="ru-RU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42876" y="0"/>
            <a:ext cx="9002711" cy="6562726"/>
            <a:chOff x="44" y="0"/>
            <a:chExt cx="5671" cy="4134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44" y="0"/>
              <a:ext cx="5671" cy="4134"/>
              <a:chOff x="44" y="0"/>
              <a:chExt cx="5671" cy="4134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44" y="164"/>
                <a:ext cx="5495" cy="3970"/>
                <a:chOff x="44" y="164"/>
                <a:chExt cx="5495" cy="3970"/>
              </a:xfrm>
            </p:grpSpPr>
            <p:grpSp>
              <p:nvGrpSpPr>
                <p:cNvPr id="5" name="Group 5"/>
                <p:cNvGrpSpPr>
                  <a:grpSpLocks/>
                </p:cNvGrpSpPr>
                <p:nvPr/>
              </p:nvGrpSpPr>
              <p:grpSpPr bwMode="auto">
                <a:xfrm>
                  <a:off x="44" y="164"/>
                  <a:ext cx="5495" cy="3970"/>
                  <a:chOff x="44" y="164"/>
                  <a:chExt cx="5495" cy="3970"/>
                </a:xfrm>
              </p:grpSpPr>
              <p:grpSp>
                <p:nvGrpSpPr>
                  <p:cNvPr id="6" name="Group 6"/>
                  <p:cNvGrpSpPr>
                    <a:grpSpLocks/>
                  </p:cNvGrpSpPr>
                  <p:nvPr/>
                </p:nvGrpSpPr>
                <p:grpSpPr bwMode="auto">
                  <a:xfrm>
                    <a:off x="44" y="164"/>
                    <a:ext cx="5495" cy="3970"/>
                    <a:chOff x="44" y="164"/>
                    <a:chExt cx="5495" cy="3970"/>
                  </a:xfrm>
                </p:grpSpPr>
                <p:pic>
                  <p:nvPicPr>
                    <p:cNvPr id="2103" name="Picture 7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/>
                    <a:srcRect l="4724" t="5121" r="4724" b="23045"/>
                    <a:stretch>
                      <a:fillRect/>
                    </a:stretch>
                  </p:blipFill>
                  <p:spPr bwMode="auto">
                    <a:xfrm>
                      <a:off x="113" y="164"/>
                      <a:ext cx="5426" cy="3970"/>
                    </a:xfrm>
                    <a:prstGeom prst="rect">
                      <a:avLst/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</p:pic>
                <p:sp>
                  <p:nvSpPr>
                    <p:cNvPr id="2104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35" y="210"/>
                      <a:ext cx="1" cy="3855"/>
                    </a:xfrm>
                    <a:prstGeom prst="line">
                      <a:avLst/>
                    </a:prstGeom>
                    <a:noFill/>
                    <a:ln w="38160">
                      <a:solidFill>
                        <a:srgbClr val="000000"/>
                      </a:solidFill>
                      <a:miter lim="800000"/>
                      <a:headEnd type="triangle" w="med" len="med"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05" name="Line 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" y="2295"/>
                      <a:ext cx="5126" cy="1"/>
                    </a:xfrm>
                    <a:prstGeom prst="line">
                      <a:avLst/>
                    </a:prstGeom>
                    <a:noFill/>
                    <a:ln w="38160">
                      <a:solidFill>
                        <a:srgbClr val="000000"/>
                      </a:solidFill>
                      <a:miter lim="800000"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102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35" y="2296"/>
                    <a:ext cx="272" cy="251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 defTabSz="449263">
                      <a:spcBef>
                        <a:spcPts val="1250"/>
                      </a:spcBef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ru-RU" sz="2000" b="1">
                        <a:solidFill>
                          <a:srgbClr val="000000"/>
                        </a:solidFill>
                      </a:rPr>
                      <a:t>0</a:t>
                    </a:r>
                  </a:p>
                </p:txBody>
              </p:sp>
            </p:grpSp>
            <p:grpSp>
              <p:nvGrpSpPr>
                <p:cNvPr id="7" name="Group 11"/>
                <p:cNvGrpSpPr>
                  <a:grpSpLocks/>
                </p:cNvGrpSpPr>
                <p:nvPr/>
              </p:nvGrpSpPr>
              <p:grpSpPr bwMode="auto">
                <a:xfrm>
                  <a:off x="522" y="2251"/>
                  <a:ext cx="4580" cy="44"/>
                  <a:chOff x="522" y="2251"/>
                  <a:chExt cx="4580" cy="44"/>
                </a:xfrm>
              </p:grpSpPr>
              <p:grpSp>
                <p:nvGrpSpPr>
                  <p:cNvPr id="8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107" y="2251"/>
                    <a:ext cx="1995" cy="44"/>
                    <a:chOff x="3107" y="2251"/>
                    <a:chExt cx="1995" cy="44"/>
                  </a:xfrm>
                </p:grpSpPr>
                <p:sp>
                  <p:nvSpPr>
                    <p:cNvPr id="2093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07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4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79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5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7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6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9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7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41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8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59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9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31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00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03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22" y="2251"/>
                    <a:ext cx="1995" cy="44"/>
                    <a:chOff x="522" y="2251"/>
                    <a:chExt cx="1995" cy="44"/>
                  </a:xfrm>
                </p:grpSpPr>
                <p:sp>
                  <p:nvSpPr>
                    <p:cNvPr id="2085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2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6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94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7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2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8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84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9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56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0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74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1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46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2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8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2079" name="Text Box 30"/>
              <p:cNvSpPr txBox="1">
                <a:spLocks noChangeArrowheads="1"/>
              </p:cNvSpPr>
              <p:nvPr/>
            </p:nvSpPr>
            <p:spPr bwMode="auto">
              <a:xfrm>
                <a:off x="5443" y="2069"/>
                <a:ext cx="272" cy="25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defTabSz="449263">
                  <a:spcBef>
                    <a:spcPts val="1250"/>
                  </a:spcBef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</a:rPr>
                  <a:t>х</a:t>
                </a:r>
              </a:p>
            </p:txBody>
          </p:sp>
          <p:sp>
            <p:nvSpPr>
              <p:cNvPr id="2080" name="Text Box 31"/>
              <p:cNvSpPr txBox="1">
                <a:spLocks noChangeArrowheads="1"/>
              </p:cNvSpPr>
              <p:nvPr/>
            </p:nvSpPr>
            <p:spPr bwMode="auto">
              <a:xfrm>
                <a:off x="2880" y="0"/>
                <a:ext cx="227" cy="25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defTabSz="449263">
                  <a:spcBef>
                    <a:spcPts val="1250"/>
                  </a:spcBef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</a:rPr>
                  <a:t>у</a:t>
                </a:r>
              </a:p>
            </p:txBody>
          </p:sp>
        </p:grpSp>
        <p:sp>
          <p:nvSpPr>
            <p:cNvPr id="2067" name="Line 32"/>
            <p:cNvSpPr>
              <a:spLocks noChangeShapeType="1"/>
            </p:cNvSpPr>
            <p:nvPr/>
          </p:nvSpPr>
          <p:spPr bwMode="auto">
            <a:xfrm>
              <a:off x="2790" y="3566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" name="Line 33"/>
            <p:cNvSpPr>
              <a:spLocks noChangeShapeType="1"/>
            </p:cNvSpPr>
            <p:nvPr/>
          </p:nvSpPr>
          <p:spPr bwMode="auto">
            <a:xfrm>
              <a:off x="2790" y="3884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Line 34"/>
            <p:cNvSpPr>
              <a:spLocks noChangeShapeType="1"/>
            </p:cNvSpPr>
            <p:nvPr/>
          </p:nvSpPr>
          <p:spPr bwMode="auto">
            <a:xfrm>
              <a:off x="2790" y="3249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Line 35"/>
            <p:cNvSpPr>
              <a:spLocks noChangeShapeType="1"/>
            </p:cNvSpPr>
            <p:nvPr/>
          </p:nvSpPr>
          <p:spPr bwMode="auto">
            <a:xfrm>
              <a:off x="2790" y="2931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Line 36"/>
            <p:cNvSpPr>
              <a:spLocks noChangeShapeType="1"/>
            </p:cNvSpPr>
            <p:nvPr/>
          </p:nvSpPr>
          <p:spPr bwMode="auto">
            <a:xfrm>
              <a:off x="2790" y="2614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" name="Line 37"/>
            <p:cNvSpPr>
              <a:spLocks noChangeShapeType="1"/>
            </p:cNvSpPr>
            <p:nvPr/>
          </p:nvSpPr>
          <p:spPr bwMode="auto">
            <a:xfrm>
              <a:off x="2790" y="1979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" name="Line 38"/>
            <p:cNvSpPr>
              <a:spLocks noChangeShapeType="1"/>
            </p:cNvSpPr>
            <p:nvPr/>
          </p:nvSpPr>
          <p:spPr bwMode="auto">
            <a:xfrm>
              <a:off x="2790" y="1661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Line 39"/>
            <p:cNvSpPr>
              <a:spLocks noChangeShapeType="1"/>
            </p:cNvSpPr>
            <p:nvPr/>
          </p:nvSpPr>
          <p:spPr bwMode="auto">
            <a:xfrm>
              <a:off x="2790" y="1344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Line 40"/>
            <p:cNvSpPr>
              <a:spLocks noChangeShapeType="1"/>
            </p:cNvSpPr>
            <p:nvPr/>
          </p:nvSpPr>
          <p:spPr bwMode="auto">
            <a:xfrm>
              <a:off x="2790" y="1026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Line 41"/>
            <p:cNvSpPr>
              <a:spLocks noChangeShapeType="1"/>
            </p:cNvSpPr>
            <p:nvPr/>
          </p:nvSpPr>
          <p:spPr bwMode="auto">
            <a:xfrm>
              <a:off x="2790" y="709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Line 42"/>
            <p:cNvSpPr>
              <a:spLocks noChangeShapeType="1"/>
            </p:cNvSpPr>
            <p:nvPr/>
          </p:nvSpPr>
          <p:spPr bwMode="auto">
            <a:xfrm>
              <a:off x="2790" y="346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2" name="Rectangle 43"/>
          <p:cNvSpPr>
            <a:spLocks noGrp="1" noChangeArrowheads="1"/>
          </p:cNvSpPr>
          <p:nvPr>
            <p:ph type="title" sz="quarter"/>
          </p:nvPr>
        </p:nvSpPr>
        <p:spPr>
          <a:xfrm>
            <a:off x="539750" y="115888"/>
            <a:ext cx="7086600" cy="685800"/>
          </a:xfrm>
        </p:spPr>
        <p:txBody>
          <a:bodyPr lIns="90000" tIns="46800" rIns="90000" bIns="46800"/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Построить график функции</a:t>
            </a:r>
          </a:p>
        </p:txBody>
      </p:sp>
      <p:graphicFrame>
        <p:nvGraphicFramePr>
          <p:cNvPr id="2050" name="Object 44"/>
          <p:cNvGraphicFramePr>
            <a:graphicFrameLocks noChangeAspect="1"/>
          </p:cNvGraphicFramePr>
          <p:nvPr/>
        </p:nvGraphicFramePr>
        <p:xfrm>
          <a:off x="6572264" y="142852"/>
          <a:ext cx="2339975" cy="650875"/>
        </p:xfrm>
        <a:graphic>
          <a:graphicData uri="http://schemas.openxmlformats.org/presentationml/2006/ole">
            <p:oleObj spid="_x0000_s68610" name="Формула" r:id="rId5" imgW="990360" imgH="228600" progId="Equation.3">
              <p:embed/>
            </p:oleObj>
          </a:graphicData>
        </a:graphic>
      </p:graphicFrame>
      <p:sp>
        <p:nvSpPr>
          <p:cNvPr id="2053" name="Rectangle 45"/>
          <p:cNvSpPr>
            <a:spLocks noChangeArrowheads="1"/>
          </p:cNvSpPr>
          <p:nvPr/>
        </p:nvSpPr>
        <p:spPr bwMode="auto">
          <a:xfrm>
            <a:off x="4859338" y="3716338"/>
            <a:ext cx="4284662" cy="3036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2900" indent="-342900" defTabSz="449263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Осуществим построение по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этапам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АЛГОРИТМУ 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 defTabSz="449263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buAutoNum type="arabicParenR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построим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y=x</a:t>
            </a:r>
            <a:r>
              <a:rPr lang="en-US" sz="2400" b="1" baseline="30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449263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buAutoNum type="arabicParenR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построим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y=(x</a:t>
            </a:r>
            <a:r>
              <a:rPr lang="en-US" sz="2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sz="2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en-US" sz="2400" b="1" baseline="30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449263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построим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y=(x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2)</a:t>
            </a:r>
            <a:r>
              <a:rPr lang="en-US" sz="24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- 3</a:t>
            </a:r>
          </a:p>
          <a:p>
            <a:pPr marL="342900" indent="-342900" defTabSz="449263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449263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buAutoNum type="arabicParenR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54" name="Freeform 46"/>
          <p:cNvSpPr>
            <a:spLocks noChangeArrowheads="1"/>
          </p:cNvSpPr>
          <p:nvPr/>
        </p:nvSpPr>
        <p:spPr bwMode="auto">
          <a:xfrm>
            <a:off x="3751263" y="673100"/>
            <a:ext cx="1752600" cy="2984500"/>
          </a:xfrm>
          <a:custGeom>
            <a:avLst/>
            <a:gdLst>
              <a:gd name="T0" fmla="*/ 0 w 1104"/>
              <a:gd name="T1" fmla="*/ 0 h 1880"/>
              <a:gd name="T2" fmla="*/ 762000 w 1104"/>
              <a:gd name="T3" fmla="*/ 2971800 h 1880"/>
              <a:gd name="T4" fmla="*/ 1752600 w 1104"/>
              <a:gd name="T5" fmla="*/ 76200 h 1880"/>
              <a:gd name="T6" fmla="*/ 0 60000 65536"/>
              <a:gd name="T7" fmla="*/ 0 60000 65536"/>
              <a:gd name="T8" fmla="*/ 0 60000 65536"/>
              <a:gd name="T9" fmla="*/ 0 w 1104"/>
              <a:gd name="T10" fmla="*/ 0 h 1880"/>
              <a:gd name="T11" fmla="*/ 1104 w 1104"/>
              <a:gd name="T12" fmla="*/ 1880 h 18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4" h="1880">
                <a:moveTo>
                  <a:pt x="0" y="0"/>
                </a:moveTo>
                <a:cubicBezTo>
                  <a:pt x="148" y="932"/>
                  <a:pt x="296" y="1864"/>
                  <a:pt x="480" y="1872"/>
                </a:cubicBezTo>
                <a:cubicBezTo>
                  <a:pt x="664" y="1880"/>
                  <a:pt x="1000" y="352"/>
                  <a:pt x="1104" y="48"/>
                </a:cubicBezTo>
              </a:path>
            </a:pathLst>
          </a:custGeom>
          <a:noFill/>
          <a:ln w="3816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5" name="Freeform 47"/>
          <p:cNvSpPr>
            <a:spLocks noChangeArrowheads="1"/>
          </p:cNvSpPr>
          <p:nvPr/>
        </p:nvSpPr>
        <p:spPr bwMode="auto">
          <a:xfrm>
            <a:off x="2813050" y="673100"/>
            <a:ext cx="1752600" cy="2984500"/>
          </a:xfrm>
          <a:custGeom>
            <a:avLst/>
            <a:gdLst>
              <a:gd name="T0" fmla="*/ 0 w 1104"/>
              <a:gd name="T1" fmla="*/ 0 h 1880"/>
              <a:gd name="T2" fmla="*/ 762000 w 1104"/>
              <a:gd name="T3" fmla="*/ 2971800 h 1880"/>
              <a:gd name="T4" fmla="*/ 1752600 w 1104"/>
              <a:gd name="T5" fmla="*/ 76200 h 1880"/>
              <a:gd name="T6" fmla="*/ 0 60000 65536"/>
              <a:gd name="T7" fmla="*/ 0 60000 65536"/>
              <a:gd name="T8" fmla="*/ 0 60000 65536"/>
              <a:gd name="T9" fmla="*/ 0 w 1104"/>
              <a:gd name="T10" fmla="*/ 0 h 1880"/>
              <a:gd name="T11" fmla="*/ 1104 w 1104"/>
              <a:gd name="T12" fmla="*/ 1880 h 18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4" h="1880">
                <a:moveTo>
                  <a:pt x="0" y="0"/>
                </a:moveTo>
                <a:cubicBezTo>
                  <a:pt x="148" y="932"/>
                  <a:pt x="296" y="1864"/>
                  <a:pt x="480" y="1872"/>
                </a:cubicBezTo>
                <a:cubicBezTo>
                  <a:pt x="664" y="1880"/>
                  <a:pt x="1000" y="352"/>
                  <a:pt x="1104" y="48"/>
                </a:cubicBezTo>
              </a:path>
            </a:pathLst>
          </a:custGeom>
          <a:noFill/>
          <a:ln w="3816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6" name="Freeform 48"/>
          <p:cNvSpPr>
            <a:spLocks noChangeArrowheads="1"/>
          </p:cNvSpPr>
          <p:nvPr/>
        </p:nvSpPr>
        <p:spPr bwMode="auto">
          <a:xfrm>
            <a:off x="2813050" y="2160588"/>
            <a:ext cx="1752600" cy="2984500"/>
          </a:xfrm>
          <a:custGeom>
            <a:avLst/>
            <a:gdLst>
              <a:gd name="T0" fmla="*/ 0 w 1104"/>
              <a:gd name="T1" fmla="*/ 0 h 1880"/>
              <a:gd name="T2" fmla="*/ 762000 w 1104"/>
              <a:gd name="T3" fmla="*/ 2971800 h 1880"/>
              <a:gd name="T4" fmla="*/ 1752600 w 1104"/>
              <a:gd name="T5" fmla="*/ 76200 h 1880"/>
              <a:gd name="T6" fmla="*/ 0 60000 65536"/>
              <a:gd name="T7" fmla="*/ 0 60000 65536"/>
              <a:gd name="T8" fmla="*/ 0 60000 65536"/>
              <a:gd name="T9" fmla="*/ 0 w 1104"/>
              <a:gd name="T10" fmla="*/ 0 h 1880"/>
              <a:gd name="T11" fmla="*/ 1104 w 1104"/>
              <a:gd name="T12" fmla="*/ 1880 h 18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4" h="1880">
                <a:moveTo>
                  <a:pt x="0" y="0"/>
                </a:moveTo>
                <a:cubicBezTo>
                  <a:pt x="148" y="932"/>
                  <a:pt x="296" y="1864"/>
                  <a:pt x="480" y="1872"/>
                </a:cubicBezTo>
                <a:cubicBezTo>
                  <a:pt x="664" y="1880"/>
                  <a:pt x="1000" y="352"/>
                  <a:pt x="1104" y="48"/>
                </a:cubicBezTo>
              </a:path>
            </a:pathLst>
          </a:custGeom>
          <a:noFill/>
          <a:ln w="3816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7" name="Line 49"/>
          <p:cNvSpPr>
            <a:spLocks noChangeShapeType="1"/>
          </p:cNvSpPr>
          <p:nvPr/>
        </p:nvSpPr>
        <p:spPr bwMode="auto">
          <a:xfrm flipH="1">
            <a:off x="3563938" y="3644900"/>
            <a:ext cx="976312" cy="0"/>
          </a:xfrm>
          <a:prstGeom prst="line">
            <a:avLst/>
          </a:prstGeom>
          <a:noFill/>
          <a:ln w="381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8" name="Line 50"/>
          <p:cNvSpPr>
            <a:spLocks noChangeShapeType="1"/>
          </p:cNvSpPr>
          <p:nvPr/>
        </p:nvSpPr>
        <p:spPr bwMode="auto">
          <a:xfrm>
            <a:off x="3563938" y="3644900"/>
            <a:ext cx="0" cy="1512888"/>
          </a:xfrm>
          <a:prstGeom prst="line">
            <a:avLst/>
          </a:prstGeom>
          <a:noFill/>
          <a:ln w="38160">
            <a:solidFill>
              <a:schemeClr val="accent2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5292725" y="1412875"/>
            <a:ext cx="7152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>
                <a:solidFill>
                  <a:srgbClr val="0000FF"/>
                </a:solidFill>
              </a:rPr>
              <a:t>y=x</a:t>
            </a:r>
            <a:r>
              <a:rPr lang="en-US" sz="2400" baseline="30000" dirty="0">
                <a:solidFill>
                  <a:srgbClr val="0000FF"/>
                </a:solidFill>
              </a:rPr>
              <a:t>2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1476375" y="1052513"/>
            <a:ext cx="13484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defTabSz="449263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>
                <a:solidFill>
                  <a:srgbClr val="00B050"/>
                </a:solidFill>
              </a:rPr>
              <a:t>y=(x </a:t>
            </a:r>
            <a:r>
              <a:rPr lang="ru-RU" sz="2400" dirty="0">
                <a:solidFill>
                  <a:srgbClr val="00B050"/>
                </a:solidFill>
              </a:rPr>
              <a:t>+</a:t>
            </a:r>
            <a:r>
              <a:rPr lang="en-US" sz="2400" dirty="0">
                <a:solidFill>
                  <a:srgbClr val="00B050"/>
                </a:solidFill>
              </a:rPr>
              <a:t> 2)</a:t>
            </a:r>
            <a:r>
              <a:rPr lang="en-US" sz="2400" baseline="30000" dirty="0">
                <a:solidFill>
                  <a:srgbClr val="00B050"/>
                </a:solidFill>
              </a:rPr>
              <a:t>2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7461" name="Rectangle 53"/>
          <p:cNvSpPr>
            <a:spLocks noChangeArrowheads="1"/>
          </p:cNvSpPr>
          <p:nvPr/>
        </p:nvSpPr>
        <p:spPr bwMode="auto">
          <a:xfrm>
            <a:off x="1258888" y="4365625"/>
            <a:ext cx="16674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>
                <a:solidFill>
                  <a:srgbClr val="FF0000"/>
                </a:solidFill>
              </a:rPr>
              <a:t>y=(x </a:t>
            </a:r>
            <a:r>
              <a:rPr lang="ru-RU" sz="2400" dirty="0">
                <a:solidFill>
                  <a:srgbClr val="FF0000"/>
                </a:solidFill>
              </a:rPr>
              <a:t>+</a:t>
            </a:r>
            <a:r>
              <a:rPr lang="en-US" sz="2400" dirty="0">
                <a:solidFill>
                  <a:srgbClr val="FF0000"/>
                </a:solidFill>
              </a:rPr>
              <a:t>2)</a:t>
            </a:r>
            <a:r>
              <a:rPr lang="en-US" sz="2400" baseline="30000" dirty="0">
                <a:solidFill>
                  <a:srgbClr val="FF0000"/>
                </a:solidFill>
              </a:rPr>
              <a:t>2</a:t>
            </a:r>
            <a:r>
              <a:rPr lang="en-US" sz="2400" dirty="0">
                <a:solidFill>
                  <a:srgbClr val="FF0000"/>
                </a:solidFill>
              </a:rPr>
              <a:t> - 3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062" name="Text Box 54"/>
          <p:cNvSpPr txBox="1">
            <a:spLocks noChangeArrowheads="1"/>
          </p:cNvSpPr>
          <p:nvPr/>
        </p:nvSpPr>
        <p:spPr bwMode="auto">
          <a:xfrm>
            <a:off x="4140200" y="5013325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/>
              <a:t>-</a:t>
            </a:r>
            <a:r>
              <a:rPr lang="en-US"/>
              <a:t>3</a:t>
            </a:r>
            <a:endParaRPr lang="ru-RU"/>
          </a:p>
        </p:txBody>
      </p:sp>
      <p:sp>
        <p:nvSpPr>
          <p:cNvPr id="2063" name="Text Box 55"/>
          <p:cNvSpPr txBox="1">
            <a:spLocks noChangeArrowheads="1"/>
          </p:cNvSpPr>
          <p:nvPr/>
        </p:nvSpPr>
        <p:spPr bwMode="auto">
          <a:xfrm>
            <a:off x="3198813" y="3644900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/>
              <a:t>-</a:t>
            </a:r>
            <a:r>
              <a:rPr lang="en-US"/>
              <a:t>2</a:t>
            </a:r>
            <a:endParaRPr lang="ru-RU"/>
          </a:p>
        </p:txBody>
      </p:sp>
      <p:sp>
        <p:nvSpPr>
          <p:cNvPr id="17464" name="Line 56"/>
          <p:cNvSpPr>
            <a:spLocks noChangeShapeType="1"/>
          </p:cNvSpPr>
          <p:nvPr/>
        </p:nvSpPr>
        <p:spPr bwMode="auto">
          <a:xfrm>
            <a:off x="3563938" y="765175"/>
            <a:ext cx="0" cy="5184775"/>
          </a:xfrm>
          <a:prstGeom prst="line">
            <a:avLst/>
          </a:prstGeom>
          <a:noFill/>
          <a:ln w="381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65" name="Line 57"/>
          <p:cNvSpPr>
            <a:spLocks noChangeShapeType="1"/>
          </p:cNvSpPr>
          <p:nvPr/>
        </p:nvSpPr>
        <p:spPr bwMode="auto">
          <a:xfrm>
            <a:off x="971550" y="5157788"/>
            <a:ext cx="5616575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54" grpId="0" animBg="1"/>
      <p:bldP spid="17455" grpId="0" animBg="1"/>
      <p:bldP spid="17456" grpId="0" animBg="1"/>
      <p:bldP spid="17457" grpId="0" animBg="1"/>
      <p:bldP spid="17458" grpId="0" animBg="1"/>
      <p:bldP spid="17459" grpId="0"/>
      <p:bldP spid="17460" grpId="0"/>
      <p:bldP spid="17461" grpId="0"/>
      <p:bldP spid="17464" grpId="0" animBg="1"/>
      <p:bldP spid="1746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rgbClr val="0000FF"/>
                </a:solidFill>
              </a:rPr>
              <a:t>В какую точку переместится вершина параболы, заданной уравнением: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1.у=(х+1)²-2</a:t>
            </a:r>
          </a:p>
          <a:p>
            <a:pPr>
              <a:buNone/>
            </a:pPr>
            <a:r>
              <a:rPr lang="ru-RU" sz="4000" dirty="0" smtClean="0"/>
              <a:t>2. у =(х-7)²-4</a:t>
            </a:r>
          </a:p>
          <a:p>
            <a:pPr>
              <a:buNone/>
            </a:pPr>
            <a:r>
              <a:rPr lang="ru-RU" sz="4000" dirty="0" smtClean="0"/>
              <a:t>3.у=4(х-2)²+8</a:t>
            </a:r>
          </a:p>
          <a:p>
            <a:pPr>
              <a:buNone/>
            </a:pPr>
            <a:r>
              <a:rPr lang="ru-RU" sz="4000" dirty="0" smtClean="0"/>
              <a:t>4. у=0,5(х-3,5)²+6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sz="4000" dirty="0" smtClean="0">
                <a:solidFill>
                  <a:srgbClr val="FF0000"/>
                </a:solidFill>
              </a:rPr>
              <a:t>(-1; -2)</a:t>
            </a:r>
          </a:p>
          <a:p>
            <a:pPr marL="514350" indent="-514350">
              <a:buAutoNum type="arabicPeriod"/>
            </a:pPr>
            <a:r>
              <a:rPr lang="ru-RU" sz="4000" dirty="0" smtClean="0">
                <a:solidFill>
                  <a:srgbClr val="FF0000"/>
                </a:solidFill>
              </a:rPr>
              <a:t>(7; - 4)</a:t>
            </a:r>
          </a:p>
          <a:p>
            <a:pPr marL="514350" indent="-514350">
              <a:buAutoNum type="arabicPeriod"/>
            </a:pPr>
            <a:r>
              <a:rPr lang="ru-RU" sz="4000" dirty="0" smtClean="0">
                <a:solidFill>
                  <a:srgbClr val="FF0000"/>
                </a:solidFill>
              </a:rPr>
              <a:t>(2; - 8)</a:t>
            </a:r>
          </a:p>
          <a:p>
            <a:pPr marL="514350" indent="-514350">
              <a:buAutoNum type="arabicPeriod"/>
            </a:pPr>
            <a:r>
              <a:rPr lang="ru-RU" sz="4000" dirty="0" smtClean="0">
                <a:solidFill>
                  <a:srgbClr val="FF0000"/>
                </a:solidFill>
              </a:rPr>
              <a:t>(3,5; - 6)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42876" y="0"/>
            <a:ext cx="9002711" cy="6562726"/>
            <a:chOff x="44" y="0"/>
            <a:chExt cx="5671" cy="4134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44" y="0"/>
              <a:ext cx="5671" cy="4134"/>
              <a:chOff x="44" y="0"/>
              <a:chExt cx="5671" cy="4134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44" y="164"/>
                <a:ext cx="5495" cy="3970"/>
                <a:chOff x="44" y="164"/>
                <a:chExt cx="5495" cy="3970"/>
              </a:xfrm>
            </p:grpSpPr>
            <p:grpSp>
              <p:nvGrpSpPr>
                <p:cNvPr id="5" name="Group 5"/>
                <p:cNvGrpSpPr>
                  <a:grpSpLocks/>
                </p:cNvGrpSpPr>
                <p:nvPr/>
              </p:nvGrpSpPr>
              <p:grpSpPr bwMode="auto">
                <a:xfrm>
                  <a:off x="44" y="164"/>
                  <a:ext cx="5495" cy="3970"/>
                  <a:chOff x="44" y="164"/>
                  <a:chExt cx="5495" cy="3970"/>
                </a:xfrm>
              </p:grpSpPr>
              <p:grpSp>
                <p:nvGrpSpPr>
                  <p:cNvPr id="6" name="Group 6"/>
                  <p:cNvGrpSpPr>
                    <a:grpSpLocks/>
                  </p:cNvGrpSpPr>
                  <p:nvPr/>
                </p:nvGrpSpPr>
                <p:grpSpPr bwMode="auto">
                  <a:xfrm>
                    <a:off x="44" y="164"/>
                    <a:ext cx="5495" cy="3970"/>
                    <a:chOff x="44" y="164"/>
                    <a:chExt cx="5495" cy="3970"/>
                  </a:xfrm>
                </p:grpSpPr>
                <p:pic>
                  <p:nvPicPr>
                    <p:cNvPr id="2103" name="Picture 7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/>
                    <a:srcRect l="4724" t="5121" r="4724" b="23045"/>
                    <a:stretch>
                      <a:fillRect/>
                    </a:stretch>
                  </p:blipFill>
                  <p:spPr bwMode="auto">
                    <a:xfrm>
                      <a:off x="113" y="164"/>
                      <a:ext cx="5426" cy="3970"/>
                    </a:xfrm>
                    <a:prstGeom prst="rect">
                      <a:avLst/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</p:pic>
                <p:sp>
                  <p:nvSpPr>
                    <p:cNvPr id="2104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35" y="210"/>
                      <a:ext cx="1" cy="3855"/>
                    </a:xfrm>
                    <a:prstGeom prst="line">
                      <a:avLst/>
                    </a:prstGeom>
                    <a:noFill/>
                    <a:ln w="38160">
                      <a:solidFill>
                        <a:srgbClr val="000000"/>
                      </a:solidFill>
                      <a:miter lim="800000"/>
                      <a:headEnd type="triangle" w="med" len="med"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05" name="Line 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" y="2295"/>
                      <a:ext cx="5126" cy="1"/>
                    </a:xfrm>
                    <a:prstGeom prst="line">
                      <a:avLst/>
                    </a:prstGeom>
                    <a:noFill/>
                    <a:ln w="38160">
                      <a:solidFill>
                        <a:srgbClr val="000000"/>
                      </a:solidFill>
                      <a:miter lim="800000"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102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35" y="2296"/>
                    <a:ext cx="272" cy="251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 defTabSz="449263">
                      <a:spcBef>
                        <a:spcPts val="1250"/>
                      </a:spcBef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</a:pPr>
                    <a:r>
                      <a:rPr lang="ru-RU" sz="2000" b="1">
                        <a:solidFill>
                          <a:srgbClr val="000000"/>
                        </a:solidFill>
                      </a:rPr>
                      <a:t>0</a:t>
                    </a:r>
                  </a:p>
                </p:txBody>
              </p:sp>
            </p:grpSp>
            <p:grpSp>
              <p:nvGrpSpPr>
                <p:cNvPr id="7" name="Group 11"/>
                <p:cNvGrpSpPr>
                  <a:grpSpLocks/>
                </p:cNvGrpSpPr>
                <p:nvPr/>
              </p:nvGrpSpPr>
              <p:grpSpPr bwMode="auto">
                <a:xfrm>
                  <a:off x="522" y="2251"/>
                  <a:ext cx="4580" cy="44"/>
                  <a:chOff x="522" y="2251"/>
                  <a:chExt cx="4580" cy="44"/>
                </a:xfrm>
              </p:grpSpPr>
              <p:grpSp>
                <p:nvGrpSpPr>
                  <p:cNvPr id="8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107" y="2251"/>
                    <a:ext cx="1995" cy="44"/>
                    <a:chOff x="3107" y="2251"/>
                    <a:chExt cx="1995" cy="44"/>
                  </a:xfrm>
                </p:grpSpPr>
                <p:sp>
                  <p:nvSpPr>
                    <p:cNvPr id="2093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07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4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79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5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7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6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9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7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41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8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59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9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31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00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03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522" y="2251"/>
                    <a:ext cx="1995" cy="44"/>
                    <a:chOff x="522" y="2251"/>
                    <a:chExt cx="1995" cy="44"/>
                  </a:xfrm>
                </p:grpSpPr>
                <p:sp>
                  <p:nvSpPr>
                    <p:cNvPr id="2085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2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6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94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7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2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8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84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9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56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0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74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1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46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2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8" y="2251"/>
                      <a:ext cx="1" cy="45"/>
                    </a:xfrm>
                    <a:prstGeom prst="line">
                      <a:avLst/>
                    </a:prstGeom>
                    <a:noFill/>
                    <a:ln w="936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2079" name="Text Box 30"/>
              <p:cNvSpPr txBox="1">
                <a:spLocks noChangeArrowheads="1"/>
              </p:cNvSpPr>
              <p:nvPr/>
            </p:nvSpPr>
            <p:spPr bwMode="auto">
              <a:xfrm>
                <a:off x="5443" y="2069"/>
                <a:ext cx="272" cy="25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defTabSz="449263">
                  <a:spcBef>
                    <a:spcPts val="1250"/>
                  </a:spcBef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</a:rPr>
                  <a:t>х</a:t>
                </a:r>
              </a:p>
            </p:txBody>
          </p:sp>
          <p:sp>
            <p:nvSpPr>
              <p:cNvPr id="2080" name="Text Box 31"/>
              <p:cNvSpPr txBox="1">
                <a:spLocks noChangeArrowheads="1"/>
              </p:cNvSpPr>
              <p:nvPr/>
            </p:nvSpPr>
            <p:spPr bwMode="auto">
              <a:xfrm>
                <a:off x="2880" y="0"/>
                <a:ext cx="227" cy="25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defTabSz="449263">
                  <a:spcBef>
                    <a:spcPts val="1250"/>
                  </a:spcBef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</a:rPr>
                  <a:t>у</a:t>
                </a:r>
              </a:p>
            </p:txBody>
          </p:sp>
        </p:grpSp>
        <p:sp>
          <p:nvSpPr>
            <p:cNvPr id="2067" name="Line 32"/>
            <p:cNvSpPr>
              <a:spLocks noChangeShapeType="1"/>
            </p:cNvSpPr>
            <p:nvPr/>
          </p:nvSpPr>
          <p:spPr bwMode="auto">
            <a:xfrm>
              <a:off x="2790" y="3566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8" name="Line 33"/>
            <p:cNvSpPr>
              <a:spLocks noChangeShapeType="1"/>
            </p:cNvSpPr>
            <p:nvPr/>
          </p:nvSpPr>
          <p:spPr bwMode="auto">
            <a:xfrm>
              <a:off x="2790" y="3884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Line 34"/>
            <p:cNvSpPr>
              <a:spLocks noChangeShapeType="1"/>
            </p:cNvSpPr>
            <p:nvPr/>
          </p:nvSpPr>
          <p:spPr bwMode="auto">
            <a:xfrm>
              <a:off x="2790" y="3249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Line 35"/>
            <p:cNvSpPr>
              <a:spLocks noChangeShapeType="1"/>
            </p:cNvSpPr>
            <p:nvPr/>
          </p:nvSpPr>
          <p:spPr bwMode="auto">
            <a:xfrm>
              <a:off x="2790" y="2931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Line 36"/>
            <p:cNvSpPr>
              <a:spLocks noChangeShapeType="1"/>
            </p:cNvSpPr>
            <p:nvPr/>
          </p:nvSpPr>
          <p:spPr bwMode="auto">
            <a:xfrm>
              <a:off x="2790" y="2614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" name="Line 37"/>
            <p:cNvSpPr>
              <a:spLocks noChangeShapeType="1"/>
            </p:cNvSpPr>
            <p:nvPr/>
          </p:nvSpPr>
          <p:spPr bwMode="auto">
            <a:xfrm>
              <a:off x="2790" y="1979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" name="Line 38"/>
            <p:cNvSpPr>
              <a:spLocks noChangeShapeType="1"/>
            </p:cNvSpPr>
            <p:nvPr/>
          </p:nvSpPr>
          <p:spPr bwMode="auto">
            <a:xfrm>
              <a:off x="2790" y="1661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Line 39"/>
            <p:cNvSpPr>
              <a:spLocks noChangeShapeType="1"/>
            </p:cNvSpPr>
            <p:nvPr/>
          </p:nvSpPr>
          <p:spPr bwMode="auto">
            <a:xfrm>
              <a:off x="2790" y="1344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Line 40"/>
            <p:cNvSpPr>
              <a:spLocks noChangeShapeType="1"/>
            </p:cNvSpPr>
            <p:nvPr/>
          </p:nvSpPr>
          <p:spPr bwMode="auto">
            <a:xfrm>
              <a:off x="2790" y="1026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Line 41"/>
            <p:cNvSpPr>
              <a:spLocks noChangeShapeType="1"/>
            </p:cNvSpPr>
            <p:nvPr/>
          </p:nvSpPr>
          <p:spPr bwMode="auto">
            <a:xfrm>
              <a:off x="2790" y="709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Line 42"/>
            <p:cNvSpPr>
              <a:spLocks noChangeShapeType="1"/>
            </p:cNvSpPr>
            <p:nvPr/>
          </p:nvSpPr>
          <p:spPr bwMode="auto">
            <a:xfrm>
              <a:off x="2790" y="346"/>
              <a:ext cx="90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2" name="Rectangle 43"/>
          <p:cNvSpPr>
            <a:spLocks noGrp="1" noChangeArrowheads="1"/>
          </p:cNvSpPr>
          <p:nvPr>
            <p:ph type="title" sz="quarter"/>
          </p:nvPr>
        </p:nvSpPr>
        <p:spPr>
          <a:xfrm>
            <a:off x="539750" y="115888"/>
            <a:ext cx="7086600" cy="685800"/>
          </a:xfrm>
        </p:spPr>
        <p:txBody>
          <a:bodyPr lIns="90000" tIns="46800" rIns="90000" bIns="46800"/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Построить график функции</a:t>
            </a:r>
          </a:p>
        </p:txBody>
      </p:sp>
      <p:sp>
        <p:nvSpPr>
          <p:cNvPr id="17454" name="Freeform 46"/>
          <p:cNvSpPr>
            <a:spLocks noChangeArrowheads="1"/>
          </p:cNvSpPr>
          <p:nvPr/>
        </p:nvSpPr>
        <p:spPr bwMode="auto">
          <a:xfrm>
            <a:off x="3751263" y="673100"/>
            <a:ext cx="1752600" cy="2984500"/>
          </a:xfrm>
          <a:custGeom>
            <a:avLst/>
            <a:gdLst>
              <a:gd name="T0" fmla="*/ 0 w 1104"/>
              <a:gd name="T1" fmla="*/ 0 h 1880"/>
              <a:gd name="T2" fmla="*/ 762000 w 1104"/>
              <a:gd name="T3" fmla="*/ 2971800 h 1880"/>
              <a:gd name="T4" fmla="*/ 1752600 w 1104"/>
              <a:gd name="T5" fmla="*/ 76200 h 1880"/>
              <a:gd name="T6" fmla="*/ 0 60000 65536"/>
              <a:gd name="T7" fmla="*/ 0 60000 65536"/>
              <a:gd name="T8" fmla="*/ 0 60000 65536"/>
              <a:gd name="T9" fmla="*/ 0 w 1104"/>
              <a:gd name="T10" fmla="*/ 0 h 1880"/>
              <a:gd name="T11" fmla="*/ 1104 w 1104"/>
              <a:gd name="T12" fmla="*/ 1880 h 18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4" h="1880">
                <a:moveTo>
                  <a:pt x="0" y="0"/>
                </a:moveTo>
                <a:cubicBezTo>
                  <a:pt x="148" y="932"/>
                  <a:pt x="296" y="1864"/>
                  <a:pt x="480" y="1872"/>
                </a:cubicBezTo>
                <a:cubicBezTo>
                  <a:pt x="664" y="1880"/>
                  <a:pt x="1000" y="352"/>
                  <a:pt x="1104" y="48"/>
                </a:cubicBezTo>
              </a:path>
            </a:pathLst>
          </a:custGeom>
          <a:noFill/>
          <a:ln w="3816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5" name="Freeform 47"/>
          <p:cNvSpPr>
            <a:spLocks noChangeArrowheads="1"/>
          </p:cNvSpPr>
          <p:nvPr/>
        </p:nvSpPr>
        <p:spPr bwMode="auto">
          <a:xfrm>
            <a:off x="2813050" y="673100"/>
            <a:ext cx="1752600" cy="2984500"/>
          </a:xfrm>
          <a:custGeom>
            <a:avLst/>
            <a:gdLst>
              <a:gd name="T0" fmla="*/ 0 w 1104"/>
              <a:gd name="T1" fmla="*/ 0 h 1880"/>
              <a:gd name="T2" fmla="*/ 762000 w 1104"/>
              <a:gd name="T3" fmla="*/ 2971800 h 1880"/>
              <a:gd name="T4" fmla="*/ 1752600 w 1104"/>
              <a:gd name="T5" fmla="*/ 76200 h 1880"/>
              <a:gd name="T6" fmla="*/ 0 60000 65536"/>
              <a:gd name="T7" fmla="*/ 0 60000 65536"/>
              <a:gd name="T8" fmla="*/ 0 60000 65536"/>
              <a:gd name="T9" fmla="*/ 0 w 1104"/>
              <a:gd name="T10" fmla="*/ 0 h 1880"/>
              <a:gd name="T11" fmla="*/ 1104 w 1104"/>
              <a:gd name="T12" fmla="*/ 1880 h 18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4" h="1880">
                <a:moveTo>
                  <a:pt x="0" y="0"/>
                </a:moveTo>
                <a:cubicBezTo>
                  <a:pt x="148" y="932"/>
                  <a:pt x="296" y="1864"/>
                  <a:pt x="480" y="1872"/>
                </a:cubicBezTo>
                <a:cubicBezTo>
                  <a:pt x="664" y="1880"/>
                  <a:pt x="1000" y="352"/>
                  <a:pt x="1104" y="48"/>
                </a:cubicBezTo>
              </a:path>
            </a:pathLst>
          </a:custGeom>
          <a:noFill/>
          <a:ln w="3816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6" name="Freeform 48"/>
          <p:cNvSpPr>
            <a:spLocks noChangeArrowheads="1"/>
          </p:cNvSpPr>
          <p:nvPr/>
        </p:nvSpPr>
        <p:spPr bwMode="auto">
          <a:xfrm>
            <a:off x="2813050" y="2160588"/>
            <a:ext cx="1752600" cy="2984500"/>
          </a:xfrm>
          <a:custGeom>
            <a:avLst/>
            <a:gdLst>
              <a:gd name="T0" fmla="*/ 0 w 1104"/>
              <a:gd name="T1" fmla="*/ 0 h 1880"/>
              <a:gd name="T2" fmla="*/ 762000 w 1104"/>
              <a:gd name="T3" fmla="*/ 2971800 h 1880"/>
              <a:gd name="T4" fmla="*/ 1752600 w 1104"/>
              <a:gd name="T5" fmla="*/ 76200 h 1880"/>
              <a:gd name="T6" fmla="*/ 0 60000 65536"/>
              <a:gd name="T7" fmla="*/ 0 60000 65536"/>
              <a:gd name="T8" fmla="*/ 0 60000 65536"/>
              <a:gd name="T9" fmla="*/ 0 w 1104"/>
              <a:gd name="T10" fmla="*/ 0 h 1880"/>
              <a:gd name="T11" fmla="*/ 1104 w 1104"/>
              <a:gd name="T12" fmla="*/ 1880 h 18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4" h="1880">
                <a:moveTo>
                  <a:pt x="0" y="0"/>
                </a:moveTo>
                <a:cubicBezTo>
                  <a:pt x="148" y="932"/>
                  <a:pt x="296" y="1864"/>
                  <a:pt x="480" y="1872"/>
                </a:cubicBezTo>
                <a:cubicBezTo>
                  <a:pt x="664" y="1880"/>
                  <a:pt x="1000" y="352"/>
                  <a:pt x="1104" y="48"/>
                </a:cubicBezTo>
              </a:path>
            </a:pathLst>
          </a:custGeom>
          <a:noFill/>
          <a:ln w="3816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7" name="Line 49"/>
          <p:cNvSpPr>
            <a:spLocks noChangeShapeType="1"/>
          </p:cNvSpPr>
          <p:nvPr/>
        </p:nvSpPr>
        <p:spPr bwMode="auto">
          <a:xfrm flipH="1">
            <a:off x="3563938" y="3644900"/>
            <a:ext cx="976312" cy="0"/>
          </a:xfrm>
          <a:prstGeom prst="line">
            <a:avLst/>
          </a:prstGeom>
          <a:noFill/>
          <a:ln w="38160">
            <a:solidFill>
              <a:srgbClr val="FF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8" name="Line 50"/>
          <p:cNvSpPr>
            <a:spLocks noChangeShapeType="1"/>
          </p:cNvSpPr>
          <p:nvPr/>
        </p:nvSpPr>
        <p:spPr bwMode="auto">
          <a:xfrm>
            <a:off x="3563938" y="3644900"/>
            <a:ext cx="0" cy="1512888"/>
          </a:xfrm>
          <a:prstGeom prst="line">
            <a:avLst/>
          </a:prstGeom>
          <a:noFill/>
          <a:ln w="38160">
            <a:solidFill>
              <a:schemeClr val="accent2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59" name="Rectangle 51"/>
          <p:cNvSpPr>
            <a:spLocks noChangeArrowheads="1"/>
          </p:cNvSpPr>
          <p:nvPr/>
        </p:nvSpPr>
        <p:spPr bwMode="auto">
          <a:xfrm>
            <a:off x="5292725" y="1412875"/>
            <a:ext cx="7152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>
                <a:solidFill>
                  <a:srgbClr val="0000FF"/>
                </a:solidFill>
              </a:rPr>
              <a:t>y=x</a:t>
            </a:r>
            <a:r>
              <a:rPr lang="en-US" sz="2400" baseline="30000" dirty="0">
                <a:solidFill>
                  <a:srgbClr val="0000FF"/>
                </a:solidFill>
              </a:rPr>
              <a:t>2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7460" name="Rectangle 52"/>
          <p:cNvSpPr>
            <a:spLocks noChangeArrowheads="1"/>
          </p:cNvSpPr>
          <p:nvPr/>
        </p:nvSpPr>
        <p:spPr bwMode="auto">
          <a:xfrm>
            <a:off x="1476375" y="1052513"/>
            <a:ext cx="13484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defTabSz="449263">
              <a:spcBef>
                <a:spcPts val="67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>
                <a:solidFill>
                  <a:srgbClr val="00B050"/>
                </a:solidFill>
              </a:rPr>
              <a:t>y=(x </a:t>
            </a:r>
            <a:r>
              <a:rPr lang="ru-RU" sz="2400" dirty="0">
                <a:solidFill>
                  <a:srgbClr val="00B050"/>
                </a:solidFill>
              </a:rPr>
              <a:t>+</a:t>
            </a:r>
            <a:r>
              <a:rPr lang="en-US" sz="2400" dirty="0">
                <a:solidFill>
                  <a:srgbClr val="00B050"/>
                </a:solidFill>
              </a:rPr>
              <a:t> 2)</a:t>
            </a:r>
            <a:r>
              <a:rPr lang="en-US" sz="2400" baseline="30000" dirty="0">
                <a:solidFill>
                  <a:srgbClr val="00B050"/>
                </a:solidFill>
              </a:rPr>
              <a:t>2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17461" name="Rectangle 53"/>
          <p:cNvSpPr>
            <a:spLocks noChangeArrowheads="1"/>
          </p:cNvSpPr>
          <p:nvPr/>
        </p:nvSpPr>
        <p:spPr bwMode="auto">
          <a:xfrm>
            <a:off x="1258888" y="4365625"/>
            <a:ext cx="16674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>
                <a:solidFill>
                  <a:srgbClr val="FF0000"/>
                </a:solidFill>
              </a:rPr>
              <a:t>y=(x </a:t>
            </a:r>
            <a:r>
              <a:rPr lang="ru-RU" sz="2400" dirty="0">
                <a:solidFill>
                  <a:srgbClr val="FF0000"/>
                </a:solidFill>
              </a:rPr>
              <a:t>+</a:t>
            </a:r>
            <a:r>
              <a:rPr lang="en-US" sz="2400" dirty="0">
                <a:solidFill>
                  <a:srgbClr val="FF0000"/>
                </a:solidFill>
              </a:rPr>
              <a:t>2)</a:t>
            </a:r>
            <a:r>
              <a:rPr lang="en-US" sz="2400" baseline="30000" dirty="0">
                <a:solidFill>
                  <a:srgbClr val="FF0000"/>
                </a:solidFill>
              </a:rPr>
              <a:t>2</a:t>
            </a:r>
            <a:r>
              <a:rPr lang="en-US" sz="2400" dirty="0">
                <a:solidFill>
                  <a:srgbClr val="FF0000"/>
                </a:solidFill>
              </a:rPr>
              <a:t> - 3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062" name="Text Box 54"/>
          <p:cNvSpPr txBox="1">
            <a:spLocks noChangeArrowheads="1"/>
          </p:cNvSpPr>
          <p:nvPr/>
        </p:nvSpPr>
        <p:spPr bwMode="auto">
          <a:xfrm>
            <a:off x="4140200" y="5013325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/>
              <a:t>-</a:t>
            </a:r>
            <a:r>
              <a:rPr lang="en-US"/>
              <a:t>3</a:t>
            </a:r>
            <a:endParaRPr lang="ru-RU"/>
          </a:p>
        </p:txBody>
      </p:sp>
      <p:sp>
        <p:nvSpPr>
          <p:cNvPr id="2063" name="Text Box 55"/>
          <p:cNvSpPr txBox="1">
            <a:spLocks noChangeArrowheads="1"/>
          </p:cNvSpPr>
          <p:nvPr/>
        </p:nvSpPr>
        <p:spPr bwMode="auto">
          <a:xfrm>
            <a:off x="3198813" y="3644900"/>
            <a:ext cx="503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/>
              <a:t>-</a:t>
            </a:r>
            <a:r>
              <a:rPr lang="en-US"/>
              <a:t>2</a:t>
            </a:r>
            <a:endParaRPr lang="ru-RU"/>
          </a:p>
        </p:txBody>
      </p:sp>
      <p:sp>
        <p:nvSpPr>
          <p:cNvPr id="17464" name="Line 56"/>
          <p:cNvSpPr>
            <a:spLocks noChangeShapeType="1"/>
          </p:cNvSpPr>
          <p:nvPr/>
        </p:nvSpPr>
        <p:spPr bwMode="auto">
          <a:xfrm>
            <a:off x="3563938" y="765175"/>
            <a:ext cx="0" cy="5184775"/>
          </a:xfrm>
          <a:prstGeom prst="line">
            <a:avLst/>
          </a:prstGeom>
          <a:noFill/>
          <a:ln w="381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65" name="Line 57"/>
          <p:cNvSpPr>
            <a:spLocks noChangeShapeType="1"/>
          </p:cNvSpPr>
          <p:nvPr/>
        </p:nvSpPr>
        <p:spPr bwMode="auto">
          <a:xfrm>
            <a:off x="971550" y="5157788"/>
            <a:ext cx="5616575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11619" name="Object 44"/>
          <p:cNvGraphicFramePr>
            <a:graphicFrameLocks noChangeAspect="1"/>
          </p:cNvGraphicFramePr>
          <p:nvPr/>
        </p:nvGraphicFramePr>
        <p:xfrm>
          <a:off x="6572250" y="142875"/>
          <a:ext cx="2339975" cy="650875"/>
        </p:xfrm>
        <a:graphic>
          <a:graphicData uri="http://schemas.openxmlformats.org/presentationml/2006/ole">
            <p:oleObj spid="_x0000_s111619" name="Формула" r:id="rId5" imgW="990360" imgH="228600" progId="Equation.3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2813" y="323850"/>
            <a:ext cx="8231187" cy="1044575"/>
          </a:xfrm>
        </p:spPr>
        <p:txBody>
          <a:bodyPr lIns="90000" tIns="46800" rIns="90000" bIns="46800">
            <a:normAutofit fontScale="90000"/>
          </a:bodyPr>
          <a:lstStyle/>
          <a:p>
            <a:pPr defTabSz="449263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i="1" kern="1200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Алгоритмы построения графика функции </a:t>
            </a:r>
            <a:r>
              <a:rPr lang="en-US" i="1" kern="1200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y=f(</a:t>
            </a:r>
            <a:r>
              <a:rPr lang="en-US" i="1" kern="1200" dirty="0" err="1" smtClean="0">
                <a:solidFill>
                  <a:srgbClr val="0000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x+l</a:t>
            </a:r>
            <a:r>
              <a:rPr lang="en-US" i="1" kern="1200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)+m</a:t>
            </a:r>
            <a:r>
              <a:rPr lang="ru-RU" i="1" kern="1200" dirty="0" smtClean="0">
                <a:solidFill>
                  <a:srgbClr val="0000CC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50825" y="1844675"/>
            <a:ext cx="8569325" cy="416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1313" indent="-341313" defTabSz="449263">
              <a:spcBef>
                <a:spcPts val="500"/>
              </a:spcBef>
              <a:buClr>
                <a:srgbClr val="CCCCFF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1313" indent="-341313" defTabSz="449263">
              <a:spcBef>
                <a:spcPts val="500"/>
              </a:spcBef>
              <a:buFontTx/>
              <a:buChar char=" 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 Перейти к вспомогательной системе координат, проведя (пунктиром) вспомогательные прямые </a:t>
            </a:r>
            <a:r>
              <a:rPr lang="ru-RU" sz="3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т.е. выбрав в качестве начала новой системы координат точку 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2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sz="3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 defTabSz="449263"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 новой системе координат привязать график функции </a:t>
            </a:r>
            <a:r>
              <a:rPr lang="ru-RU" sz="3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79388" y="0"/>
            <a:ext cx="8890000" cy="6559550"/>
            <a:chOff x="113" y="0"/>
            <a:chExt cx="5600" cy="4132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13" y="0"/>
              <a:ext cx="5600" cy="4132"/>
              <a:chOff x="113" y="0"/>
              <a:chExt cx="5600" cy="4132"/>
            </a:xfrm>
          </p:grpSpPr>
          <p:grpSp>
            <p:nvGrpSpPr>
              <p:cNvPr id="4" name="Group 3"/>
              <p:cNvGrpSpPr>
                <a:grpSpLocks/>
              </p:cNvGrpSpPr>
              <p:nvPr/>
            </p:nvGrpSpPr>
            <p:grpSpPr bwMode="auto">
              <a:xfrm>
                <a:off x="113" y="164"/>
                <a:ext cx="5423" cy="3968"/>
                <a:chOff x="113" y="164"/>
                <a:chExt cx="5423" cy="3968"/>
              </a:xfrm>
            </p:grpSpPr>
            <p:grpSp>
              <p:nvGrpSpPr>
                <p:cNvPr id="5" name="Group 4"/>
                <p:cNvGrpSpPr>
                  <a:grpSpLocks/>
                </p:cNvGrpSpPr>
                <p:nvPr/>
              </p:nvGrpSpPr>
              <p:grpSpPr bwMode="auto">
                <a:xfrm>
                  <a:off x="113" y="164"/>
                  <a:ext cx="5423" cy="3968"/>
                  <a:chOff x="113" y="164"/>
                  <a:chExt cx="5423" cy="3968"/>
                </a:xfrm>
              </p:grpSpPr>
              <p:grpSp>
                <p:nvGrpSpPr>
                  <p:cNvPr id="6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113" y="164"/>
                    <a:ext cx="5423" cy="3968"/>
                    <a:chOff x="113" y="164"/>
                    <a:chExt cx="5423" cy="3968"/>
                  </a:xfrm>
                </p:grpSpPr>
                <p:pic>
                  <p:nvPicPr>
                    <p:cNvPr id="7174" name="Picture 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/>
                    <a:srcRect l="4724" t="5121" r="4724" b="23045"/>
                    <a:stretch>
                      <a:fillRect/>
                    </a:stretch>
                  </p:blipFill>
                  <p:spPr bwMode="auto">
                    <a:xfrm>
                      <a:off x="113" y="164"/>
                      <a:ext cx="5423" cy="3968"/>
                    </a:xfrm>
                    <a:prstGeom prst="rect">
                      <a:avLst/>
                    </a:prstGeom>
                    <a:noFill/>
                    <a:ln w="9525" cap="flat">
                      <a:noFill/>
                      <a:round/>
                      <a:headEnd/>
                      <a:tailEnd/>
                    </a:ln>
                    <a:effectLst/>
                  </p:spPr>
                </p:pic>
                <p:sp>
                  <p:nvSpPr>
                    <p:cNvPr id="7175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34" y="210"/>
                      <a:ext cx="0" cy="3853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 type="triangle" w="med" len="med"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76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0" y="2295"/>
                      <a:ext cx="5123" cy="0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/>
                      <a:tailEnd type="triangl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7177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34" y="2296"/>
                    <a:ext cx="271" cy="250"/>
                  </a:xfrm>
                  <a:prstGeom prst="rect">
                    <a:avLst/>
                  </a:prstGeom>
                  <a:noFill/>
                  <a:ln w="9525" cap="flat">
                    <a:noFill/>
                    <a:round/>
                    <a:headEnd/>
                    <a:tailEnd/>
                  </a:ln>
                  <a:effectLst/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spcBef>
                        <a:spcPts val="1250"/>
                      </a:spcBef>
                      <a:buClrTx/>
                      <a:buFontTx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ru-RU" sz="2000" b="1">
                        <a:solidFill>
                          <a:srgbClr val="000000"/>
                        </a:solidFill>
                        <a:ea typeface="Microsoft YaHei" charset="0"/>
                        <a:cs typeface="Microsoft YaHei" charset="0"/>
                      </a:rPr>
                      <a:t>0</a:t>
                    </a:r>
                  </a:p>
                </p:txBody>
              </p:sp>
            </p:grpSp>
            <p:grpSp>
              <p:nvGrpSpPr>
                <p:cNvPr id="7" name="Group 10"/>
                <p:cNvGrpSpPr>
                  <a:grpSpLocks/>
                </p:cNvGrpSpPr>
                <p:nvPr/>
              </p:nvGrpSpPr>
              <p:grpSpPr bwMode="auto">
                <a:xfrm>
                  <a:off x="522" y="2251"/>
                  <a:ext cx="4577" cy="43"/>
                  <a:chOff x="522" y="2251"/>
                  <a:chExt cx="4577" cy="43"/>
                </a:xfrm>
              </p:grpSpPr>
              <p:grpSp>
                <p:nvGrpSpPr>
                  <p:cNvPr id="8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3106" y="2251"/>
                    <a:ext cx="1993" cy="43"/>
                    <a:chOff x="3106" y="2251"/>
                    <a:chExt cx="1993" cy="43"/>
                  </a:xfrm>
                </p:grpSpPr>
                <p:sp>
                  <p:nvSpPr>
                    <p:cNvPr id="7180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06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81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7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82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95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83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84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85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56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86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2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87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9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522" y="2251"/>
                    <a:ext cx="1993" cy="43"/>
                    <a:chOff x="522" y="2251"/>
                    <a:chExt cx="1993" cy="43"/>
                  </a:xfrm>
                </p:grpSpPr>
                <p:sp>
                  <p:nvSpPr>
                    <p:cNvPr id="7189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2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90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9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91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92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82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93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54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94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72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95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4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7196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15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7197" name="Text Box 29"/>
              <p:cNvSpPr txBox="1">
                <a:spLocks noChangeArrowheads="1"/>
              </p:cNvSpPr>
              <p:nvPr/>
            </p:nvSpPr>
            <p:spPr bwMode="auto">
              <a:xfrm>
                <a:off x="5442" y="2069"/>
                <a:ext cx="271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  <a:ea typeface="Microsoft YaHei" charset="0"/>
                    <a:cs typeface="Microsoft YaHei" charset="0"/>
                  </a:rPr>
                  <a:t>х</a:t>
                </a:r>
              </a:p>
            </p:txBody>
          </p:sp>
          <p:sp>
            <p:nvSpPr>
              <p:cNvPr id="7198" name="Text Box 30"/>
              <p:cNvSpPr txBox="1">
                <a:spLocks noChangeArrowheads="1"/>
              </p:cNvSpPr>
              <p:nvPr/>
            </p:nvSpPr>
            <p:spPr bwMode="auto">
              <a:xfrm>
                <a:off x="2879" y="0"/>
                <a:ext cx="226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  <a:ea typeface="Microsoft YaHei" charset="0"/>
                    <a:cs typeface="Microsoft YaHei" charset="0"/>
                  </a:rPr>
                  <a:t>у</a:t>
                </a:r>
              </a:p>
            </p:txBody>
          </p:sp>
        </p:grpSp>
        <p:sp>
          <p:nvSpPr>
            <p:cNvPr id="7199" name="Line 31"/>
            <p:cNvSpPr>
              <a:spLocks noChangeShapeType="1"/>
            </p:cNvSpPr>
            <p:nvPr/>
          </p:nvSpPr>
          <p:spPr bwMode="auto">
            <a:xfrm>
              <a:off x="2790" y="356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0" name="Line 32"/>
            <p:cNvSpPr>
              <a:spLocks noChangeShapeType="1"/>
            </p:cNvSpPr>
            <p:nvPr/>
          </p:nvSpPr>
          <p:spPr bwMode="auto">
            <a:xfrm>
              <a:off x="2790" y="388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1" name="Line 33"/>
            <p:cNvSpPr>
              <a:spLocks noChangeShapeType="1"/>
            </p:cNvSpPr>
            <p:nvPr/>
          </p:nvSpPr>
          <p:spPr bwMode="auto">
            <a:xfrm>
              <a:off x="2790" y="324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2" name="Line 34"/>
            <p:cNvSpPr>
              <a:spLocks noChangeShapeType="1"/>
            </p:cNvSpPr>
            <p:nvPr/>
          </p:nvSpPr>
          <p:spPr bwMode="auto">
            <a:xfrm>
              <a:off x="2790" y="293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3" name="Line 35"/>
            <p:cNvSpPr>
              <a:spLocks noChangeShapeType="1"/>
            </p:cNvSpPr>
            <p:nvPr/>
          </p:nvSpPr>
          <p:spPr bwMode="auto">
            <a:xfrm>
              <a:off x="2790" y="261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4" name="Line 36"/>
            <p:cNvSpPr>
              <a:spLocks noChangeShapeType="1"/>
            </p:cNvSpPr>
            <p:nvPr/>
          </p:nvSpPr>
          <p:spPr bwMode="auto">
            <a:xfrm>
              <a:off x="2790" y="197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5" name="Line 37"/>
            <p:cNvSpPr>
              <a:spLocks noChangeShapeType="1"/>
            </p:cNvSpPr>
            <p:nvPr/>
          </p:nvSpPr>
          <p:spPr bwMode="auto">
            <a:xfrm>
              <a:off x="2790" y="166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6" name="Line 38"/>
            <p:cNvSpPr>
              <a:spLocks noChangeShapeType="1"/>
            </p:cNvSpPr>
            <p:nvPr/>
          </p:nvSpPr>
          <p:spPr bwMode="auto">
            <a:xfrm>
              <a:off x="2790" y="134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7" name="Line 39"/>
            <p:cNvSpPr>
              <a:spLocks noChangeShapeType="1"/>
            </p:cNvSpPr>
            <p:nvPr/>
          </p:nvSpPr>
          <p:spPr bwMode="auto">
            <a:xfrm>
              <a:off x="2790" y="102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8" name="Line 40"/>
            <p:cNvSpPr>
              <a:spLocks noChangeShapeType="1"/>
            </p:cNvSpPr>
            <p:nvPr/>
          </p:nvSpPr>
          <p:spPr bwMode="auto">
            <a:xfrm>
              <a:off x="2790" y="70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09" name="Line 41"/>
            <p:cNvSpPr>
              <a:spLocks noChangeShapeType="1"/>
            </p:cNvSpPr>
            <p:nvPr/>
          </p:nvSpPr>
          <p:spPr bwMode="auto">
            <a:xfrm>
              <a:off x="2790" y="34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107950" y="908050"/>
            <a:ext cx="3892550" cy="1922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6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По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  <a:ea typeface="Microsoft YaHei" charset="0"/>
                <a:cs typeface="Microsoft YaHei" charset="0"/>
              </a:rPr>
              <a:t>АЛГОРИТМУ 2 </a:t>
            </a: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: перейдем к вспомогательной системе координат с началом в точке </a:t>
            </a:r>
            <a:r>
              <a:rPr lang="ru-RU" sz="2400" b="1" dirty="0">
                <a:solidFill>
                  <a:srgbClr val="FF0000"/>
                </a:solidFill>
                <a:ea typeface="Microsoft YaHei" charset="0"/>
                <a:cs typeface="Microsoft YaHei" charset="0"/>
              </a:rPr>
              <a:t>(2;-3)</a:t>
            </a:r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6215063" y="357188"/>
            <a:ext cx="2286000" cy="9286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500" dirty="0">
                <a:latin typeface="Times New Roman" pitchFamily="18" charset="0"/>
                <a:ea typeface="Microsoft YaHei" charset="0"/>
                <a:cs typeface="Times New Roman" pitchFamily="18" charset="0"/>
              </a:rPr>
              <a:t>Построить график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500" dirty="0">
                <a:latin typeface="Times New Roman" pitchFamily="18" charset="0"/>
                <a:ea typeface="Microsoft YaHei" charset="0"/>
                <a:cs typeface="Times New Roman" pitchFamily="18" charset="0"/>
              </a:rPr>
              <a:t> функции</a:t>
            </a:r>
          </a:p>
        </p:txBody>
      </p:sp>
      <p:sp>
        <p:nvSpPr>
          <p:cNvPr id="7212" name="Rectangle 44"/>
          <p:cNvSpPr>
            <a:spLocks noChangeArrowheads="1"/>
          </p:cNvSpPr>
          <p:nvPr/>
        </p:nvSpPr>
        <p:spPr bwMode="auto">
          <a:xfrm>
            <a:off x="6375400" y="1500188"/>
            <a:ext cx="2284898" cy="58695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3200" b="1" dirty="0">
                <a:ea typeface="Microsoft YaHei" charset="0"/>
                <a:cs typeface="Microsoft YaHei" charset="0"/>
              </a:rPr>
              <a:t>y=(x – 2)</a:t>
            </a:r>
            <a:r>
              <a:rPr lang="en-US" sz="3200" b="1" baseline="30000" dirty="0">
                <a:ea typeface="Microsoft YaHei" charset="0"/>
                <a:cs typeface="Microsoft YaHei" charset="0"/>
              </a:rPr>
              <a:t>2</a:t>
            </a:r>
            <a:r>
              <a:rPr lang="en-US" sz="3200" b="1" dirty="0">
                <a:ea typeface="Microsoft YaHei" charset="0"/>
                <a:cs typeface="Microsoft YaHei" charset="0"/>
              </a:rPr>
              <a:t> - 3</a:t>
            </a:r>
          </a:p>
        </p:txBody>
      </p:sp>
      <p:sp>
        <p:nvSpPr>
          <p:cNvPr id="7213" name="AutoShape 45"/>
          <p:cNvSpPr>
            <a:spLocks noChangeArrowheads="1"/>
          </p:cNvSpPr>
          <p:nvPr/>
        </p:nvSpPr>
        <p:spPr bwMode="auto">
          <a:xfrm>
            <a:off x="4572000" y="2143116"/>
            <a:ext cx="1752600" cy="2984500"/>
          </a:xfrm>
          <a:custGeom>
            <a:avLst/>
            <a:gdLst>
              <a:gd name="G0" fmla="+- 64752 0 0"/>
              <a:gd name="G1" fmla="+- 1 0 0"/>
              <a:gd name="G2" fmla="+- 1 0 0"/>
              <a:gd name="G3" fmla="+- 1 0 0"/>
              <a:gd name="G4" fmla="*/ 1 24577 2"/>
              <a:gd name="G5" fmla="+- 1 0 0"/>
              <a:gd name="G6" fmla="+- 1 0 0"/>
              <a:gd name="T0" fmla="*/ 0 w 1104"/>
              <a:gd name="T1" fmla="*/ 0 h 1880"/>
              <a:gd name="T2" fmla="*/ 2147483647 w 1104"/>
              <a:gd name="T3" fmla="*/ 2147483647 h 1880"/>
              <a:gd name="T4" fmla="*/ 2147483647 w 1104"/>
              <a:gd name="T5" fmla="*/ 2147483647 h 1880"/>
              <a:gd name="T6" fmla="*/ 0 w 1104"/>
              <a:gd name="T7" fmla="*/ 0 h 1880"/>
              <a:gd name="T8" fmla="*/ 1104 w 1104"/>
              <a:gd name="T9" fmla="*/ 1880 h 1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T6" t="T7" r="T8" b="T9"/>
            <a:pathLst>
              <a:path w="1104" h="1880">
                <a:moveTo>
                  <a:pt x="0" y="0"/>
                </a:moveTo>
                <a:cubicBezTo>
                  <a:pt x="148" y="932"/>
                  <a:pt x="296" y="1864"/>
                  <a:pt x="480" y="1872"/>
                </a:cubicBezTo>
                <a:cubicBezTo>
                  <a:pt x="664" y="1880"/>
                  <a:pt x="1000" y="352"/>
                  <a:pt x="1104" y="48"/>
                </a:cubicBezTo>
              </a:path>
            </a:pathLst>
          </a:custGeom>
          <a:noFill/>
          <a:ln w="38160" cap="sq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14" name="Line 46"/>
          <p:cNvSpPr>
            <a:spLocks noChangeShapeType="1"/>
          </p:cNvSpPr>
          <p:nvPr/>
        </p:nvSpPr>
        <p:spPr bwMode="auto">
          <a:xfrm flipV="1">
            <a:off x="5357818" y="357166"/>
            <a:ext cx="1587" cy="6051550"/>
          </a:xfrm>
          <a:prstGeom prst="line">
            <a:avLst/>
          </a:prstGeom>
          <a:noFill/>
          <a:ln w="2844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15" name="Line 47"/>
          <p:cNvSpPr>
            <a:spLocks noChangeShapeType="1"/>
          </p:cNvSpPr>
          <p:nvPr/>
        </p:nvSpPr>
        <p:spPr bwMode="auto">
          <a:xfrm>
            <a:off x="928662" y="5143512"/>
            <a:ext cx="8064500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16" name="Oval 48"/>
          <p:cNvSpPr>
            <a:spLocks noChangeArrowheads="1"/>
          </p:cNvSpPr>
          <p:nvPr/>
        </p:nvSpPr>
        <p:spPr bwMode="auto">
          <a:xfrm>
            <a:off x="5357818" y="5072074"/>
            <a:ext cx="71437" cy="71437"/>
          </a:xfrm>
          <a:prstGeom prst="ellipse">
            <a:avLst/>
          </a:prstGeom>
          <a:solidFill>
            <a:srgbClr val="EEECE1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17" name="Text Box 49"/>
          <p:cNvSpPr txBox="1">
            <a:spLocks noChangeArrowheads="1"/>
          </p:cNvSpPr>
          <p:nvPr/>
        </p:nvSpPr>
        <p:spPr bwMode="auto">
          <a:xfrm>
            <a:off x="4048125" y="4837113"/>
            <a:ext cx="503238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  <a:ea typeface="Microsoft YaHei" charset="0"/>
                <a:cs typeface="Microsoft YaHei" charset="0"/>
              </a:rPr>
              <a:t>-3</a:t>
            </a:r>
          </a:p>
        </p:txBody>
      </p:sp>
      <p:sp>
        <p:nvSpPr>
          <p:cNvPr id="7218" name="Text Box 50"/>
          <p:cNvSpPr txBox="1">
            <a:spLocks noChangeArrowheads="1"/>
          </p:cNvSpPr>
          <p:nvPr/>
        </p:nvSpPr>
        <p:spPr bwMode="auto">
          <a:xfrm>
            <a:off x="5329238" y="3640138"/>
            <a:ext cx="503237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</a:p>
        </p:txBody>
      </p:sp>
      <p:sp>
        <p:nvSpPr>
          <p:cNvPr id="7219" name="Text Box 51"/>
          <p:cNvSpPr txBox="1">
            <a:spLocks noChangeArrowheads="1"/>
          </p:cNvSpPr>
          <p:nvPr/>
        </p:nvSpPr>
        <p:spPr bwMode="auto">
          <a:xfrm>
            <a:off x="4779963" y="3636963"/>
            <a:ext cx="503237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  <a:ea typeface="Microsoft YaHei" charset="0"/>
                <a:cs typeface="Microsoft YaHei" charset="0"/>
              </a:rPr>
              <a:t>1</a:t>
            </a:r>
          </a:p>
        </p:txBody>
      </p:sp>
      <p:sp>
        <p:nvSpPr>
          <p:cNvPr id="7220" name="Text Box 52"/>
          <p:cNvSpPr txBox="1">
            <a:spLocks noChangeArrowheads="1"/>
          </p:cNvSpPr>
          <p:nvPr/>
        </p:nvSpPr>
        <p:spPr bwMode="auto">
          <a:xfrm>
            <a:off x="5291138" y="5065713"/>
            <a:ext cx="503237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0</a:t>
            </a:r>
          </a:p>
        </p:txBody>
      </p:sp>
      <p:sp>
        <p:nvSpPr>
          <p:cNvPr id="7221" name="Text Box 53"/>
          <p:cNvSpPr txBox="1">
            <a:spLocks noChangeArrowheads="1"/>
          </p:cNvSpPr>
          <p:nvPr/>
        </p:nvSpPr>
        <p:spPr bwMode="auto">
          <a:xfrm>
            <a:off x="5003800" y="188913"/>
            <a:ext cx="503238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y’</a:t>
            </a:r>
          </a:p>
        </p:txBody>
      </p:sp>
      <p:sp>
        <p:nvSpPr>
          <p:cNvPr id="7222" name="Text Box 54"/>
          <p:cNvSpPr txBox="1">
            <a:spLocks noChangeArrowheads="1"/>
          </p:cNvSpPr>
          <p:nvPr/>
        </p:nvSpPr>
        <p:spPr bwMode="auto">
          <a:xfrm>
            <a:off x="8172450" y="5229225"/>
            <a:ext cx="503238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x’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13" grpId="0" animBg="1"/>
      <p:bldP spid="7214" grpId="0" animBg="1"/>
      <p:bldP spid="7215" grpId="0" animBg="1"/>
      <p:bldP spid="7221" grpId="0"/>
      <p:bldP spid="72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54000" y="0"/>
            <a:ext cx="8890000" cy="6559550"/>
            <a:chOff x="158" y="0"/>
            <a:chExt cx="5600" cy="4132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58" y="0"/>
              <a:ext cx="5600" cy="4132"/>
              <a:chOff x="158" y="0"/>
              <a:chExt cx="5600" cy="4132"/>
            </a:xfrm>
          </p:grpSpPr>
          <p:grpSp>
            <p:nvGrpSpPr>
              <p:cNvPr id="4" name="Group 3"/>
              <p:cNvGrpSpPr>
                <a:grpSpLocks/>
              </p:cNvGrpSpPr>
              <p:nvPr/>
            </p:nvGrpSpPr>
            <p:grpSpPr bwMode="auto">
              <a:xfrm>
                <a:off x="158" y="164"/>
                <a:ext cx="5423" cy="3968"/>
                <a:chOff x="158" y="164"/>
                <a:chExt cx="5423" cy="3968"/>
              </a:xfrm>
            </p:grpSpPr>
            <p:grpSp>
              <p:nvGrpSpPr>
                <p:cNvPr id="5" name="Group 4"/>
                <p:cNvGrpSpPr>
                  <a:grpSpLocks/>
                </p:cNvGrpSpPr>
                <p:nvPr/>
              </p:nvGrpSpPr>
              <p:grpSpPr bwMode="auto">
                <a:xfrm>
                  <a:off x="158" y="164"/>
                  <a:ext cx="5423" cy="3968"/>
                  <a:chOff x="158" y="164"/>
                  <a:chExt cx="5423" cy="3968"/>
                </a:xfrm>
              </p:grpSpPr>
              <p:grpSp>
                <p:nvGrpSpPr>
                  <p:cNvPr id="6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158" y="164"/>
                    <a:ext cx="5423" cy="3968"/>
                    <a:chOff x="158" y="164"/>
                    <a:chExt cx="5423" cy="3968"/>
                  </a:xfrm>
                </p:grpSpPr>
                <p:pic>
                  <p:nvPicPr>
                    <p:cNvPr id="8198" name="Picture 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/>
                    <a:srcRect l="4724" t="5121" r="4724" b="23045"/>
                    <a:stretch>
                      <a:fillRect/>
                    </a:stretch>
                  </p:blipFill>
                  <p:spPr bwMode="auto">
                    <a:xfrm>
                      <a:off x="158" y="164"/>
                      <a:ext cx="5423" cy="3968"/>
                    </a:xfrm>
                    <a:prstGeom prst="rect">
                      <a:avLst/>
                    </a:prstGeom>
                    <a:noFill/>
                    <a:ln w="9525" cap="flat">
                      <a:noFill/>
                      <a:round/>
                      <a:headEnd/>
                      <a:tailEnd/>
                    </a:ln>
                    <a:effectLst/>
                  </p:spPr>
                </p:pic>
                <p:sp>
                  <p:nvSpPr>
                    <p:cNvPr id="8199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9" y="210"/>
                      <a:ext cx="0" cy="3853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 type="triangle" w="med" len="med"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0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5" y="2295"/>
                      <a:ext cx="5123" cy="0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/>
                      <a:tailEnd type="triangl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8201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79" y="2296"/>
                    <a:ext cx="271" cy="250"/>
                  </a:xfrm>
                  <a:prstGeom prst="rect">
                    <a:avLst/>
                  </a:prstGeom>
                  <a:noFill/>
                  <a:ln w="9525" cap="flat">
                    <a:noFill/>
                    <a:round/>
                    <a:headEnd/>
                    <a:tailEnd/>
                  </a:ln>
                  <a:effectLst/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spcBef>
                        <a:spcPts val="1250"/>
                      </a:spcBef>
                      <a:buClrTx/>
                      <a:buFontTx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ru-RU" sz="2000" b="1">
                        <a:solidFill>
                          <a:srgbClr val="000000"/>
                        </a:solidFill>
                        <a:ea typeface="Microsoft YaHei" charset="0"/>
                        <a:cs typeface="Microsoft YaHei" charset="0"/>
                      </a:rPr>
                      <a:t>0</a:t>
                    </a:r>
                  </a:p>
                </p:txBody>
              </p:sp>
            </p:grpSp>
            <p:grpSp>
              <p:nvGrpSpPr>
                <p:cNvPr id="7" name="Group 10"/>
                <p:cNvGrpSpPr>
                  <a:grpSpLocks/>
                </p:cNvGrpSpPr>
                <p:nvPr/>
              </p:nvGrpSpPr>
              <p:grpSpPr bwMode="auto">
                <a:xfrm>
                  <a:off x="567" y="2251"/>
                  <a:ext cx="4578" cy="43"/>
                  <a:chOff x="567" y="2251"/>
                  <a:chExt cx="4578" cy="43"/>
                </a:xfrm>
              </p:grpSpPr>
              <p:grpSp>
                <p:nvGrpSpPr>
                  <p:cNvPr id="8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3151" y="2251"/>
                    <a:ext cx="1993" cy="43"/>
                    <a:chOff x="3151" y="2251"/>
                    <a:chExt cx="1993" cy="43"/>
                  </a:xfrm>
                </p:grpSpPr>
                <p:sp>
                  <p:nvSpPr>
                    <p:cNvPr id="8204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5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5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2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6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40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7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2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8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8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09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0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1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45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567" y="2251"/>
                    <a:ext cx="1993" cy="43"/>
                    <a:chOff x="567" y="2251"/>
                    <a:chExt cx="1993" cy="43"/>
                  </a:xfrm>
                </p:grpSpPr>
                <p:sp>
                  <p:nvSpPr>
                    <p:cNvPr id="8213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6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4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5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6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6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2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7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9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8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19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8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8220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60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8221" name="Text Box 29"/>
              <p:cNvSpPr txBox="1">
                <a:spLocks noChangeArrowheads="1"/>
              </p:cNvSpPr>
              <p:nvPr/>
            </p:nvSpPr>
            <p:spPr bwMode="auto">
              <a:xfrm>
                <a:off x="5487" y="2069"/>
                <a:ext cx="271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  <a:ea typeface="Microsoft YaHei" charset="0"/>
                    <a:cs typeface="Microsoft YaHei" charset="0"/>
                  </a:rPr>
                  <a:t>х</a:t>
                </a:r>
              </a:p>
            </p:txBody>
          </p:sp>
          <p:sp>
            <p:nvSpPr>
              <p:cNvPr id="8222" name="Text Box 30"/>
              <p:cNvSpPr txBox="1">
                <a:spLocks noChangeArrowheads="1"/>
              </p:cNvSpPr>
              <p:nvPr/>
            </p:nvSpPr>
            <p:spPr bwMode="auto">
              <a:xfrm>
                <a:off x="2924" y="0"/>
                <a:ext cx="226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  <a:ea typeface="Microsoft YaHei" charset="0"/>
                    <a:cs typeface="Microsoft YaHei" charset="0"/>
                  </a:rPr>
                  <a:t>у</a:t>
                </a:r>
              </a:p>
            </p:txBody>
          </p:sp>
        </p:grpSp>
        <p:sp>
          <p:nvSpPr>
            <p:cNvPr id="8223" name="Line 31"/>
            <p:cNvSpPr>
              <a:spLocks noChangeShapeType="1"/>
            </p:cNvSpPr>
            <p:nvPr/>
          </p:nvSpPr>
          <p:spPr bwMode="auto">
            <a:xfrm>
              <a:off x="2835" y="356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4" name="Line 32"/>
            <p:cNvSpPr>
              <a:spLocks noChangeShapeType="1"/>
            </p:cNvSpPr>
            <p:nvPr/>
          </p:nvSpPr>
          <p:spPr bwMode="auto">
            <a:xfrm>
              <a:off x="2835" y="388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5" name="Line 33"/>
            <p:cNvSpPr>
              <a:spLocks noChangeShapeType="1"/>
            </p:cNvSpPr>
            <p:nvPr/>
          </p:nvSpPr>
          <p:spPr bwMode="auto">
            <a:xfrm>
              <a:off x="2835" y="324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6" name="Line 34"/>
            <p:cNvSpPr>
              <a:spLocks noChangeShapeType="1"/>
            </p:cNvSpPr>
            <p:nvPr/>
          </p:nvSpPr>
          <p:spPr bwMode="auto">
            <a:xfrm>
              <a:off x="2835" y="293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7" name="Line 35"/>
            <p:cNvSpPr>
              <a:spLocks noChangeShapeType="1"/>
            </p:cNvSpPr>
            <p:nvPr/>
          </p:nvSpPr>
          <p:spPr bwMode="auto">
            <a:xfrm>
              <a:off x="2835" y="261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8" name="Line 36"/>
            <p:cNvSpPr>
              <a:spLocks noChangeShapeType="1"/>
            </p:cNvSpPr>
            <p:nvPr/>
          </p:nvSpPr>
          <p:spPr bwMode="auto">
            <a:xfrm>
              <a:off x="2835" y="197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9" name="Line 37"/>
            <p:cNvSpPr>
              <a:spLocks noChangeShapeType="1"/>
            </p:cNvSpPr>
            <p:nvPr/>
          </p:nvSpPr>
          <p:spPr bwMode="auto">
            <a:xfrm>
              <a:off x="2835" y="166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0" name="Line 38"/>
            <p:cNvSpPr>
              <a:spLocks noChangeShapeType="1"/>
            </p:cNvSpPr>
            <p:nvPr/>
          </p:nvSpPr>
          <p:spPr bwMode="auto">
            <a:xfrm>
              <a:off x="2835" y="134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1" name="Line 39"/>
            <p:cNvSpPr>
              <a:spLocks noChangeShapeType="1"/>
            </p:cNvSpPr>
            <p:nvPr/>
          </p:nvSpPr>
          <p:spPr bwMode="auto">
            <a:xfrm>
              <a:off x="2835" y="102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2" name="Line 40"/>
            <p:cNvSpPr>
              <a:spLocks noChangeShapeType="1"/>
            </p:cNvSpPr>
            <p:nvPr/>
          </p:nvSpPr>
          <p:spPr bwMode="auto">
            <a:xfrm>
              <a:off x="2835" y="70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33" name="Line 41"/>
            <p:cNvSpPr>
              <a:spLocks noChangeShapeType="1"/>
            </p:cNvSpPr>
            <p:nvPr/>
          </p:nvSpPr>
          <p:spPr bwMode="auto">
            <a:xfrm>
              <a:off x="2835" y="34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8234" name="Object 42"/>
          <p:cNvGraphicFramePr>
            <a:graphicFrameLocks noChangeAspect="1"/>
          </p:cNvGraphicFramePr>
          <p:nvPr/>
        </p:nvGraphicFramePr>
        <p:xfrm>
          <a:off x="642910" y="857232"/>
          <a:ext cx="2509838" cy="1047750"/>
        </p:xfrm>
        <a:graphic>
          <a:graphicData uri="http://schemas.openxmlformats.org/presentationml/2006/ole">
            <p:oleObj spid="_x0000_s2050" name="Формула" r:id="rId5" imgW="876240" imgH="304560" progId="Equation.3">
              <p:embed/>
            </p:oleObj>
          </a:graphicData>
        </a:graphic>
      </p:graphicFrame>
      <p:sp>
        <p:nvSpPr>
          <p:cNvPr id="8235" name="AutoShape 43"/>
          <p:cNvSpPr>
            <a:spLocks noChangeArrowheads="1"/>
          </p:cNvSpPr>
          <p:nvPr/>
        </p:nvSpPr>
        <p:spPr bwMode="auto">
          <a:xfrm>
            <a:off x="5021263" y="3175000"/>
            <a:ext cx="4064000" cy="1504950"/>
          </a:xfrm>
          <a:custGeom>
            <a:avLst/>
            <a:gdLst>
              <a:gd name="G0" fmla="+- 101 0 0"/>
              <a:gd name="G1" fmla="+- 1 0 0"/>
              <a:gd name="G2" fmla="+- 1 0 0"/>
              <a:gd name="G3" fmla="+- 1 0 0"/>
              <a:gd name="G4" fmla="+- 1 0 0"/>
              <a:gd name="G5" fmla="+- 8 0 0"/>
              <a:gd name="G6" fmla="+- 1 0 0"/>
              <a:gd name="G7" fmla="+- 4 0 0"/>
              <a:gd name="G8" fmla="+- 27122 0 0"/>
              <a:gd name="G9" fmla="+- 1 0 0"/>
              <a:gd name="T0" fmla="*/ 0 w 2560"/>
              <a:gd name="T1" fmla="*/ 2147483647 h 948"/>
              <a:gd name="T2" fmla="*/ 715724300 w 2560"/>
              <a:gd name="T3" fmla="*/ 1562496869 h 948"/>
              <a:gd name="T4" fmla="*/ 2147483647 w 2560"/>
              <a:gd name="T5" fmla="*/ 730845323 h 948"/>
              <a:gd name="T6" fmla="*/ 2147483647 w 2560"/>
              <a:gd name="T7" fmla="*/ 0 h 948"/>
              <a:gd name="T8" fmla="*/ 0 w 2560"/>
              <a:gd name="T9" fmla="*/ 0 h 948"/>
              <a:gd name="T10" fmla="*/ 2560 w 2560"/>
              <a:gd name="T11" fmla="*/ 948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560" h="948">
                <a:moveTo>
                  <a:pt x="0" y="948"/>
                </a:moveTo>
                <a:cubicBezTo>
                  <a:pt x="47" y="894"/>
                  <a:pt x="93" y="730"/>
                  <a:pt x="284" y="620"/>
                </a:cubicBezTo>
                <a:cubicBezTo>
                  <a:pt x="475" y="510"/>
                  <a:pt x="769" y="393"/>
                  <a:pt x="1148" y="290"/>
                </a:cubicBezTo>
                <a:cubicBezTo>
                  <a:pt x="1527" y="187"/>
                  <a:pt x="2266" y="60"/>
                  <a:pt x="2560" y="0"/>
                </a:cubicBezTo>
              </a:path>
            </a:pathLst>
          </a:custGeom>
          <a:noFill/>
          <a:ln w="38160" cap="sq">
            <a:solidFill>
              <a:srgbClr val="FF0000"/>
            </a:solidFill>
            <a:miter lim="800000"/>
            <a:headEnd/>
            <a:tailEnd/>
          </a:ln>
          <a:effectLst>
            <a:outerShdw dist="75597" dir="1064680" algn="ctr" rotWithShape="0">
              <a:srgbClr val="000000">
                <a:alpha val="35036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236" name="Text Box 44"/>
          <p:cNvSpPr txBox="1">
            <a:spLocks noChangeArrowheads="1"/>
          </p:cNvSpPr>
          <p:nvPr/>
        </p:nvSpPr>
        <p:spPr bwMode="auto">
          <a:xfrm>
            <a:off x="611188" y="115888"/>
            <a:ext cx="3797300" cy="8112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Построить график функции </a:t>
            </a:r>
          </a:p>
        </p:txBody>
      </p:sp>
      <p:sp>
        <p:nvSpPr>
          <p:cNvPr id="8237" name="Rectangle 45"/>
          <p:cNvSpPr>
            <a:spLocks noChangeArrowheads="1"/>
          </p:cNvSpPr>
          <p:nvPr/>
        </p:nvSpPr>
        <p:spPr bwMode="auto">
          <a:xfrm>
            <a:off x="357188" y="4071938"/>
            <a:ext cx="3962400" cy="15573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6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По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  <a:ea typeface="Microsoft YaHei" charset="0"/>
                <a:cs typeface="Microsoft YaHei" charset="0"/>
              </a:rPr>
              <a:t>алгоритму 2</a:t>
            </a: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: перейдем к вспомогательной системе координат с началом в точке </a:t>
            </a:r>
            <a:r>
              <a:rPr lang="ru-RU" sz="2400" b="1" dirty="0">
                <a:solidFill>
                  <a:srgbClr val="FF0000"/>
                </a:solidFill>
                <a:ea typeface="Microsoft YaHei" charset="0"/>
                <a:cs typeface="Microsoft YaHei" charset="0"/>
              </a:rPr>
              <a:t>(1;-2)</a:t>
            </a:r>
          </a:p>
        </p:txBody>
      </p:sp>
      <p:sp>
        <p:nvSpPr>
          <p:cNvPr id="8238" name="Line 46"/>
          <p:cNvSpPr>
            <a:spLocks noChangeShapeType="1"/>
          </p:cNvSpPr>
          <p:nvPr/>
        </p:nvSpPr>
        <p:spPr bwMode="auto">
          <a:xfrm flipV="1">
            <a:off x="5000628" y="428604"/>
            <a:ext cx="1587" cy="6051550"/>
          </a:xfrm>
          <a:prstGeom prst="line">
            <a:avLst/>
          </a:prstGeom>
          <a:noFill/>
          <a:ln w="2844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39" name="Line 47"/>
          <p:cNvSpPr>
            <a:spLocks noChangeShapeType="1"/>
          </p:cNvSpPr>
          <p:nvPr/>
        </p:nvSpPr>
        <p:spPr bwMode="auto">
          <a:xfrm>
            <a:off x="857224" y="4643446"/>
            <a:ext cx="8064500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42" name="Text Box 50"/>
          <p:cNvSpPr txBox="1">
            <a:spLocks noChangeArrowheads="1"/>
          </p:cNvSpPr>
          <p:nvPr/>
        </p:nvSpPr>
        <p:spPr bwMode="auto">
          <a:xfrm>
            <a:off x="4114800" y="4341813"/>
            <a:ext cx="503238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  <a:ea typeface="Microsoft YaHei" charset="0"/>
                <a:cs typeface="Microsoft YaHei" charset="0"/>
              </a:rPr>
              <a:t>-</a:t>
            </a:r>
            <a:r>
              <a:rPr lang="en-US" sz="200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</a:p>
        </p:txBody>
      </p:sp>
      <p:sp>
        <p:nvSpPr>
          <p:cNvPr id="8243" name="Oval 51"/>
          <p:cNvSpPr>
            <a:spLocks noChangeArrowheads="1"/>
          </p:cNvSpPr>
          <p:nvPr/>
        </p:nvSpPr>
        <p:spPr bwMode="auto">
          <a:xfrm>
            <a:off x="4992688" y="4627563"/>
            <a:ext cx="71437" cy="71437"/>
          </a:xfrm>
          <a:prstGeom prst="ellipse">
            <a:avLst/>
          </a:prstGeom>
          <a:solidFill>
            <a:srgbClr val="FF0000"/>
          </a:solidFill>
          <a:ln w="9360" cap="sq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44" name="Text Box 52"/>
          <p:cNvSpPr txBox="1">
            <a:spLocks noChangeArrowheads="1"/>
          </p:cNvSpPr>
          <p:nvPr/>
        </p:nvSpPr>
        <p:spPr bwMode="auto">
          <a:xfrm>
            <a:off x="4859338" y="3668713"/>
            <a:ext cx="503237" cy="3984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>
                <a:solidFill>
                  <a:srgbClr val="000000"/>
                </a:solidFill>
                <a:ea typeface="Microsoft YaHei" charset="0"/>
                <a:cs typeface="Microsoft YaHei" charset="0"/>
              </a:rPr>
              <a:t>1</a:t>
            </a:r>
          </a:p>
        </p:txBody>
      </p:sp>
    </p:spTree>
  </p:cSld>
  <p:clrMapOvr>
    <a:masterClrMapping/>
  </p:clrMapOvr>
  <p:transition advTm="18872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5" grpId="0" animBg="1"/>
      <p:bldP spid="8237" grpId="0"/>
      <p:bldP spid="8238" grpId="0" animBg="1"/>
      <p:bldP spid="82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50825" y="0"/>
            <a:ext cx="8890000" cy="6559550"/>
            <a:chOff x="158" y="0"/>
            <a:chExt cx="5600" cy="4132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58" y="0"/>
              <a:ext cx="5600" cy="4132"/>
              <a:chOff x="158" y="0"/>
              <a:chExt cx="5600" cy="4132"/>
            </a:xfrm>
          </p:grpSpPr>
          <p:grpSp>
            <p:nvGrpSpPr>
              <p:cNvPr id="4" name="Group 3"/>
              <p:cNvGrpSpPr>
                <a:grpSpLocks/>
              </p:cNvGrpSpPr>
              <p:nvPr/>
            </p:nvGrpSpPr>
            <p:grpSpPr bwMode="auto">
              <a:xfrm>
                <a:off x="158" y="164"/>
                <a:ext cx="5423" cy="3968"/>
                <a:chOff x="158" y="164"/>
                <a:chExt cx="5423" cy="3968"/>
              </a:xfrm>
            </p:grpSpPr>
            <p:grpSp>
              <p:nvGrpSpPr>
                <p:cNvPr id="5" name="Group 4"/>
                <p:cNvGrpSpPr>
                  <a:grpSpLocks/>
                </p:cNvGrpSpPr>
                <p:nvPr/>
              </p:nvGrpSpPr>
              <p:grpSpPr bwMode="auto">
                <a:xfrm>
                  <a:off x="158" y="164"/>
                  <a:ext cx="5423" cy="3968"/>
                  <a:chOff x="158" y="164"/>
                  <a:chExt cx="5423" cy="3968"/>
                </a:xfrm>
              </p:grpSpPr>
              <p:grpSp>
                <p:nvGrpSpPr>
                  <p:cNvPr id="6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158" y="164"/>
                    <a:ext cx="5423" cy="3968"/>
                    <a:chOff x="158" y="164"/>
                    <a:chExt cx="5423" cy="3968"/>
                  </a:xfrm>
                </p:grpSpPr>
                <p:pic>
                  <p:nvPicPr>
                    <p:cNvPr id="9222" name="Picture 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/>
                    <a:srcRect l="4724" t="5121" r="4724" b="23045"/>
                    <a:stretch>
                      <a:fillRect/>
                    </a:stretch>
                  </p:blipFill>
                  <p:spPr bwMode="auto">
                    <a:xfrm>
                      <a:off x="158" y="164"/>
                      <a:ext cx="5423" cy="3968"/>
                    </a:xfrm>
                    <a:prstGeom prst="rect">
                      <a:avLst/>
                    </a:prstGeom>
                    <a:noFill/>
                    <a:ln w="9525" cap="flat">
                      <a:noFill/>
                      <a:round/>
                      <a:headEnd/>
                      <a:tailEnd/>
                    </a:ln>
                    <a:effectLst/>
                  </p:spPr>
                </p:pic>
                <p:sp>
                  <p:nvSpPr>
                    <p:cNvPr id="9223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9" y="210"/>
                      <a:ext cx="0" cy="3853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 type="triangle" w="med" len="med"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24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5" y="2295"/>
                      <a:ext cx="5123" cy="0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/>
                      <a:tailEnd type="triangl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9225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79" y="2296"/>
                    <a:ext cx="271" cy="250"/>
                  </a:xfrm>
                  <a:prstGeom prst="rect">
                    <a:avLst/>
                  </a:prstGeom>
                  <a:noFill/>
                  <a:ln w="9525" cap="flat">
                    <a:noFill/>
                    <a:round/>
                    <a:headEnd/>
                    <a:tailEnd/>
                  </a:ln>
                  <a:effectLst/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spcBef>
                        <a:spcPts val="1250"/>
                      </a:spcBef>
                      <a:buClrTx/>
                      <a:buFontTx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ru-RU" sz="2000" b="1">
                        <a:solidFill>
                          <a:srgbClr val="000000"/>
                        </a:solidFill>
                        <a:ea typeface="Microsoft YaHei" charset="0"/>
                        <a:cs typeface="Microsoft YaHei" charset="0"/>
                      </a:rPr>
                      <a:t>0</a:t>
                    </a:r>
                  </a:p>
                </p:txBody>
              </p:sp>
            </p:grpSp>
            <p:grpSp>
              <p:nvGrpSpPr>
                <p:cNvPr id="7" name="Group 10"/>
                <p:cNvGrpSpPr>
                  <a:grpSpLocks/>
                </p:cNvGrpSpPr>
                <p:nvPr/>
              </p:nvGrpSpPr>
              <p:grpSpPr bwMode="auto">
                <a:xfrm>
                  <a:off x="567" y="2251"/>
                  <a:ext cx="4578" cy="43"/>
                  <a:chOff x="567" y="2251"/>
                  <a:chExt cx="4578" cy="43"/>
                </a:xfrm>
              </p:grpSpPr>
              <p:grpSp>
                <p:nvGrpSpPr>
                  <p:cNvPr id="8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3151" y="2251"/>
                    <a:ext cx="1993" cy="43"/>
                    <a:chOff x="3151" y="2251"/>
                    <a:chExt cx="1993" cy="43"/>
                  </a:xfrm>
                </p:grpSpPr>
                <p:sp>
                  <p:nvSpPr>
                    <p:cNvPr id="9228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5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29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2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0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40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1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2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2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8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3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4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5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45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567" y="2251"/>
                    <a:ext cx="1993" cy="43"/>
                    <a:chOff x="567" y="2251"/>
                    <a:chExt cx="1993" cy="43"/>
                  </a:xfrm>
                </p:grpSpPr>
                <p:sp>
                  <p:nvSpPr>
                    <p:cNvPr id="9237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6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8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39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6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40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2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41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9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42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43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8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244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60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9245" name="Text Box 29"/>
              <p:cNvSpPr txBox="1">
                <a:spLocks noChangeArrowheads="1"/>
              </p:cNvSpPr>
              <p:nvPr/>
            </p:nvSpPr>
            <p:spPr bwMode="auto">
              <a:xfrm>
                <a:off x="5487" y="2069"/>
                <a:ext cx="271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  <a:ea typeface="Microsoft YaHei" charset="0"/>
                    <a:cs typeface="Microsoft YaHei" charset="0"/>
                  </a:rPr>
                  <a:t>х</a:t>
                </a:r>
              </a:p>
            </p:txBody>
          </p:sp>
          <p:sp>
            <p:nvSpPr>
              <p:cNvPr id="9246" name="Text Box 30"/>
              <p:cNvSpPr txBox="1">
                <a:spLocks noChangeArrowheads="1"/>
              </p:cNvSpPr>
              <p:nvPr/>
            </p:nvSpPr>
            <p:spPr bwMode="auto">
              <a:xfrm>
                <a:off x="2924" y="0"/>
                <a:ext cx="226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  <a:ea typeface="Microsoft YaHei" charset="0"/>
                    <a:cs typeface="Microsoft YaHei" charset="0"/>
                  </a:rPr>
                  <a:t>у</a:t>
                </a:r>
              </a:p>
            </p:txBody>
          </p:sp>
        </p:grpSp>
        <p:sp>
          <p:nvSpPr>
            <p:cNvPr id="9247" name="Line 31"/>
            <p:cNvSpPr>
              <a:spLocks noChangeShapeType="1"/>
            </p:cNvSpPr>
            <p:nvPr/>
          </p:nvSpPr>
          <p:spPr bwMode="auto">
            <a:xfrm>
              <a:off x="2835" y="356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48" name="Line 32"/>
            <p:cNvSpPr>
              <a:spLocks noChangeShapeType="1"/>
            </p:cNvSpPr>
            <p:nvPr/>
          </p:nvSpPr>
          <p:spPr bwMode="auto">
            <a:xfrm>
              <a:off x="2835" y="388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49" name="Line 33"/>
            <p:cNvSpPr>
              <a:spLocks noChangeShapeType="1"/>
            </p:cNvSpPr>
            <p:nvPr/>
          </p:nvSpPr>
          <p:spPr bwMode="auto">
            <a:xfrm>
              <a:off x="2835" y="324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0" name="Line 34"/>
            <p:cNvSpPr>
              <a:spLocks noChangeShapeType="1"/>
            </p:cNvSpPr>
            <p:nvPr/>
          </p:nvSpPr>
          <p:spPr bwMode="auto">
            <a:xfrm>
              <a:off x="2835" y="293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1" name="Line 35"/>
            <p:cNvSpPr>
              <a:spLocks noChangeShapeType="1"/>
            </p:cNvSpPr>
            <p:nvPr/>
          </p:nvSpPr>
          <p:spPr bwMode="auto">
            <a:xfrm>
              <a:off x="2835" y="261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2" name="Line 36"/>
            <p:cNvSpPr>
              <a:spLocks noChangeShapeType="1"/>
            </p:cNvSpPr>
            <p:nvPr/>
          </p:nvSpPr>
          <p:spPr bwMode="auto">
            <a:xfrm>
              <a:off x="2835" y="197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3" name="Line 37"/>
            <p:cNvSpPr>
              <a:spLocks noChangeShapeType="1"/>
            </p:cNvSpPr>
            <p:nvPr/>
          </p:nvSpPr>
          <p:spPr bwMode="auto">
            <a:xfrm>
              <a:off x="2835" y="166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4" name="Line 38"/>
            <p:cNvSpPr>
              <a:spLocks noChangeShapeType="1"/>
            </p:cNvSpPr>
            <p:nvPr/>
          </p:nvSpPr>
          <p:spPr bwMode="auto">
            <a:xfrm>
              <a:off x="2835" y="134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5" name="Line 39"/>
            <p:cNvSpPr>
              <a:spLocks noChangeShapeType="1"/>
            </p:cNvSpPr>
            <p:nvPr/>
          </p:nvSpPr>
          <p:spPr bwMode="auto">
            <a:xfrm>
              <a:off x="2835" y="102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6" name="Line 40"/>
            <p:cNvSpPr>
              <a:spLocks noChangeShapeType="1"/>
            </p:cNvSpPr>
            <p:nvPr/>
          </p:nvSpPr>
          <p:spPr bwMode="auto">
            <a:xfrm>
              <a:off x="2835" y="70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257" name="Line 41"/>
            <p:cNvSpPr>
              <a:spLocks noChangeShapeType="1"/>
            </p:cNvSpPr>
            <p:nvPr/>
          </p:nvSpPr>
          <p:spPr bwMode="auto">
            <a:xfrm>
              <a:off x="2835" y="34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58" name="Rectangle 42"/>
          <p:cNvSpPr>
            <a:spLocks noChangeArrowheads="1"/>
          </p:cNvSpPr>
          <p:nvPr/>
        </p:nvSpPr>
        <p:spPr bwMode="auto">
          <a:xfrm>
            <a:off x="4859338" y="4149725"/>
            <a:ext cx="3962400" cy="15718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6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По </a:t>
            </a:r>
            <a:r>
              <a:rPr lang="ru-RU" sz="2400" b="1" dirty="0">
                <a:solidFill>
                  <a:srgbClr val="FF0000"/>
                </a:solidFill>
                <a:latin typeface="Monotype Corsiva" pitchFamily="64" charset="0"/>
                <a:ea typeface="Microsoft YaHei" charset="0"/>
                <a:cs typeface="Microsoft YaHei" charset="0"/>
              </a:rPr>
              <a:t>алгоритму 2</a:t>
            </a: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: перейдем к вспомогательной системе координат с началом в точке </a:t>
            </a:r>
            <a:r>
              <a:rPr lang="ru-RU" sz="2400" b="1" dirty="0">
                <a:solidFill>
                  <a:srgbClr val="FF0000"/>
                </a:solidFill>
                <a:ea typeface="Microsoft YaHei" charset="0"/>
                <a:cs typeface="Microsoft YaHei" charset="0"/>
              </a:rPr>
              <a:t>(-3;2)</a:t>
            </a:r>
          </a:p>
        </p:txBody>
      </p:sp>
      <p:sp>
        <p:nvSpPr>
          <p:cNvPr id="9259" name="Line 43"/>
          <p:cNvSpPr>
            <a:spLocks noChangeShapeType="1"/>
          </p:cNvSpPr>
          <p:nvPr/>
        </p:nvSpPr>
        <p:spPr bwMode="auto">
          <a:xfrm>
            <a:off x="642910" y="2643182"/>
            <a:ext cx="7991475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60" name="Line 44"/>
          <p:cNvSpPr>
            <a:spLocks noChangeShapeType="1"/>
          </p:cNvSpPr>
          <p:nvPr/>
        </p:nvSpPr>
        <p:spPr bwMode="auto">
          <a:xfrm flipV="1">
            <a:off x="3214678" y="214290"/>
            <a:ext cx="1588" cy="6007100"/>
          </a:xfrm>
          <a:prstGeom prst="line">
            <a:avLst/>
          </a:prstGeom>
          <a:noFill/>
          <a:ln w="1908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61" name="Text Box 45"/>
          <p:cNvSpPr txBox="1">
            <a:spLocks noChangeArrowheads="1"/>
          </p:cNvSpPr>
          <p:nvPr/>
        </p:nvSpPr>
        <p:spPr bwMode="auto">
          <a:xfrm>
            <a:off x="3125788" y="3587750"/>
            <a:ext cx="503237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  <a:ea typeface="Microsoft YaHei" charset="0"/>
                <a:cs typeface="Microsoft YaHei" charset="0"/>
              </a:rPr>
              <a:t>-</a:t>
            </a:r>
            <a:r>
              <a:rPr lang="en-US" sz="2000">
                <a:solidFill>
                  <a:srgbClr val="000000"/>
                </a:solidFill>
                <a:ea typeface="Microsoft YaHei" charset="0"/>
                <a:cs typeface="Microsoft YaHei" charset="0"/>
              </a:rPr>
              <a:t>3</a:t>
            </a:r>
          </a:p>
        </p:txBody>
      </p:sp>
      <p:sp>
        <p:nvSpPr>
          <p:cNvPr id="9262" name="Text Box 46"/>
          <p:cNvSpPr txBox="1">
            <a:spLocks noChangeArrowheads="1"/>
          </p:cNvSpPr>
          <p:nvPr/>
        </p:nvSpPr>
        <p:spPr bwMode="auto">
          <a:xfrm>
            <a:off x="4173538" y="2568575"/>
            <a:ext cx="503237" cy="39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2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000">
                <a:solidFill>
                  <a:srgbClr val="000000"/>
                </a:solidFill>
                <a:ea typeface="Microsoft YaHei" charset="0"/>
                <a:cs typeface="Microsoft YaHei" charset="0"/>
              </a:rPr>
              <a:t>2</a:t>
            </a:r>
          </a:p>
        </p:txBody>
      </p:sp>
      <p:sp>
        <p:nvSpPr>
          <p:cNvPr id="9263" name="AutoShape 47"/>
          <p:cNvSpPr>
            <a:spLocks noChangeArrowheads="1"/>
          </p:cNvSpPr>
          <p:nvPr/>
        </p:nvSpPr>
        <p:spPr bwMode="auto">
          <a:xfrm>
            <a:off x="3276600" y="620713"/>
            <a:ext cx="2006600" cy="1895475"/>
          </a:xfrm>
          <a:custGeom>
            <a:avLst/>
            <a:gdLst>
              <a:gd name="G0" fmla="+- 65424 0 0"/>
              <a:gd name="G1" fmla="+- 600 0 0"/>
              <a:gd name="G2" fmla="+- 1 0 0"/>
              <a:gd name="G3" fmla="+- 1 0 0"/>
              <a:gd name="G4" fmla="+- 1 0 0"/>
              <a:gd name="G5" fmla="+- 8 0 0"/>
              <a:gd name="G6" fmla="+- 1 0 0"/>
              <a:gd name="G7" fmla="+- 4 0 0"/>
              <a:gd name="G8" fmla="+- 1 0 0"/>
              <a:gd name="G9" fmla="+- 1 0 0"/>
              <a:gd name="T0" fmla="*/ 0 w 1264"/>
              <a:gd name="T1" fmla="*/ 0 h 1194"/>
              <a:gd name="T2" fmla="*/ 2147483647 w 1264"/>
              <a:gd name="T3" fmla="*/ 2147483647 h 1194"/>
              <a:gd name="T4" fmla="*/ 2147483647 w 1264"/>
              <a:gd name="T5" fmla="*/ 2147483647 h 1194"/>
              <a:gd name="T6" fmla="*/ 2147483647 w 1264"/>
              <a:gd name="T7" fmla="*/ 2147483647 h 1194"/>
              <a:gd name="T8" fmla="*/ 0 w 1264"/>
              <a:gd name="T9" fmla="*/ 0 h 1194"/>
              <a:gd name="T10" fmla="*/ 1264 w 1264"/>
              <a:gd name="T11" fmla="*/ 1194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1264" h="1194">
                <a:moveTo>
                  <a:pt x="0" y="0"/>
                </a:moveTo>
                <a:cubicBezTo>
                  <a:pt x="19" y="131"/>
                  <a:pt x="3" y="600"/>
                  <a:pt x="107" y="788"/>
                </a:cubicBezTo>
                <a:cubicBezTo>
                  <a:pt x="211" y="976"/>
                  <a:pt x="431" y="1062"/>
                  <a:pt x="624" y="1128"/>
                </a:cubicBezTo>
                <a:cubicBezTo>
                  <a:pt x="817" y="1194"/>
                  <a:pt x="1131" y="1172"/>
                  <a:pt x="1264" y="1184"/>
                </a:cubicBezTo>
              </a:path>
            </a:pathLst>
          </a:custGeom>
          <a:noFill/>
          <a:ln w="38160" cap="sq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64" name="AutoShape 48"/>
          <p:cNvSpPr>
            <a:spLocks noChangeArrowheads="1"/>
          </p:cNvSpPr>
          <p:nvPr/>
        </p:nvSpPr>
        <p:spPr bwMode="auto">
          <a:xfrm>
            <a:off x="1028700" y="2693988"/>
            <a:ext cx="2070100" cy="1785937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8 0 0"/>
              <a:gd name="G6" fmla="+- 1 0 0"/>
              <a:gd name="G7" fmla="+- 4 0 0"/>
              <a:gd name="G8" fmla="+- 1 0 0"/>
              <a:gd name="G9" fmla="+- 1 0 0"/>
              <a:gd name="T0" fmla="*/ 2147483647 w 1304"/>
              <a:gd name="T1" fmla="*/ 2147483647 h 1125"/>
              <a:gd name="T2" fmla="*/ 2147483647 w 1304"/>
              <a:gd name="T3" fmla="*/ 2147483647 h 1125"/>
              <a:gd name="T4" fmla="*/ 2147483647 w 1304"/>
              <a:gd name="T5" fmla="*/ 2147483647 h 1125"/>
              <a:gd name="T6" fmla="*/ 0 w 1304"/>
              <a:gd name="T7" fmla="*/ 2147483647 h 1125"/>
              <a:gd name="T8" fmla="*/ 0 w 1304"/>
              <a:gd name="T9" fmla="*/ 0 h 1125"/>
              <a:gd name="T10" fmla="*/ 1304 w 1304"/>
              <a:gd name="T11" fmla="*/ 1125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1304" h="1125">
                <a:moveTo>
                  <a:pt x="1304" y="1125"/>
                </a:moveTo>
                <a:cubicBezTo>
                  <a:pt x="1281" y="1005"/>
                  <a:pt x="1275" y="591"/>
                  <a:pt x="1167" y="415"/>
                </a:cubicBezTo>
                <a:cubicBezTo>
                  <a:pt x="1059" y="239"/>
                  <a:pt x="850" y="136"/>
                  <a:pt x="655" y="68"/>
                </a:cubicBezTo>
                <a:cubicBezTo>
                  <a:pt x="460" y="0"/>
                  <a:pt x="136" y="18"/>
                  <a:pt x="0" y="5"/>
                </a:cubicBezTo>
              </a:path>
            </a:pathLst>
          </a:custGeom>
          <a:noFill/>
          <a:ln w="38160" cap="sq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67" name="Text Box 51"/>
          <p:cNvSpPr txBox="1">
            <a:spLocks noChangeArrowheads="1"/>
          </p:cNvSpPr>
          <p:nvPr/>
        </p:nvSpPr>
        <p:spPr bwMode="auto">
          <a:xfrm>
            <a:off x="4716463" y="280988"/>
            <a:ext cx="4067175" cy="822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Построить график функции</a:t>
            </a:r>
            <a:r>
              <a:rPr lang="en-US" sz="24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:</a:t>
            </a:r>
            <a:r>
              <a:rPr lang="ru-RU" sz="4800" dirty="0">
                <a:solidFill>
                  <a:srgbClr val="000000"/>
                </a:solidFill>
                <a:latin typeface="Calibri" pitchFamily="32" charset="0"/>
                <a:ea typeface="Microsoft YaHei" charset="0"/>
                <a:cs typeface="Microsoft YaHei" charset="0"/>
              </a:rPr>
              <a:t> </a:t>
            </a:r>
          </a:p>
        </p:txBody>
      </p: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6429375" y="1071563"/>
            <a:ext cx="1712913" cy="747712"/>
            <a:chOff x="4050" y="675"/>
            <a:chExt cx="1079" cy="471"/>
          </a:xfrm>
        </p:grpSpPr>
        <p:graphicFrame>
          <p:nvGraphicFramePr>
            <p:cNvPr id="9269" name="Object 53"/>
            <p:cNvGraphicFramePr>
              <a:graphicFrameLocks noChangeAspect="1"/>
            </p:cNvGraphicFramePr>
            <p:nvPr/>
          </p:nvGraphicFramePr>
          <p:xfrm>
            <a:off x="4050" y="675"/>
            <a:ext cx="1079" cy="471"/>
          </p:xfrm>
          <a:graphic>
            <a:graphicData uri="http://schemas.openxmlformats.org/presentationml/2006/ole">
              <p:oleObj spid="_x0000_s3074" r:id="rId5" imgW="1307880" imgH="571320" progId="Equation.3">
                <p:embed/>
              </p:oleObj>
            </a:graphicData>
          </a:graphic>
        </p:graphicFrame>
        <p:sp>
          <p:nvSpPr>
            <p:cNvPr id="9270" name="Text Box 54"/>
            <p:cNvSpPr txBox="1">
              <a:spLocks noChangeArrowheads="1"/>
            </p:cNvSpPr>
            <p:nvPr/>
          </p:nvSpPr>
          <p:spPr bwMode="auto">
            <a:xfrm>
              <a:off x="4050" y="675"/>
              <a:ext cx="1079" cy="47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58" grpId="0"/>
      <p:bldP spid="9259" grpId="0" animBg="1"/>
      <p:bldP spid="9260" grpId="0" animBg="1"/>
      <p:bldP spid="9263" grpId="0" animBg="1"/>
      <p:bldP spid="926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250825" y="0"/>
            <a:ext cx="8890000" cy="6559550"/>
            <a:chOff x="158" y="0"/>
            <a:chExt cx="5600" cy="4132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58" y="0"/>
              <a:ext cx="5600" cy="4132"/>
              <a:chOff x="158" y="0"/>
              <a:chExt cx="5600" cy="4132"/>
            </a:xfrm>
          </p:grpSpPr>
          <p:grpSp>
            <p:nvGrpSpPr>
              <p:cNvPr id="4" name="Group 3"/>
              <p:cNvGrpSpPr>
                <a:grpSpLocks/>
              </p:cNvGrpSpPr>
              <p:nvPr/>
            </p:nvGrpSpPr>
            <p:grpSpPr bwMode="auto">
              <a:xfrm>
                <a:off x="158" y="164"/>
                <a:ext cx="5423" cy="3968"/>
                <a:chOff x="158" y="164"/>
                <a:chExt cx="5423" cy="3968"/>
              </a:xfrm>
            </p:grpSpPr>
            <p:grpSp>
              <p:nvGrpSpPr>
                <p:cNvPr id="5" name="Group 4"/>
                <p:cNvGrpSpPr>
                  <a:grpSpLocks/>
                </p:cNvGrpSpPr>
                <p:nvPr/>
              </p:nvGrpSpPr>
              <p:grpSpPr bwMode="auto">
                <a:xfrm>
                  <a:off x="158" y="164"/>
                  <a:ext cx="5423" cy="3968"/>
                  <a:chOff x="158" y="164"/>
                  <a:chExt cx="5423" cy="3968"/>
                </a:xfrm>
              </p:grpSpPr>
              <p:grpSp>
                <p:nvGrpSpPr>
                  <p:cNvPr id="6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158" y="164"/>
                    <a:ext cx="5423" cy="3968"/>
                    <a:chOff x="158" y="164"/>
                    <a:chExt cx="5423" cy="3968"/>
                  </a:xfrm>
                </p:grpSpPr>
                <p:pic>
                  <p:nvPicPr>
                    <p:cNvPr id="10246" name="Picture 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/>
                    <a:srcRect l="4724" t="5121" r="4724" b="23045"/>
                    <a:stretch>
                      <a:fillRect/>
                    </a:stretch>
                  </p:blipFill>
                  <p:spPr bwMode="auto">
                    <a:xfrm>
                      <a:off x="158" y="164"/>
                      <a:ext cx="5423" cy="3968"/>
                    </a:xfrm>
                    <a:prstGeom prst="rect">
                      <a:avLst/>
                    </a:prstGeom>
                    <a:noFill/>
                    <a:ln w="9525" cap="flat">
                      <a:noFill/>
                      <a:round/>
                      <a:headEnd/>
                      <a:tailEnd/>
                    </a:ln>
                    <a:effectLst/>
                  </p:spPr>
                </p:pic>
                <p:sp>
                  <p:nvSpPr>
                    <p:cNvPr id="10247" name="Line 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79" y="210"/>
                      <a:ext cx="0" cy="3853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 type="triangle" w="med" len="med"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48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5" y="2295"/>
                      <a:ext cx="5123" cy="0"/>
                    </a:xfrm>
                    <a:prstGeom prst="line">
                      <a:avLst/>
                    </a:prstGeom>
                    <a:noFill/>
                    <a:ln w="38160" cap="sq">
                      <a:solidFill>
                        <a:srgbClr val="000000"/>
                      </a:solidFill>
                      <a:miter lim="800000"/>
                      <a:headEnd/>
                      <a:tailEnd type="triangle" w="med" len="med"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249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879" y="2296"/>
                    <a:ext cx="271" cy="250"/>
                  </a:xfrm>
                  <a:prstGeom prst="rect">
                    <a:avLst/>
                  </a:prstGeom>
                  <a:noFill/>
                  <a:ln w="9525" cap="flat">
                    <a:noFill/>
                    <a:round/>
                    <a:headEnd/>
                    <a:tailEnd/>
                  </a:ln>
                  <a:effectLst/>
                </p:spPr>
                <p:txBody>
                  <a:bodyPr lIns="90000" tIns="46800" rIns="90000" bIns="46800">
                    <a:spAutoFit/>
                  </a:bodyPr>
                  <a:lstStyle/>
                  <a:p>
                    <a:pPr>
                      <a:spcBef>
                        <a:spcPts val="1250"/>
                      </a:spcBef>
                      <a:buClrTx/>
                      <a:buFontTx/>
                      <a:buNone/>
                      <a:tabLst>
                        <a:tab pos="0" algn="l"/>
                        <a:tab pos="447675" algn="l"/>
                        <a:tab pos="896938" algn="l"/>
                        <a:tab pos="1346200" algn="l"/>
                        <a:tab pos="1795463" algn="l"/>
                        <a:tab pos="2244725" algn="l"/>
                        <a:tab pos="2693988" algn="l"/>
                        <a:tab pos="3143250" algn="l"/>
                        <a:tab pos="3592513" algn="l"/>
                        <a:tab pos="4041775" algn="l"/>
                        <a:tab pos="4491038" algn="l"/>
                        <a:tab pos="4940300" algn="l"/>
                        <a:tab pos="5389563" algn="l"/>
                        <a:tab pos="5838825" algn="l"/>
                        <a:tab pos="6288088" algn="l"/>
                        <a:tab pos="6737350" algn="l"/>
                        <a:tab pos="7186613" algn="l"/>
                        <a:tab pos="7635875" algn="l"/>
                        <a:tab pos="8085138" algn="l"/>
                        <a:tab pos="8534400" algn="l"/>
                        <a:tab pos="8983663" algn="l"/>
                      </a:tabLst>
                    </a:pPr>
                    <a:r>
                      <a:rPr lang="ru-RU" sz="2000" b="1">
                        <a:solidFill>
                          <a:srgbClr val="000000"/>
                        </a:solidFill>
                        <a:ea typeface="Microsoft YaHei" charset="0"/>
                        <a:cs typeface="Microsoft YaHei" charset="0"/>
                      </a:rPr>
                      <a:t>0</a:t>
                    </a:r>
                  </a:p>
                </p:txBody>
              </p:sp>
            </p:grpSp>
            <p:grpSp>
              <p:nvGrpSpPr>
                <p:cNvPr id="7" name="Group 10"/>
                <p:cNvGrpSpPr>
                  <a:grpSpLocks/>
                </p:cNvGrpSpPr>
                <p:nvPr/>
              </p:nvGrpSpPr>
              <p:grpSpPr bwMode="auto">
                <a:xfrm>
                  <a:off x="567" y="2251"/>
                  <a:ext cx="4578" cy="43"/>
                  <a:chOff x="567" y="2251"/>
                  <a:chExt cx="4578" cy="43"/>
                </a:xfrm>
              </p:grpSpPr>
              <p:grpSp>
                <p:nvGrpSpPr>
                  <p:cNvPr id="8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3151" y="2251"/>
                    <a:ext cx="1993" cy="43"/>
                    <a:chOff x="3151" y="2251"/>
                    <a:chExt cx="1993" cy="43"/>
                  </a:xfrm>
                </p:grpSpPr>
                <p:sp>
                  <p:nvSpPr>
                    <p:cNvPr id="10252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5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3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2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4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40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5" name="Line 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2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6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8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7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1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8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3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59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45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567" y="2251"/>
                    <a:ext cx="1993" cy="43"/>
                    <a:chOff x="567" y="2251"/>
                    <a:chExt cx="1993" cy="43"/>
                  </a:xfrm>
                </p:grpSpPr>
                <p:sp>
                  <p:nvSpPr>
                    <p:cNvPr id="10261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6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2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3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6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4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28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5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9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6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7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7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89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68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60" y="2251"/>
                      <a:ext cx="0" cy="43"/>
                    </a:xfrm>
                    <a:prstGeom prst="line">
                      <a:avLst/>
                    </a:prstGeom>
                    <a:noFill/>
                    <a:ln w="9360" cap="sq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10269" name="Text Box 29"/>
              <p:cNvSpPr txBox="1">
                <a:spLocks noChangeArrowheads="1"/>
              </p:cNvSpPr>
              <p:nvPr/>
            </p:nvSpPr>
            <p:spPr bwMode="auto">
              <a:xfrm>
                <a:off x="5487" y="2069"/>
                <a:ext cx="271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  <a:ea typeface="Microsoft YaHei" charset="0"/>
                    <a:cs typeface="Microsoft YaHei" charset="0"/>
                  </a:rPr>
                  <a:t>х</a:t>
                </a:r>
              </a:p>
            </p:txBody>
          </p:sp>
          <p:sp>
            <p:nvSpPr>
              <p:cNvPr id="10270" name="Text Box 30"/>
              <p:cNvSpPr txBox="1">
                <a:spLocks noChangeArrowheads="1"/>
              </p:cNvSpPr>
              <p:nvPr/>
            </p:nvSpPr>
            <p:spPr bwMode="auto">
              <a:xfrm>
                <a:off x="2924" y="0"/>
                <a:ext cx="226" cy="250"/>
              </a:xfrm>
              <a:prstGeom prst="rect">
                <a:avLst/>
              </a:prstGeom>
              <a:noFill/>
              <a:ln w="9525" cap="flat">
                <a:noFill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ts val="1250"/>
                  </a:spcBef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sz="2000" b="1">
                    <a:solidFill>
                      <a:srgbClr val="000000"/>
                    </a:solidFill>
                    <a:ea typeface="Microsoft YaHei" charset="0"/>
                    <a:cs typeface="Microsoft YaHei" charset="0"/>
                  </a:rPr>
                  <a:t>у</a:t>
                </a:r>
              </a:p>
            </p:txBody>
          </p:sp>
        </p:grpSp>
        <p:sp>
          <p:nvSpPr>
            <p:cNvPr id="10271" name="Line 31"/>
            <p:cNvSpPr>
              <a:spLocks noChangeShapeType="1"/>
            </p:cNvSpPr>
            <p:nvPr/>
          </p:nvSpPr>
          <p:spPr bwMode="auto">
            <a:xfrm>
              <a:off x="2835" y="356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2" name="Line 32"/>
            <p:cNvSpPr>
              <a:spLocks noChangeShapeType="1"/>
            </p:cNvSpPr>
            <p:nvPr/>
          </p:nvSpPr>
          <p:spPr bwMode="auto">
            <a:xfrm>
              <a:off x="2835" y="388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3" name="Line 33"/>
            <p:cNvSpPr>
              <a:spLocks noChangeShapeType="1"/>
            </p:cNvSpPr>
            <p:nvPr/>
          </p:nvSpPr>
          <p:spPr bwMode="auto">
            <a:xfrm>
              <a:off x="2835" y="324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4" name="Line 34"/>
            <p:cNvSpPr>
              <a:spLocks noChangeShapeType="1"/>
            </p:cNvSpPr>
            <p:nvPr/>
          </p:nvSpPr>
          <p:spPr bwMode="auto">
            <a:xfrm>
              <a:off x="2835" y="293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5" name="Line 35"/>
            <p:cNvSpPr>
              <a:spLocks noChangeShapeType="1"/>
            </p:cNvSpPr>
            <p:nvPr/>
          </p:nvSpPr>
          <p:spPr bwMode="auto">
            <a:xfrm>
              <a:off x="2835" y="261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6" name="Line 36"/>
            <p:cNvSpPr>
              <a:spLocks noChangeShapeType="1"/>
            </p:cNvSpPr>
            <p:nvPr/>
          </p:nvSpPr>
          <p:spPr bwMode="auto">
            <a:xfrm>
              <a:off x="2835" y="197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7" name="Line 37"/>
            <p:cNvSpPr>
              <a:spLocks noChangeShapeType="1"/>
            </p:cNvSpPr>
            <p:nvPr/>
          </p:nvSpPr>
          <p:spPr bwMode="auto">
            <a:xfrm>
              <a:off x="2835" y="1661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8" name="Line 38"/>
            <p:cNvSpPr>
              <a:spLocks noChangeShapeType="1"/>
            </p:cNvSpPr>
            <p:nvPr/>
          </p:nvSpPr>
          <p:spPr bwMode="auto">
            <a:xfrm>
              <a:off x="2835" y="1344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79" name="Line 39"/>
            <p:cNvSpPr>
              <a:spLocks noChangeShapeType="1"/>
            </p:cNvSpPr>
            <p:nvPr/>
          </p:nvSpPr>
          <p:spPr bwMode="auto">
            <a:xfrm>
              <a:off x="2835" y="102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80" name="Line 40"/>
            <p:cNvSpPr>
              <a:spLocks noChangeShapeType="1"/>
            </p:cNvSpPr>
            <p:nvPr/>
          </p:nvSpPr>
          <p:spPr bwMode="auto">
            <a:xfrm>
              <a:off x="2835" y="709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81" name="Line 41"/>
            <p:cNvSpPr>
              <a:spLocks noChangeShapeType="1"/>
            </p:cNvSpPr>
            <p:nvPr/>
          </p:nvSpPr>
          <p:spPr bwMode="auto">
            <a:xfrm>
              <a:off x="2835" y="346"/>
              <a:ext cx="89" cy="0"/>
            </a:xfrm>
            <a:prstGeom prst="line">
              <a:avLst/>
            </a:prstGeom>
            <a:noFill/>
            <a:ln w="9360" cap="sq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82" name="Rectangle 42"/>
          <p:cNvSpPr>
            <a:spLocks noChangeArrowheads="1"/>
          </p:cNvSpPr>
          <p:nvPr/>
        </p:nvSpPr>
        <p:spPr bwMode="auto">
          <a:xfrm>
            <a:off x="4857750" y="4357688"/>
            <a:ext cx="3962400" cy="15718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67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По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  <a:ea typeface="Microsoft YaHei" charset="0"/>
                <a:cs typeface="Microsoft YaHei" charset="0"/>
              </a:rPr>
              <a:t>алгоритму 2</a:t>
            </a: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: перейдем к вспомогательной системе координат с началом в точке </a:t>
            </a:r>
            <a:r>
              <a:rPr lang="ru-RU" sz="2400" b="1" dirty="0">
                <a:solidFill>
                  <a:srgbClr val="FF0000"/>
                </a:solidFill>
                <a:ea typeface="Microsoft YaHei" charset="0"/>
                <a:cs typeface="Microsoft YaHei" charset="0"/>
              </a:rPr>
              <a:t>(-4;-3)</a:t>
            </a:r>
          </a:p>
        </p:txBody>
      </p:sp>
      <p:sp>
        <p:nvSpPr>
          <p:cNvPr id="10283" name="Text Box 43"/>
          <p:cNvSpPr txBox="1">
            <a:spLocks noChangeArrowheads="1"/>
          </p:cNvSpPr>
          <p:nvPr/>
        </p:nvSpPr>
        <p:spPr bwMode="auto">
          <a:xfrm>
            <a:off x="5143500" y="120650"/>
            <a:ext cx="3709988" cy="11890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Построить график функции:</a:t>
            </a:r>
            <a:r>
              <a:rPr lang="ru-RU" sz="4800" b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</a:p>
        </p:txBody>
      </p: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5786438" y="1357313"/>
            <a:ext cx="2759075" cy="711200"/>
            <a:chOff x="3645" y="855"/>
            <a:chExt cx="1738" cy="448"/>
          </a:xfrm>
        </p:grpSpPr>
        <p:graphicFrame>
          <p:nvGraphicFramePr>
            <p:cNvPr id="10285" name="Object 45"/>
            <p:cNvGraphicFramePr>
              <a:graphicFrameLocks noChangeAspect="1"/>
            </p:cNvGraphicFramePr>
            <p:nvPr/>
          </p:nvGraphicFramePr>
          <p:xfrm>
            <a:off x="3645" y="855"/>
            <a:ext cx="1738" cy="448"/>
          </p:xfrm>
          <a:graphic>
            <a:graphicData uri="http://schemas.openxmlformats.org/presentationml/2006/ole">
              <p:oleObj spid="_x0000_s4098" r:id="rId5" imgW="838080" imgH="215640" progId="Equation.3">
                <p:embed/>
              </p:oleObj>
            </a:graphicData>
          </a:graphic>
        </p:graphicFrame>
        <p:sp>
          <p:nvSpPr>
            <p:cNvPr id="10286" name="Text Box 46"/>
            <p:cNvSpPr txBox="1">
              <a:spLocks noChangeArrowheads="1"/>
            </p:cNvSpPr>
            <p:nvPr/>
          </p:nvSpPr>
          <p:spPr bwMode="auto">
            <a:xfrm>
              <a:off x="3645" y="855"/>
              <a:ext cx="1738" cy="448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87" name="Line 47"/>
          <p:cNvSpPr>
            <a:spLocks noChangeShapeType="1"/>
          </p:cNvSpPr>
          <p:nvPr/>
        </p:nvSpPr>
        <p:spPr bwMode="auto">
          <a:xfrm flipV="1">
            <a:off x="2714612" y="357166"/>
            <a:ext cx="1588" cy="6007100"/>
          </a:xfrm>
          <a:prstGeom prst="line">
            <a:avLst/>
          </a:prstGeom>
          <a:noFill/>
          <a:ln w="1908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88" name="Line 48"/>
          <p:cNvSpPr>
            <a:spLocks noChangeShapeType="1"/>
          </p:cNvSpPr>
          <p:nvPr/>
        </p:nvSpPr>
        <p:spPr bwMode="auto">
          <a:xfrm>
            <a:off x="642910" y="5143512"/>
            <a:ext cx="7991475" cy="1588"/>
          </a:xfrm>
          <a:prstGeom prst="line">
            <a:avLst/>
          </a:prstGeom>
          <a:noFill/>
          <a:ln w="19080" cap="sq">
            <a:solidFill>
              <a:srgbClr val="000000"/>
            </a:solidFill>
            <a:prstDash val="dash"/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1" name="Group 49"/>
          <p:cNvGrpSpPr>
            <a:grpSpLocks/>
          </p:cNvGrpSpPr>
          <p:nvPr/>
        </p:nvGrpSpPr>
        <p:grpSpPr bwMode="auto">
          <a:xfrm>
            <a:off x="793750" y="3630613"/>
            <a:ext cx="3886200" cy="1525587"/>
            <a:chOff x="500" y="2287"/>
            <a:chExt cx="2448" cy="961"/>
          </a:xfrm>
        </p:grpSpPr>
        <p:sp>
          <p:nvSpPr>
            <p:cNvPr id="10290" name="Line 50"/>
            <p:cNvSpPr>
              <a:spLocks noChangeShapeType="1"/>
            </p:cNvSpPr>
            <p:nvPr/>
          </p:nvSpPr>
          <p:spPr bwMode="auto">
            <a:xfrm flipV="1">
              <a:off x="1701" y="2286"/>
              <a:ext cx="1247" cy="963"/>
            </a:xfrm>
            <a:prstGeom prst="line">
              <a:avLst/>
            </a:prstGeom>
            <a:noFill/>
            <a:ln w="38160" cap="sq">
              <a:solidFill>
                <a:srgbClr val="FF0000"/>
              </a:solidFill>
              <a:miter lim="800000"/>
              <a:headEnd/>
              <a:tailEnd/>
            </a:ln>
            <a:effectLst>
              <a:outerShdw dist="75597" dir="1064680" algn="ctr" rotWithShape="0">
                <a:srgbClr val="000000">
                  <a:alpha val="35036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291" name="Line 51"/>
            <p:cNvSpPr>
              <a:spLocks noChangeShapeType="1"/>
            </p:cNvSpPr>
            <p:nvPr/>
          </p:nvSpPr>
          <p:spPr bwMode="auto">
            <a:xfrm flipH="1" flipV="1">
              <a:off x="499" y="2334"/>
              <a:ext cx="1203" cy="915"/>
            </a:xfrm>
            <a:prstGeom prst="line">
              <a:avLst/>
            </a:prstGeom>
            <a:noFill/>
            <a:ln w="38160" cap="sq">
              <a:solidFill>
                <a:srgbClr val="FF0000"/>
              </a:solidFill>
              <a:miter lim="800000"/>
              <a:headEnd/>
              <a:tailEnd/>
            </a:ln>
            <a:effectLst>
              <a:outerShdw dist="75597" dir="1064680" algn="ctr" rotWithShape="0">
                <a:srgbClr val="000000">
                  <a:alpha val="35036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92" name="Text Box 52"/>
          <p:cNvSpPr txBox="1">
            <a:spLocks noChangeArrowheads="1"/>
          </p:cNvSpPr>
          <p:nvPr/>
        </p:nvSpPr>
        <p:spPr bwMode="auto">
          <a:xfrm>
            <a:off x="2700338" y="3644900"/>
            <a:ext cx="503237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-</a:t>
            </a:r>
            <a:r>
              <a:rPr lang="en-US">
                <a:solidFill>
                  <a:srgbClr val="000000"/>
                </a:solidFill>
                <a:ea typeface="Microsoft YaHei" charset="0"/>
                <a:cs typeface="Microsoft YaHei" charset="0"/>
              </a:rPr>
              <a:t>4</a:t>
            </a:r>
          </a:p>
        </p:txBody>
      </p:sp>
      <p:sp>
        <p:nvSpPr>
          <p:cNvPr id="10293" name="Text Box 53"/>
          <p:cNvSpPr txBox="1">
            <a:spLocks noChangeArrowheads="1"/>
          </p:cNvSpPr>
          <p:nvPr/>
        </p:nvSpPr>
        <p:spPr bwMode="auto">
          <a:xfrm>
            <a:off x="4133850" y="4875213"/>
            <a:ext cx="503238" cy="368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ea typeface="Microsoft YaHei" charset="0"/>
                <a:cs typeface="Microsoft YaHei" charset="0"/>
              </a:rPr>
              <a:t>-</a:t>
            </a:r>
            <a:r>
              <a:rPr lang="en-US">
                <a:solidFill>
                  <a:srgbClr val="000000"/>
                </a:solidFill>
                <a:ea typeface="Microsoft YaHei" charset="0"/>
                <a:cs typeface="Microsoft YaHei" charset="0"/>
              </a:rPr>
              <a:t>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7" grpId="0" animBg="1"/>
      <p:bldP spid="1028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76375" y="2997200"/>
            <a:ext cx="14763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295  E" pathEditMode="relative" ptsTypes="">
                                      <p:cBhvr>
                                        <p:cTn id="6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0.33295 L 0.5 1.6763E-6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 -4.9711E-6 L 0.88004 -0.41433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8003 -0.41433 C 0.90156 -0.16971 0.92326 0.07492 0.88958 0.17966 C 0.85608 0.2844 0.76927 0.20995 0.67899 0.21341 C 0.58872 0.21688 0.42986 0.19815 0.34844 0.2007 C 0.26701 0.20324 0.22031 0.27076 0.19045 0.22821 C 0.16059 0.18567 0.17257 0.00024 0.16962 -0.05502 C 0.16667 -0.11028 0.17222 -0.06635 0.17274 -0.10358 C 0.17326 -0.14081 0.1724 -0.23676 0.17274 -0.27907 C 0.17309 -0.32138 0.16944 -0.3304 0.17448 -0.35722 C 0.17969 -0.38404 0.14792 -0.51699 0.20312 -0.43976 C 0.25851 -0.36254 0.50903 -0.01156 0.50642 0.10567 C 0.50382 0.22289 0.18628 0.3281 0.18733 0.26428 C 0.18837 0.20047 0.51597 -0.21086 0.51285 -0.27699 C 0.50972 -0.34312 0.22431 -0.15676 0.16806 -0.13317 " pathEditMode="relative" rAng="0" ptsTypes="aaaaaaaaaaaaaA">
                                      <p:cBhvr>
                                        <p:cTn id="15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" y="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7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06 -0.13317 C 0.16806 0.04532 0.26007 0.19214 0.3724 0.19214 C 0.50538 0.19214 0.55365 0.02914 0.57361 -0.06867 L 0.59445 -0.19815 C 0.61545 -0.29595 0.66615 -0.45803 0.81615 -0.45803 C 0.91215 -0.45803 1.0217 -0.3119 1.0217 -0.13317 C 1.0217 0.04532 0.91215 0.19214 0.81615 0.19214 C 0.66615 0.19214 0.61545 0.02914 0.59445 -0.06867 L 0.57361 -0.19815 C 0.55365 -0.29595 0.50538 -0.45803 0.3724 -0.45803 C 0.26007 -0.45803 0.16806 -0.3119 0.16806 -0.13317 Z " pathEditMode="relative" rAng="0" ptsTypes="ffFffffFfff">
                                      <p:cBhvr>
                                        <p:cTn id="18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118 -0.04768 C 0.17118 0.13056 0.26424 0.27732 0.37778 0.27732 C 0.51181 0.27732 0.56024 0.11482 0.58056 0.01667 L 0.60174 -0.11273 C 0.62257 -0.21065 0.67396 -0.37268 0.82552 -0.37268 C 0.92222 -0.37268 1.03264 -0.22639 1.03264 -0.04768 C 1.03264 0.13056 0.92222 0.27732 0.82552 0.27732 C 0.67396 0.27732 0.62257 0.11482 0.60174 0.01667 L 0.58056 -0.11273 C 0.56024 -0.21065 0.51181 -0.37268 0.37778 -0.37268 C 0.26424 -0.37268 0.17118 -0.22639 0.17118 -0.04768 Z " pathEditMode="relative" rAng="0" ptsTypes="ffFffffFfff">
                                      <p:cBhvr>
                                        <p:cTn id="21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3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06 -0.13333 C 0.16806 0.0706 0.25938 0.23889 0.37101 0.23889 C 0.50261 0.23889 0.55035 0.05278 0.57014 -0.05949 L 0.5908 -0.20764 C 0.61129 -0.31945 0.66181 -0.50556 0.81042 -0.50556 C 0.90556 -0.50556 1.01389 -0.33796 1.01389 -0.13333 C 1.01389 0.0706 0.90556 0.23889 0.81042 0.23889 C 0.66181 0.23889 0.61129 0.05278 0.5908 -0.05949 L 0.57014 -0.20764 C 0.55035 -0.31945 0.50261 -0.50556 0.37101 -0.50556 C 0.25938 -0.50556 0.16806 -0.33796 0.16806 -0.13333 Z " pathEditMode="relative" rAng="0" ptsTypes="ffFffffFfff">
                                      <p:cBhvr>
                                        <p:cTn id="24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06 -0.13317 C 0.16737 -0.11375 0.16667 -0.0941 0.17119 -0.05502 C 0.1757 -0.01595 0.18855 0.06729 0.19514 0.10151 C 0.20174 0.13573 0.09028 0.23284 0.21094 0.15007 C 0.3316 0.06729 0.83924 -0.31722 0.91893 -0.39537 C 0.99862 -0.47352 0.73317 -0.3341 0.68872 -0.3193 C 0.64428 -0.3045 0.66077 -0.30866 0.65226 -0.30658 C 0.64376 -0.3045 0.64896 -0.30913 0.63785 -0.30658 C 0.62674 -0.30404 0.59827 -0.29433 0.5856 -0.29178 C 0.57292 -0.28924 0.5731 -0.29178 0.56181 -0.29178 C 0.55053 -0.29178 0.53143 -0.28647 0.51737 -0.29178 C 0.5033 -0.2971 0.49775 -0.31352 0.47761 -0.32346 C 0.45747 -0.3334 0.41633 -0.34635 0.39671 -0.35098 C 0.37709 -0.3556 0.37084 -0.34774 0.36008 -0.35098 C 0.34931 -0.35421 0.34271 -0.36254 0.3316 -0.36993 C 0.32049 -0.37733 0.30348 -0.38936 0.29341 -0.39537 C 0.28334 -0.40138 0.28438 -0.40462 0.27119 -0.406 C 0.25799 -0.40739 0.22466 -0.4134 0.21407 -0.40392 C 0.20348 -0.39444 0.20087 -0.35976 0.20782 -0.34889 C 0.21476 -0.33803 0.23976 -0.34381 0.25539 -0.33826 C 0.27101 -0.33271 0.28126 -0.32115 0.30139 -0.31514 C 0.32153 -0.30913 0.34462 -0.30982 0.37605 -0.30242 C 0.40747 -0.29502 0.46094 -0.27676 0.49028 -0.27074 C 0.51962 -0.26473 0.52639 -0.26311 0.55226 -0.26635 C 0.57813 -0.26959 0.59167 -0.26751 0.64584 -0.2897 C 0.70001 -0.3119 0.78872 -0.35583 0.87761 -0.39953 " pathEditMode="relative" ptsTypes="aaaaaaaaaaaaaaaaaaaaaaaaaA">
                                      <p:cBhvr>
                                        <p:cTn id="27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8004 -0.41433 C 0.87691 -0.41918 0.87396 -0.42381 0.87049 -0.42704 C 0.86702 -0.43028 0.86684 -0.42866 0.85938 -0.43329 C 0.85191 -0.43791 0.8382 -0.44901 0.82605 -0.45456 C 0.81389 -0.46011 0.79948 -0.46242 0.78646 -0.46704 C 0.77344 -0.47167 0.75834 -0.4793 0.74827 -0.48184 C 0.7382 -0.48439 0.73455 -0.48184 0.72605 -0.48184 C 0.71754 -0.48184 0.70834 -0.48184 0.69757 -0.48184 C 0.68681 -0.48184 0.66945 -0.48184 0.66094 -0.48184 C 0.65243 -0.48184 0.65469 -0.48184 0.64671 -0.48184 C 0.63872 -0.48184 0.62309 -0.48115 0.61337 -0.48184 C 0.60365 -0.48254 0.59862 -0.48554 0.58803 -0.48624 C 0.57743 -0.48693 0.56511 -0.48624 0.54983 -0.48624 C 0.53455 -0.48624 0.5132 -0.486 0.49584 -0.48624 C 0.47848 -0.48647 0.45695 -0.48808 0.44514 -0.48832 C 0.43334 -0.48855 0.43264 -0.48832 0.42448 -0.48832 C 0.41632 -0.48832 0.40539 -0.49155 0.39584 -0.48832 C 0.38629 -0.48508 0.37691 -0.47352 0.36737 -0.46936 C 0.35782 -0.46519 0.34618 -0.47282 0.33872 -0.46288 C 0.33125 -0.45294 0.32761 -0.43167 0.32292 -0.41017 C 0.31823 -0.38866 0.31268 -0.35814 0.31025 -0.33387 C 0.30782 -0.30959 0.30712 -0.28855 0.30868 -0.26427 C 0.31025 -0.23999 0.31771 -0.2171 0.3198 -0.1882 C 0.32188 -0.15953 0.30782 -0.13178 0.32136 -0.09086 C 0.3349 -0.04993 0.37743 0.02891 0.4007 0.05712 C 0.42396 0.08533 0.44028 0.074 0.46094 0.07816 C 0.4816 0.08232 0.50382 0.08209 0.52448 0.08255 C 0.54514 0.08301 0.57466 0.0807 0.58473 0.08047 " pathEditMode="relative" ptsTypes="aaaaaaaaaaaaaaaaaaaaaaaaaaaA">
                                      <p:cBhvr>
                                        <p:cTn id="30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0"/>
                            </p:stCondLst>
                            <p:childTnLst>
                              <p:par>
                                <p:cTn id="3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00"/>
                            </p:stCondLst>
                            <p:childTnLst>
                              <p:par>
                                <p:cTn id="3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9000"/>
                            </p:stCondLst>
                            <p:childTnLst>
                              <p:par>
                                <p:cTn id="38" presetID="6" presetClass="emph" presetSubtype="0" fill="hold" nodeType="afterEffect">
                                  <p:stCondLst>
                                    <p:cond delay="310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100"/>
                            </p:stCondLst>
                            <p:childTnLst>
                              <p:par>
                                <p:cTn id="4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61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8473 0.08047 L 1.24619 -0.38104 " pathEditMode="relative" ptsTypes="AA">
                                      <p:cBhvr>
                                        <p:cTn id="45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-3175" y="1268413"/>
            <a:ext cx="9145588" cy="5611812"/>
          </a:xfrm>
          <a:noFill/>
          <a:ln/>
        </p:spPr>
      </p:pic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4067175" y="393382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4</a:t>
            </a:r>
          </a:p>
        </p:txBody>
      </p:sp>
      <p:sp>
        <p:nvSpPr>
          <p:cNvPr id="39944" name="Freeform 8"/>
          <p:cNvSpPr>
            <a:spLocks/>
          </p:cNvSpPr>
          <p:nvPr/>
        </p:nvSpPr>
        <p:spPr bwMode="auto">
          <a:xfrm>
            <a:off x="3111500" y="1739900"/>
            <a:ext cx="2755900" cy="4413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1" y="1555"/>
              </a:cxn>
              <a:cxn ang="0">
                <a:pos x="560" y="2462"/>
              </a:cxn>
              <a:cxn ang="0">
                <a:pos x="875" y="2780"/>
              </a:cxn>
              <a:cxn ang="0">
                <a:pos x="1145" y="2462"/>
              </a:cxn>
              <a:cxn ang="0">
                <a:pos x="1440" y="1552"/>
              </a:cxn>
              <a:cxn ang="0">
                <a:pos x="1736" y="8"/>
              </a:cxn>
            </a:cxnLst>
            <a:rect l="0" t="0" r="r" b="b"/>
            <a:pathLst>
              <a:path w="1736" h="2780">
                <a:moveTo>
                  <a:pt x="0" y="0"/>
                </a:moveTo>
                <a:cubicBezTo>
                  <a:pt x="47" y="259"/>
                  <a:pt x="198" y="1145"/>
                  <a:pt x="291" y="1555"/>
                </a:cubicBezTo>
                <a:cubicBezTo>
                  <a:pt x="384" y="1965"/>
                  <a:pt x="463" y="2258"/>
                  <a:pt x="560" y="2462"/>
                </a:cubicBezTo>
                <a:cubicBezTo>
                  <a:pt x="657" y="2666"/>
                  <a:pt x="778" y="2780"/>
                  <a:pt x="875" y="2780"/>
                </a:cubicBezTo>
                <a:cubicBezTo>
                  <a:pt x="973" y="2780"/>
                  <a:pt x="1051" y="2667"/>
                  <a:pt x="1145" y="2462"/>
                </a:cubicBezTo>
                <a:cubicBezTo>
                  <a:pt x="1239" y="2257"/>
                  <a:pt x="1342" y="1961"/>
                  <a:pt x="1440" y="1552"/>
                </a:cubicBezTo>
                <a:cubicBezTo>
                  <a:pt x="1538" y="1143"/>
                  <a:pt x="1674" y="330"/>
                  <a:pt x="1736" y="8"/>
                </a:cubicBezTo>
              </a:path>
            </a:pathLst>
          </a:custGeom>
          <a:noFill/>
          <a:ln w="82550" cap="flat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4067175" y="1557338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9</a:t>
            </a:r>
          </a:p>
        </p:txBody>
      </p:sp>
      <p:sp>
        <p:nvSpPr>
          <p:cNvPr id="39952" name="Freeform 16"/>
          <p:cNvSpPr>
            <a:spLocks/>
          </p:cNvSpPr>
          <p:nvPr/>
        </p:nvSpPr>
        <p:spPr bwMode="auto">
          <a:xfrm>
            <a:off x="4957763" y="1725613"/>
            <a:ext cx="2755900" cy="4413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1" y="1555"/>
              </a:cxn>
              <a:cxn ang="0">
                <a:pos x="560" y="2462"/>
              </a:cxn>
              <a:cxn ang="0">
                <a:pos x="875" y="2780"/>
              </a:cxn>
              <a:cxn ang="0">
                <a:pos x="1145" y="2462"/>
              </a:cxn>
              <a:cxn ang="0">
                <a:pos x="1440" y="1552"/>
              </a:cxn>
              <a:cxn ang="0">
                <a:pos x="1736" y="8"/>
              </a:cxn>
            </a:cxnLst>
            <a:rect l="0" t="0" r="r" b="b"/>
            <a:pathLst>
              <a:path w="1736" h="2780">
                <a:moveTo>
                  <a:pt x="0" y="0"/>
                </a:moveTo>
                <a:cubicBezTo>
                  <a:pt x="47" y="259"/>
                  <a:pt x="198" y="1145"/>
                  <a:pt x="291" y="1555"/>
                </a:cubicBezTo>
                <a:cubicBezTo>
                  <a:pt x="384" y="1965"/>
                  <a:pt x="463" y="2258"/>
                  <a:pt x="560" y="2462"/>
                </a:cubicBezTo>
                <a:cubicBezTo>
                  <a:pt x="657" y="2666"/>
                  <a:pt x="778" y="2780"/>
                  <a:pt x="875" y="2780"/>
                </a:cubicBezTo>
                <a:cubicBezTo>
                  <a:pt x="973" y="2780"/>
                  <a:pt x="1051" y="2667"/>
                  <a:pt x="1145" y="2462"/>
                </a:cubicBezTo>
                <a:cubicBezTo>
                  <a:pt x="1239" y="2257"/>
                  <a:pt x="1342" y="1961"/>
                  <a:pt x="1440" y="1552"/>
                </a:cubicBezTo>
                <a:cubicBezTo>
                  <a:pt x="1538" y="1143"/>
                  <a:pt x="1674" y="330"/>
                  <a:pt x="1736" y="8"/>
                </a:cubicBezTo>
              </a:path>
            </a:pathLst>
          </a:custGeom>
          <a:noFill/>
          <a:ln w="8255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5940425" y="609282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8000"/>
                </a:solidFill>
              </a:rPr>
              <a:t>4</a:t>
            </a:r>
          </a:p>
        </p:txBody>
      </p:sp>
      <p:graphicFrame>
        <p:nvGraphicFramePr>
          <p:cNvPr id="39954" name="Object 18"/>
          <p:cNvGraphicFramePr>
            <a:graphicFrameLocks noChangeAspect="1"/>
          </p:cNvGraphicFramePr>
          <p:nvPr/>
        </p:nvGraphicFramePr>
        <p:xfrm>
          <a:off x="468313" y="44450"/>
          <a:ext cx="1511300" cy="1008063"/>
        </p:xfrm>
        <a:graphic>
          <a:graphicData uri="http://schemas.openxmlformats.org/presentationml/2006/ole">
            <p:oleObj spid="_x0000_s30722" name="Формула" r:id="rId4" imgW="431640" imgH="228600" progId="Equation.3">
              <p:embed/>
            </p:oleObj>
          </a:graphicData>
        </a:graphic>
      </p:graphicFrame>
      <p:graphicFrame>
        <p:nvGraphicFramePr>
          <p:cNvPr id="39957" name="Object 21"/>
          <p:cNvGraphicFramePr>
            <a:graphicFrameLocks noChangeAspect="1"/>
          </p:cNvGraphicFramePr>
          <p:nvPr/>
        </p:nvGraphicFramePr>
        <p:xfrm>
          <a:off x="5303838" y="57150"/>
          <a:ext cx="2376487" cy="1003300"/>
        </p:xfrm>
        <a:graphic>
          <a:graphicData uri="http://schemas.openxmlformats.org/presentationml/2006/ole">
            <p:oleObj spid="_x0000_s30723" name="Формула" r:id="rId5" imgW="761760" imgH="228600" progId="Equation.3">
              <p:embed/>
            </p:oleObj>
          </a:graphicData>
        </a:graphic>
      </p:graphicFrame>
      <p:sp>
        <p:nvSpPr>
          <p:cNvPr id="39962" name="Freeform 26"/>
          <p:cNvSpPr>
            <a:spLocks/>
          </p:cNvSpPr>
          <p:nvPr/>
        </p:nvSpPr>
        <p:spPr bwMode="auto">
          <a:xfrm>
            <a:off x="1725613" y="1722438"/>
            <a:ext cx="2755900" cy="44132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1" y="1555"/>
              </a:cxn>
              <a:cxn ang="0">
                <a:pos x="560" y="2462"/>
              </a:cxn>
              <a:cxn ang="0">
                <a:pos x="875" y="2780"/>
              </a:cxn>
              <a:cxn ang="0">
                <a:pos x="1145" y="2462"/>
              </a:cxn>
              <a:cxn ang="0">
                <a:pos x="1440" y="1552"/>
              </a:cxn>
              <a:cxn ang="0">
                <a:pos x="1736" y="8"/>
              </a:cxn>
            </a:cxnLst>
            <a:rect l="0" t="0" r="r" b="b"/>
            <a:pathLst>
              <a:path w="1736" h="2780">
                <a:moveTo>
                  <a:pt x="0" y="0"/>
                </a:moveTo>
                <a:cubicBezTo>
                  <a:pt x="47" y="259"/>
                  <a:pt x="198" y="1145"/>
                  <a:pt x="291" y="1555"/>
                </a:cubicBezTo>
                <a:cubicBezTo>
                  <a:pt x="384" y="1965"/>
                  <a:pt x="463" y="2258"/>
                  <a:pt x="560" y="2462"/>
                </a:cubicBezTo>
                <a:cubicBezTo>
                  <a:pt x="657" y="2666"/>
                  <a:pt x="778" y="2780"/>
                  <a:pt x="875" y="2780"/>
                </a:cubicBezTo>
                <a:cubicBezTo>
                  <a:pt x="973" y="2780"/>
                  <a:pt x="1051" y="2667"/>
                  <a:pt x="1145" y="2462"/>
                </a:cubicBezTo>
                <a:cubicBezTo>
                  <a:pt x="1239" y="2257"/>
                  <a:pt x="1342" y="1961"/>
                  <a:pt x="1440" y="1552"/>
                </a:cubicBezTo>
                <a:cubicBezTo>
                  <a:pt x="1538" y="1143"/>
                  <a:pt x="1674" y="330"/>
                  <a:pt x="1736" y="8"/>
                </a:cubicBezTo>
              </a:path>
            </a:pathLst>
          </a:custGeom>
          <a:noFill/>
          <a:ln w="825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63" name="Text Box 27"/>
          <p:cNvSpPr txBox="1">
            <a:spLocks noChangeArrowheads="1"/>
          </p:cNvSpPr>
          <p:nvPr/>
        </p:nvSpPr>
        <p:spPr bwMode="auto">
          <a:xfrm>
            <a:off x="2555875" y="6165850"/>
            <a:ext cx="501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-3</a:t>
            </a:r>
          </a:p>
        </p:txBody>
      </p:sp>
      <p:sp>
        <p:nvSpPr>
          <p:cNvPr id="39964" name="Text Box 28"/>
          <p:cNvSpPr txBox="1">
            <a:spLocks noChangeArrowheads="1"/>
          </p:cNvSpPr>
          <p:nvPr/>
        </p:nvSpPr>
        <p:spPr bwMode="auto">
          <a:xfrm>
            <a:off x="4067175" y="616585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0</a:t>
            </a:r>
          </a:p>
        </p:txBody>
      </p:sp>
      <p:graphicFrame>
        <p:nvGraphicFramePr>
          <p:cNvPr id="39965" name="Object 29"/>
          <p:cNvGraphicFramePr>
            <a:graphicFrameLocks noChangeAspect="1"/>
          </p:cNvGraphicFramePr>
          <p:nvPr/>
        </p:nvGraphicFramePr>
        <p:xfrm>
          <a:off x="2339975" y="77788"/>
          <a:ext cx="2590800" cy="968375"/>
        </p:xfrm>
        <a:graphic>
          <a:graphicData uri="http://schemas.openxmlformats.org/presentationml/2006/ole">
            <p:oleObj spid="_x0000_s30724" name="Формула" r:id="rId6" imgW="749160" imgH="228600" progId="Equation.3">
              <p:embed/>
            </p:oleObj>
          </a:graphicData>
        </a:graphic>
      </p:graphicFrame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4" grpId="0" animBg="1"/>
      <p:bldP spid="39952" grpId="0" animBg="1"/>
      <p:bldP spid="3996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Работа по задачнику:</a:t>
            </a:r>
          </a:p>
          <a:p>
            <a:pPr algn="ctr">
              <a:buNone/>
            </a:pPr>
            <a:endParaRPr lang="ru-RU" sz="44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 21.7 (в)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 21.9 (б)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 21. 11 (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в,г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00FF"/>
                </a:solidFill>
              </a:rPr>
              <a:t>Домашнее задание: </a:t>
            </a:r>
            <a:endParaRPr lang="ru-RU" i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 21.7 (а)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 21.9 (в)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№ 21.11(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а,б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1"/>
          <p:cNvSpPr>
            <a:spLocks noChangeArrowheads="1"/>
          </p:cNvSpPr>
          <p:nvPr/>
        </p:nvSpPr>
        <p:spPr bwMode="auto">
          <a:xfrm>
            <a:off x="285720" y="714356"/>
            <a:ext cx="8429684" cy="4524315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- Урок был полезным и плодотворным для меня. Я понял весь материал.</a:t>
            </a:r>
            <a:endParaRPr kumimoji="0" lang="ru-RU" sz="3600" i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- Урок был интересен и полезен, я принимал активное участие, мне было легко и  комфортно.</a:t>
            </a:r>
            <a:endParaRPr kumimoji="0" lang="ru-RU" sz="3600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onstanti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1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- Пользы от урока я получил мало, я не очень понимаю материал, мне это не интересно и не понятно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WordArt 3"/>
          <p:cNvSpPr>
            <a:spLocks noChangeArrowheads="1" noChangeShapeType="1" noTextEdit="1"/>
          </p:cNvSpPr>
          <p:nvPr/>
        </p:nvSpPr>
        <p:spPr bwMode="auto">
          <a:xfrm>
            <a:off x="250825" y="4005263"/>
            <a:ext cx="8569325" cy="23034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i="1" dirty="0" smtClean="0">
                <a:solidFill>
                  <a:srgbClr val="0000FF"/>
                </a:solidFill>
                <a:latin typeface="Constantia" pitchFamily="18" charset="0"/>
              </a:rPr>
              <a:t>Спасибо за урок, за творческую работу. </a:t>
            </a:r>
          </a:p>
          <a:p>
            <a:pPr algn="ctr"/>
            <a:r>
              <a:rPr lang="ru-RU" sz="3600" i="1" dirty="0" smtClean="0">
                <a:solidFill>
                  <a:srgbClr val="0000FF"/>
                </a:solidFill>
                <a:latin typeface="Constantia" pitchFamily="18" charset="0"/>
              </a:rPr>
              <a:t>Желаю дальнейших успехов!</a:t>
            </a:r>
            <a:endParaRPr lang="ru-RU" sz="3600" i="1" dirty="0">
              <a:solidFill>
                <a:srgbClr val="0000FF"/>
              </a:solidFill>
              <a:latin typeface="Constantia" pitchFamily="18" charset="0"/>
            </a:endParaRPr>
          </a:p>
        </p:txBody>
      </p:sp>
      <p:pic>
        <p:nvPicPr>
          <p:cNvPr id="140292" name="Picture 4" descr="1сентябр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214313"/>
            <a:ext cx="3960812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700213"/>
            <a:ext cx="9145588" cy="5613400"/>
          </a:xfrm>
          <a:noFill/>
          <a:ln/>
        </p:spPr>
      </p:pic>
      <p:sp>
        <p:nvSpPr>
          <p:cNvPr id="43016" name="Freeform 8"/>
          <p:cNvSpPr>
            <a:spLocks/>
          </p:cNvSpPr>
          <p:nvPr/>
        </p:nvSpPr>
        <p:spPr bwMode="auto">
          <a:xfrm>
            <a:off x="4500563" y="4956175"/>
            <a:ext cx="4676775" cy="1568450"/>
          </a:xfrm>
          <a:custGeom>
            <a:avLst/>
            <a:gdLst/>
            <a:ahLst/>
            <a:cxnLst>
              <a:cxn ang="0">
                <a:pos x="0" y="988"/>
              </a:cxn>
              <a:cxn ang="0">
                <a:pos x="285" y="698"/>
              </a:cxn>
              <a:cxn ang="0">
                <a:pos x="1147" y="381"/>
              </a:cxn>
              <a:cxn ang="0">
                <a:pos x="2598" y="63"/>
              </a:cxn>
              <a:cxn ang="0">
                <a:pos x="2946" y="4"/>
              </a:cxn>
            </a:cxnLst>
            <a:rect l="0" t="0" r="r" b="b"/>
            <a:pathLst>
              <a:path w="2946" h="988">
                <a:moveTo>
                  <a:pt x="0" y="988"/>
                </a:moveTo>
                <a:cubicBezTo>
                  <a:pt x="46" y="940"/>
                  <a:pt x="94" y="799"/>
                  <a:pt x="285" y="698"/>
                </a:cubicBezTo>
                <a:cubicBezTo>
                  <a:pt x="476" y="597"/>
                  <a:pt x="762" y="487"/>
                  <a:pt x="1147" y="381"/>
                </a:cubicBezTo>
                <a:cubicBezTo>
                  <a:pt x="1532" y="275"/>
                  <a:pt x="2298" y="126"/>
                  <a:pt x="2598" y="63"/>
                </a:cubicBezTo>
                <a:cubicBezTo>
                  <a:pt x="2898" y="0"/>
                  <a:pt x="2874" y="16"/>
                  <a:pt x="2946" y="4"/>
                </a:cubicBezTo>
              </a:path>
            </a:pathLst>
          </a:custGeom>
          <a:noFill/>
          <a:ln w="603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6156325" y="616585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4</a:t>
            </a: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8388350" y="616585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9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4716463" y="6165850"/>
            <a:ext cx="382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1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4067175" y="4868863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3</a:t>
            </a:r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2555875" y="6165850"/>
            <a:ext cx="501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-3</a:t>
            </a:r>
          </a:p>
        </p:txBody>
      </p:sp>
      <p:sp>
        <p:nvSpPr>
          <p:cNvPr id="43023" name="Freeform 15"/>
          <p:cNvSpPr>
            <a:spLocks/>
          </p:cNvSpPr>
          <p:nvPr/>
        </p:nvSpPr>
        <p:spPr bwMode="auto">
          <a:xfrm>
            <a:off x="3132138" y="4956175"/>
            <a:ext cx="4676775" cy="1568450"/>
          </a:xfrm>
          <a:custGeom>
            <a:avLst/>
            <a:gdLst/>
            <a:ahLst/>
            <a:cxnLst>
              <a:cxn ang="0">
                <a:pos x="0" y="988"/>
              </a:cxn>
              <a:cxn ang="0">
                <a:pos x="285" y="698"/>
              </a:cxn>
              <a:cxn ang="0">
                <a:pos x="1147" y="381"/>
              </a:cxn>
              <a:cxn ang="0">
                <a:pos x="2598" y="63"/>
              </a:cxn>
              <a:cxn ang="0">
                <a:pos x="2946" y="4"/>
              </a:cxn>
            </a:cxnLst>
            <a:rect l="0" t="0" r="r" b="b"/>
            <a:pathLst>
              <a:path w="2946" h="988">
                <a:moveTo>
                  <a:pt x="0" y="988"/>
                </a:moveTo>
                <a:cubicBezTo>
                  <a:pt x="46" y="940"/>
                  <a:pt x="94" y="799"/>
                  <a:pt x="285" y="698"/>
                </a:cubicBezTo>
                <a:cubicBezTo>
                  <a:pt x="476" y="597"/>
                  <a:pt x="762" y="487"/>
                  <a:pt x="1147" y="381"/>
                </a:cubicBezTo>
                <a:cubicBezTo>
                  <a:pt x="1532" y="275"/>
                  <a:pt x="2298" y="126"/>
                  <a:pt x="2598" y="63"/>
                </a:cubicBezTo>
                <a:cubicBezTo>
                  <a:pt x="2898" y="0"/>
                  <a:pt x="2874" y="16"/>
                  <a:pt x="2946" y="4"/>
                </a:cubicBezTo>
              </a:path>
            </a:pathLst>
          </a:custGeom>
          <a:noFill/>
          <a:ln w="603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solidFill>
                <a:srgbClr val="0000FF"/>
              </a:solidFill>
            </a:endParaRPr>
          </a:p>
        </p:txBody>
      </p:sp>
      <p:graphicFrame>
        <p:nvGraphicFramePr>
          <p:cNvPr id="43025" name="Object 17"/>
          <p:cNvGraphicFramePr>
            <a:graphicFrameLocks noChangeAspect="1"/>
          </p:cNvGraphicFramePr>
          <p:nvPr/>
        </p:nvGraphicFramePr>
        <p:xfrm>
          <a:off x="552450" y="-25400"/>
          <a:ext cx="1728788" cy="1154113"/>
        </p:xfrm>
        <a:graphic>
          <a:graphicData uri="http://schemas.openxmlformats.org/presentationml/2006/ole">
            <p:oleObj spid="_x0000_s32770" name="Формула" r:id="rId4" imgW="495000" imgH="241200" progId="Equation.3">
              <p:embed/>
            </p:oleObj>
          </a:graphicData>
        </a:graphic>
      </p:graphicFrame>
      <p:graphicFrame>
        <p:nvGraphicFramePr>
          <p:cNvPr id="43028" name="Object 20"/>
          <p:cNvGraphicFramePr>
            <a:graphicFrameLocks noChangeAspect="1"/>
          </p:cNvGraphicFramePr>
          <p:nvPr/>
        </p:nvGraphicFramePr>
        <p:xfrm>
          <a:off x="4932363" y="-38100"/>
          <a:ext cx="2376487" cy="1173163"/>
        </p:xfrm>
        <a:graphic>
          <a:graphicData uri="http://schemas.openxmlformats.org/presentationml/2006/ole">
            <p:oleObj spid="_x0000_s32771" name="Формула" r:id="rId5" imgW="698400" imgH="241200" progId="Equation.3">
              <p:embed/>
            </p:oleObj>
          </a:graphicData>
        </a:graphic>
      </p:graphicFrame>
      <p:sp>
        <p:nvSpPr>
          <p:cNvPr id="43033" name="Rectangle 25"/>
          <p:cNvSpPr>
            <a:spLocks noChangeArrowheads="1"/>
          </p:cNvSpPr>
          <p:nvPr/>
        </p:nvSpPr>
        <p:spPr bwMode="auto">
          <a:xfrm>
            <a:off x="4140200" y="5300663"/>
            <a:ext cx="544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 animBg="1"/>
      <p:bldP spid="430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4" name="Picture 8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31750" y="1263650"/>
            <a:ext cx="9112250" cy="5594350"/>
          </a:xfrm>
          <a:noFill/>
          <a:ln/>
        </p:spPr>
      </p:pic>
      <p:sp>
        <p:nvSpPr>
          <p:cNvPr id="45070" name="Line 14"/>
          <p:cNvSpPr>
            <a:spLocks noChangeShapeType="1"/>
          </p:cNvSpPr>
          <p:nvPr/>
        </p:nvSpPr>
        <p:spPr bwMode="auto">
          <a:xfrm flipH="1" flipV="1">
            <a:off x="1692275" y="3141663"/>
            <a:ext cx="2808288" cy="3024187"/>
          </a:xfrm>
          <a:prstGeom prst="line">
            <a:avLst/>
          </a:prstGeom>
          <a:noFill/>
          <a:ln w="603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71" name="Line 15"/>
          <p:cNvSpPr>
            <a:spLocks noChangeShapeType="1"/>
          </p:cNvSpPr>
          <p:nvPr/>
        </p:nvSpPr>
        <p:spPr bwMode="auto">
          <a:xfrm flipV="1">
            <a:off x="4462463" y="3141663"/>
            <a:ext cx="2846387" cy="3024187"/>
          </a:xfrm>
          <a:prstGeom prst="line">
            <a:avLst/>
          </a:prstGeom>
          <a:noFill/>
          <a:ln w="603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45073" name="Object 17"/>
          <p:cNvGraphicFramePr>
            <a:graphicFrameLocks noChangeAspect="1"/>
          </p:cNvGraphicFramePr>
          <p:nvPr/>
        </p:nvGraphicFramePr>
        <p:xfrm>
          <a:off x="250825" y="188913"/>
          <a:ext cx="2303463" cy="846137"/>
        </p:xfrm>
        <a:graphic>
          <a:graphicData uri="http://schemas.openxmlformats.org/presentationml/2006/ole">
            <p:oleObj spid="_x0000_s33794" name="Формула" r:id="rId4" imgW="444240" imgH="203040" progId="Equation.3">
              <p:embed/>
            </p:oleObj>
          </a:graphicData>
        </a:graphic>
      </p:graphicFrame>
      <p:graphicFrame>
        <p:nvGraphicFramePr>
          <p:cNvPr id="45076" name="Object 20"/>
          <p:cNvGraphicFramePr>
            <a:graphicFrameLocks noChangeAspect="1"/>
          </p:cNvGraphicFramePr>
          <p:nvPr/>
        </p:nvGraphicFramePr>
        <p:xfrm>
          <a:off x="3563938" y="214313"/>
          <a:ext cx="3095625" cy="817562"/>
        </p:xfrm>
        <a:graphic>
          <a:graphicData uri="http://schemas.openxmlformats.org/presentationml/2006/ole">
            <p:oleObj spid="_x0000_s33795" name="Формула" r:id="rId5" imgW="672840" imgH="203040" progId="Equation.3">
              <p:embed/>
            </p:oleObj>
          </a:graphicData>
        </a:graphic>
      </p:graphicFrame>
      <p:sp>
        <p:nvSpPr>
          <p:cNvPr id="45080" name="Line 24"/>
          <p:cNvSpPr>
            <a:spLocks noChangeShapeType="1"/>
          </p:cNvSpPr>
          <p:nvPr/>
        </p:nvSpPr>
        <p:spPr bwMode="auto">
          <a:xfrm flipH="1" flipV="1">
            <a:off x="2560638" y="3116263"/>
            <a:ext cx="2808287" cy="3024187"/>
          </a:xfrm>
          <a:prstGeom prst="line">
            <a:avLst/>
          </a:prstGeom>
          <a:noFill/>
          <a:ln w="60325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81" name="Line 25"/>
          <p:cNvSpPr>
            <a:spLocks noChangeShapeType="1"/>
          </p:cNvSpPr>
          <p:nvPr/>
        </p:nvSpPr>
        <p:spPr bwMode="auto">
          <a:xfrm flipV="1">
            <a:off x="5364163" y="3141663"/>
            <a:ext cx="2846387" cy="3024187"/>
          </a:xfrm>
          <a:prstGeom prst="line">
            <a:avLst/>
          </a:prstGeom>
          <a:noFill/>
          <a:ln w="60325">
            <a:solidFill>
              <a:srgbClr val="00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5082" name="Text Box 26"/>
          <p:cNvSpPr txBox="1">
            <a:spLocks noChangeArrowheads="1"/>
          </p:cNvSpPr>
          <p:nvPr/>
        </p:nvSpPr>
        <p:spPr bwMode="auto">
          <a:xfrm>
            <a:off x="5219700" y="6165850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5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5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80" grpId="0" animBg="1"/>
      <p:bldP spid="4508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9" name="Picture 7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3348038" y="677863"/>
            <a:ext cx="5795962" cy="6180137"/>
          </a:xfrm>
          <a:noFill/>
          <a:ln/>
        </p:spPr>
      </p:pic>
      <p:graphicFrame>
        <p:nvGraphicFramePr>
          <p:cNvPr id="49161" name="Object 9"/>
          <p:cNvGraphicFramePr>
            <a:graphicFrameLocks noChangeAspect="1"/>
          </p:cNvGraphicFramePr>
          <p:nvPr/>
        </p:nvGraphicFramePr>
        <p:xfrm>
          <a:off x="250825" y="476250"/>
          <a:ext cx="2808288" cy="1871663"/>
        </p:xfrm>
        <a:graphic>
          <a:graphicData uri="http://schemas.openxmlformats.org/presentationml/2006/ole">
            <p:oleObj spid="_x0000_s34818" name="Формула" r:id="rId4" imgW="406080" imgH="393480" progId="Equation.3">
              <p:embed/>
            </p:oleObj>
          </a:graphicData>
        </a:graphic>
      </p:graphicFrame>
      <p:sp>
        <p:nvSpPr>
          <p:cNvPr id="49181" name="Freeform 29"/>
          <p:cNvSpPr>
            <a:spLocks/>
          </p:cNvSpPr>
          <p:nvPr/>
        </p:nvSpPr>
        <p:spPr bwMode="auto">
          <a:xfrm>
            <a:off x="6372225" y="1268413"/>
            <a:ext cx="2160588" cy="23764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7" y="1180"/>
              </a:cxn>
              <a:cxn ang="0">
                <a:pos x="1361" y="1497"/>
              </a:cxn>
            </a:cxnLst>
            <a:rect l="0" t="0" r="r" b="b"/>
            <a:pathLst>
              <a:path w="1361" h="1497">
                <a:moveTo>
                  <a:pt x="0" y="0"/>
                </a:moveTo>
                <a:cubicBezTo>
                  <a:pt x="0" y="465"/>
                  <a:pt x="0" y="930"/>
                  <a:pt x="227" y="1180"/>
                </a:cubicBezTo>
                <a:cubicBezTo>
                  <a:pt x="454" y="1430"/>
                  <a:pt x="907" y="1463"/>
                  <a:pt x="1361" y="1497"/>
                </a:cubicBezTo>
              </a:path>
            </a:pathLst>
          </a:custGeom>
          <a:noFill/>
          <a:ln w="60325" cap="flat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3" name="Freeform 31"/>
          <p:cNvSpPr>
            <a:spLocks/>
          </p:cNvSpPr>
          <p:nvPr/>
        </p:nvSpPr>
        <p:spPr bwMode="auto">
          <a:xfrm rot="10662011">
            <a:off x="3779838" y="3860800"/>
            <a:ext cx="2160587" cy="23764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7" y="1180"/>
              </a:cxn>
              <a:cxn ang="0">
                <a:pos x="1361" y="1497"/>
              </a:cxn>
            </a:cxnLst>
            <a:rect l="0" t="0" r="r" b="b"/>
            <a:pathLst>
              <a:path w="1361" h="1497">
                <a:moveTo>
                  <a:pt x="0" y="0"/>
                </a:moveTo>
                <a:cubicBezTo>
                  <a:pt x="0" y="465"/>
                  <a:pt x="0" y="930"/>
                  <a:pt x="227" y="1180"/>
                </a:cubicBezTo>
                <a:cubicBezTo>
                  <a:pt x="454" y="1430"/>
                  <a:pt x="907" y="1463"/>
                  <a:pt x="1361" y="1497"/>
                </a:cubicBezTo>
              </a:path>
            </a:pathLst>
          </a:custGeom>
          <a:noFill/>
          <a:ln w="60325" cap="flat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49185" name="Object 33"/>
          <p:cNvGraphicFramePr>
            <a:graphicFrameLocks noChangeAspect="1"/>
          </p:cNvGraphicFramePr>
          <p:nvPr/>
        </p:nvGraphicFramePr>
        <p:xfrm>
          <a:off x="179388" y="3203575"/>
          <a:ext cx="2879725" cy="1922463"/>
        </p:xfrm>
        <a:graphic>
          <a:graphicData uri="http://schemas.openxmlformats.org/presentationml/2006/ole">
            <p:oleObj spid="_x0000_s34819" name="Формула" r:id="rId5" imgW="622080" imgH="393480" progId="Equation.3">
              <p:embed/>
            </p:oleObj>
          </a:graphicData>
        </a:graphic>
      </p:graphicFrame>
      <p:sp>
        <p:nvSpPr>
          <p:cNvPr id="49188" name="Freeform 36"/>
          <p:cNvSpPr>
            <a:spLocks/>
          </p:cNvSpPr>
          <p:nvPr/>
        </p:nvSpPr>
        <p:spPr bwMode="auto">
          <a:xfrm>
            <a:off x="5795963" y="1268413"/>
            <a:ext cx="2160587" cy="23764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7" y="1180"/>
              </a:cxn>
              <a:cxn ang="0">
                <a:pos x="1361" y="1497"/>
              </a:cxn>
            </a:cxnLst>
            <a:rect l="0" t="0" r="r" b="b"/>
            <a:pathLst>
              <a:path w="1361" h="1497">
                <a:moveTo>
                  <a:pt x="0" y="0"/>
                </a:moveTo>
                <a:cubicBezTo>
                  <a:pt x="0" y="465"/>
                  <a:pt x="0" y="930"/>
                  <a:pt x="227" y="1180"/>
                </a:cubicBezTo>
                <a:cubicBezTo>
                  <a:pt x="454" y="1430"/>
                  <a:pt x="907" y="1463"/>
                  <a:pt x="1361" y="1497"/>
                </a:cubicBezTo>
              </a:path>
            </a:pathLst>
          </a:custGeom>
          <a:noFill/>
          <a:ln w="60325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9" name="Freeform 37"/>
          <p:cNvSpPr>
            <a:spLocks/>
          </p:cNvSpPr>
          <p:nvPr/>
        </p:nvSpPr>
        <p:spPr bwMode="auto">
          <a:xfrm rot="10662011">
            <a:off x="3417888" y="3930650"/>
            <a:ext cx="2017712" cy="24479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7" y="1180"/>
              </a:cxn>
              <a:cxn ang="0">
                <a:pos x="1361" y="1497"/>
              </a:cxn>
            </a:cxnLst>
            <a:rect l="0" t="0" r="r" b="b"/>
            <a:pathLst>
              <a:path w="1361" h="1497">
                <a:moveTo>
                  <a:pt x="0" y="0"/>
                </a:moveTo>
                <a:cubicBezTo>
                  <a:pt x="0" y="465"/>
                  <a:pt x="0" y="930"/>
                  <a:pt x="227" y="1180"/>
                </a:cubicBezTo>
                <a:cubicBezTo>
                  <a:pt x="454" y="1430"/>
                  <a:pt x="907" y="1463"/>
                  <a:pt x="1361" y="1497"/>
                </a:cubicBezTo>
              </a:path>
            </a:pathLst>
          </a:custGeom>
          <a:noFill/>
          <a:ln w="60325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90" name="Line 38"/>
          <p:cNvSpPr>
            <a:spLocks noChangeShapeType="1"/>
          </p:cNvSpPr>
          <p:nvPr/>
        </p:nvSpPr>
        <p:spPr bwMode="auto">
          <a:xfrm>
            <a:off x="5592763" y="736600"/>
            <a:ext cx="25400" cy="61214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9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9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9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9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9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81" grpId="0" animBg="1"/>
      <p:bldP spid="49183" grpId="0" animBg="1"/>
      <p:bldP spid="49188" grpId="0" animBg="1"/>
      <p:bldP spid="49189" grpId="0" animBg="1"/>
      <p:bldP spid="4919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37"/>
          <p:cNvSpPr>
            <a:spLocks/>
          </p:cNvSpPr>
          <p:nvPr/>
        </p:nvSpPr>
        <p:spPr bwMode="auto">
          <a:xfrm>
            <a:off x="5003800" y="647700"/>
            <a:ext cx="2881313" cy="4324350"/>
          </a:xfrm>
          <a:custGeom>
            <a:avLst/>
            <a:gdLst>
              <a:gd name="T0" fmla="*/ 0 w 1815"/>
              <a:gd name="T1" fmla="*/ 2147483647 h 2724"/>
              <a:gd name="T2" fmla="*/ 2147483647 w 1815"/>
              <a:gd name="T3" fmla="*/ 2147483647 h 2724"/>
              <a:gd name="T4" fmla="*/ 2147483647 w 1815"/>
              <a:gd name="T5" fmla="*/ 2147483647 h 2724"/>
              <a:gd name="T6" fmla="*/ 2147483647 w 1815"/>
              <a:gd name="T7" fmla="*/ 2147483647 h 2724"/>
              <a:gd name="T8" fmla="*/ 2147483647 w 1815"/>
              <a:gd name="T9" fmla="*/ 2147483647 h 2724"/>
              <a:gd name="T10" fmla="*/ 2147483647 w 1815"/>
              <a:gd name="T11" fmla="*/ 2147483647 h 2724"/>
              <a:gd name="T12" fmla="*/ 2147483647 w 1815"/>
              <a:gd name="T13" fmla="*/ 0 h 272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15"/>
              <a:gd name="T22" fmla="*/ 0 h 2724"/>
              <a:gd name="T23" fmla="*/ 1815 w 1815"/>
              <a:gd name="T24" fmla="*/ 2724 h 272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15" h="2724">
                <a:moveTo>
                  <a:pt x="0" y="45"/>
                </a:moveTo>
                <a:cubicBezTo>
                  <a:pt x="65" y="330"/>
                  <a:pt x="284" y="1349"/>
                  <a:pt x="390" y="1753"/>
                </a:cubicBezTo>
                <a:cubicBezTo>
                  <a:pt x="496" y="2157"/>
                  <a:pt x="553" y="2308"/>
                  <a:pt x="639" y="2469"/>
                </a:cubicBezTo>
                <a:cubicBezTo>
                  <a:pt x="725" y="2630"/>
                  <a:pt x="816" y="2724"/>
                  <a:pt x="907" y="2721"/>
                </a:cubicBezTo>
                <a:cubicBezTo>
                  <a:pt x="998" y="2718"/>
                  <a:pt x="1096" y="2620"/>
                  <a:pt x="1184" y="2453"/>
                </a:cubicBezTo>
                <a:cubicBezTo>
                  <a:pt x="1272" y="2286"/>
                  <a:pt x="1328" y="2131"/>
                  <a:pt x="1433" y="1722"/>
                </a:cubicBezTo>
                <a:cubicBezTo>
                  <a:pt x="1538" y="1313"/>
                  <a:pt x="1736" y="359"/>
                  <a:pt x="1815" y="0"/>
                </a:cubicBez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5003800" y="620713"/>
            <a:ext cx="2881313" cy="4395787"/>
            <a:chOff x="3152" y="-20"/>
            <a:chExt cx="1815" cy="2769"/>
          </a:xfrm>
        </p:grpSpPr>
        <p:sp>
          <p:nvSpPr>
            <p:cNvPr id="12348" name="Freeform 67"/>
            <p:cNvSpPr>
              <a:spLocks/>
            </p:cNvSpPr>
            <p:nvPr/>
          </p:nvSpPr>
          <p:spPr bwMode="auto">
            <a:xfrm>
              <a:off x="3152" y="-20"/>
              <a:ext cx="1815" cy="2724"/>
            </a:xfrm>
            <a:custGeom>
              <a:avLst/>
              <a:gdLst>
                <a:gd name="T0" fmla="*/ 0 w 1815"/>
                <a:gd name="T1" fmla="*/ 45 h 2724"/>
                <a:gd name="T2" fmla="*/ 390 w 1815"/>
                <a:gd name="T3" fmla="*/ 1753 h 2724"/>
                <a:gd name="T4" fmla="*/ 639 w 1815"/>
                <a:gd name="T5" fmla="*/ 2469 h 2724"/>
                <a:gd name="T6" fmla="*/ 907 w 1815"/>
                <a:gd name="T7" fmla="*/ 2721 h 2724"/>
                <a:gd name="T8" fmla="*/ 1184 w 1815"/>
                <a:gd name="T9" fmla="*/ 2453 h 2724"/>
                <a:gd name="T10" fmla="*/ 1433 w 1815"/>
                <a:gd name="T11" fmla="*/ 1722 h 2724"/>
                <a:gd name="T12" fmla="*/ 1815 w 1815"/>
                <a:gd name="T13" fmla="*/ 0 h 27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15"/>
                <a:gd name="T22" fmla="*/ 0 h 2724"/>
                <a:gd name="T23" fmla="*/ 1815 w 1815"/>
                <a:gd name="T24" fmla="*/ 2724 h 27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15" h="2724">
                  <a:moveTo>
                    <a:pt x="0" y="45"/>
                  </a:moveTo>
                  <a:cubicBezTo>
                    <a:pt x="65" y="330"/>
                    <a:pt x="284" y="1349"/>
                    <a:pt x="390" y="1753"/>
                  </a:cubicBezTo>
                  <a:cubicBezTo>
                    <a:pt x="496" y="2157"/>
                    <a:pt x="553" y="2308"/>
                    <a:pt x="639" y="2469"/>
                  </a:cubicBezTo>
                  <a:cubicBezTo>
                    <a:pt x="725" y="2630"/>
                    <a:pt x="816" y="2724"/>
                    <a:pt x="907" y="2721"/>
                  </a:cubicBezTo>
                  <a:cubicBezTo>
                    <a:pt x="998" y="2718"/>
                    <a:pt x="1096" y="2620"/>
                    <a:pt x="1184" y="2453"/>
                  </a:cubicBezTo>
                  <a:cubicBezTo>
                    <a:pt x="1272" y="2286"/>
                    <a:pt x="1328" y="2131"/>
                    <a:pt x="1433" y="1722"/>
                  </a:cubicBezTo>
                  <a:cubicBezTo>
                    <a:pt x="1538" y="1313"/>
                    <a:pt x="1736" y="359"/>
                    <a:pt x="1815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8"/>
            <p:cNvGrpSpPr>
              <a:grpSpLocks/>
            </p:cNvGrpSpPr>
            <p:nvPr/>
          </p:nvGrpSpPr>
          <p:grpSpPr bwMode="auto">
            <a:xfrm>
              <a:off x="3198" y="391"/>
              <a:ext cx="1723" cy="2358"/>
              <a:chOff x="3198" y="391"/>
              <a:chExt cx="1723" cy="2358"/>
            </a:xfrm>
          </p:grpSpPr>
          <p:sp>
            <p:nvSpPr>
              <p:cNvPr id="12350" name="AutoShape 69"/>
              <p:cNvSpPr>
                <a:spLocks noChangeArrowheads="1"/>
              </p:cNvSpPr>
              <p:nvPr/>
            </p:nvSpPr>
            <p:spPr bwMode="auto">
              <a:xfrm>
                <a:off x="4286" y="2387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51" name="AutoShape 70"/>
              <p:cNvSpPr>
                <a:spLocks noChangeArrowheads="1"/>
              </p:cNvSpPr>
              <p:nvPr/>
            </p:nvSpPr>
            <p:spPr bwMode="auto">
              <a:xfrm>
                <a:off x="4558" y="1661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52" name="AutoShape 71"/>
              <p:cNvSpPr>
                <a:spLocks noChangeArrowheads="1"/>
              </p:cNvSpPr>
              <p:nvPr/>
            </p:nvSpPr>
            <p:spPr bwMode="auto">
              <a:xfrm>
                <a:off x="4830" y="391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53" name="AutoShape 72"/>
              <p:cNvSpPr>
                <a:spLocks noChangeArrowheads="1"/>
              </p:cNvSpPr>
              <p:nvPr/>
            </p:nvSpPr>
            <p:spPr bwMode="auto">
              <a:xfrm>
                <a:off x="3198" y="391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54" name="AutoShape 73"/>
              <p:cNvSpPr>
                <a:spLocks noChangeArrowheads="1"/>
              </p:cNvSpPr>
              <p:nvPr/>
            </p:nvSpPr>
            <p:spPr bwMode="auto">
              <a:xfrm>
                <a:off x="3470" y="1661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55" name="AutoShape 74"/>
              <p:cNvSpPr>
                <a:spLocks noChangeArrowheads="1"/>
              </p:cNvSpPr>
              <p:nvPr/>
            </p:nvSpPr>
            <p:spPr bwMode="auto">
              <a:xfrm>
                <a:off x="3742" y="2387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56" name="AutoShape 75"/>
              <p:cNvSpPr>
                <a:spLocks noChangeArrowheads="1"/>
              </p:cNvSpPr>
              <p:nvPr/>
            </p:nvSpPr>
            <p:spPr bwMode="auto">
              <a:xfrm>
                <a:off x="4014" y="2659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5003800" y="620713"/>
            <a:ext cx="2881313" cy="4395787"/>
            <a:chOff x="3152" y="-20"/>
            <a:chExt cx="1815" cy="2769"/>
          </a:xfrm>
        </p:grpSpPr>
        <p:sp>
          <p:nvSpPr>
            <p:cNvPr id="12339" name="Freeform 82"/>
            <p:cNvSpPr>
              <a:spLocks/>
            </p:cNvSpPr>
            <p:nvPr/>
          </p:nvSpPr>
          <p:spPr bwMode="auto">
            <a:xfrm>
              <a:off x="3152" y="-20"/>
              <a:ext cx="1815" cy="2724"/>
            </a:xfrm>
            <a:custGeom>
              <a:avLst/>
              <a:gdLst>
                <a:gd name="T0" fmla="*/ 0 w 1815"/>
                <a:gd name="T1" fmla="*/ 45 h 2724"/>
                <a:gd name="T2" fmla="*/ 390 w 1815"/>
                <a:gd name="T3" fmla="*/ 1753 h 2724"/>
                <a:gd name="T4" fmla="*/ 639 w 1815"/>
                <a:gd name="T5" fmla="*/ 2469 h 2724"/>
                <a:gd name="T6" fmla="*/ 907 w 1815"/>
                <a:gd name="T7" fmla="*/ 2721 h 2724"/>
                <a:gd name="T8" fmla="*/ 1184 w 1815"/>
                <a:gd name="T9" fmla="*/ 2453 h 2724"/>
                <a:gd name="T10" fmla="*/ 1433 w 1815"/>
                <a:gd name="T11" fmla="*/ 1722 h 2724"/>
                <a:gd name="T12" fmla="*/ 1815 w 1815"/>
                <a:gd name="T13" fmla="*/ 0 h 27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15"/>
                <a:gd name="T22" fmla="*/ 0 h 2724"/>
                <a:gd name="T23" fmla="*/ 1815 w 1815"/>
                <a:gd name="T24" fmla="*/ 2724 h 27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15" h="2724">
                  <a:moveTo>
                    <a:pt x="0" y="45"/>
                  </a:moveTo>
                  <a:cubicBezTo>
                    <a:pt x="65" y="330"/>
                    <a:pt x="284" y="1349"/>
                    <a:pt x="390" y="1753"/>
                  </a:cubicBezTo>
                  <a:cubicBezTo>
                    <a:pt x="496" y="2157"/>
                    <a:pt x="553" y="2308"/>
                    <a:pt x="639" y="2469"/>
                  </a:cubicBezTo>
                  <a:cubicBezTo>
                    <a:pt x="725" y="2630"/>
                    <a:pt x="816" y="2724"/>
                    <a:pt x="907" y="2721"/>
                  </a:cubicBezTo>
                  <a:cubicBezTo>
                    <a:pt x="998" y="2718"/>
                    <a:pt x="1096" y="2620"/>
                    <a:pt x="1184" y="2453"/>
                  </a:cubicBezTo>
                  <a:cubicBezTo>
                    <a:pt x="1272" y="2286"/>
                    <a:pt x="1328" y="2131"/>
                    <a:pt x="1433" y="1722"/>
                  </a:cubicBezTo>
                  <a:cubicBezTo>
                    <a:pt x="1538" y="1313"/>
                    <a:pt x="1736" y="359"/>
                    <a:pt x="1815" y="0"/>
                  </a:cubicBez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" name="Group 83"/>
            <p:cNvGrpSpPr>
              <a:grpSpLocks/>
            </p:cNvGrpSpPr>
            <p:nvPr/>
          </p:nvGrpSpPr>
          <p:grpSpPr bwMode="auto">
            <a:xfrm>
              <a:off x="3198" y="391"/>
              <a:ext cx="1723" cy="2358"/>
              <a:chOff x="3198" y="391"/>
              <a:chExt cx="1723" cy="2358"/>
            </a:xfrm>
          </p:grpSpPr>
          <p:sp>
            <p:nvSpPr>
              <p:cNvPr id="12341" name="AutoShape 84"/>
              <p:cNvSpPr>
                <a:spLocks noChangeArrowheads="1"/>
              </p:cNvSpPr>
              <p:nvPr/>
            </p:nvSpPr>
            <p:spPr bwMode="auto">
              <a:xfrm>
                <a:off x="4286" y="2387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2" name="AutoShape 85"/>
              <p:cNvSpPr>
                <a:spLocks noChangeArrowheads="1"/>
              </p:cNvSpPr>
              <p:nvPr/>
            </p:nvSpPr>
            <p:spPr bwMode="auto">
              <a:xfrm>
                <a:off x="4558" y="1661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3" name="AutoShape 86"/>
              <p:cNvSpPr>
                <a:spLocks noChangeArrowheads="1"/>
              </p:cNvSpPr>
              <p:nvPr/>
            </p:nvSpPr>
            <p:spPr bwMode="auto">
              <a:xfrm>
                <a:off x="4830" y="391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4" name="AutoShape 87"/>
              <p:cNvSpPr>
                <a:spLocks noChangeArrowheads="1"/>
              </p:cNvSpPr>
              <p:nvPr/>
            </p:nvSpPr>
            <p:spPr bwMode="auto">
              <a:xfrm>
                <a:off x="3198" y="391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5" name="AutoShape 88"/>
              <p:cNvSpPr>
                <a:spLocks noChangeArrowheads="1"/>
              </p:cNvSpPr>
              <p:nvPr/>
            </p:nvSpPr>
            <p:spPr bwMode="auto">
              <a:xfrm>
                <a:off x="3470" y="1661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6" name="AutoShape 89"/>
              <p:cNvSpPr>
                <a:spLocks noChangeArrowheads="1"/>
              </p:cNvSpPr>
              <p:nvPr/>
            </p:nvSpPr>
            <p:spPr bwMode="auto">
              <a:xfrm>
                <a:off x="3742" y="2387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47" name="AutoShape 90"/>
              <p:cNvSpPr>
                <a:spLocks noChangeArrowheads="1"/>
              </p:cNvSpPr>
              <p:nvPr/>
            </p:nvSpPr>
            <p:spPr bwMode="auto">
              <a:xfrm>
                <a:off x="4014" y="2659"/>
                <a:ext cx="91" cy="90"/>
              </a:xfrm>
              <a:prstGeom prst="flowChartConnector">
                <a:avLst/>
              </a:prstGeom>
              <a:gradFill rotWithShape="1">
                <a:gsLst>
                  <a:gs pos="0">
                    <a:srgbClr val="0066FF"/>
                  </a:gs>
                  <a:gs pos="100000">
                    <a:srgbClr val="002F76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2293" name="Freeform 2"/>
          <p:cNvSpPr>
            <a:spLocks/>
          </p:cNvSpPr>
          <p:nvPr/>
        </p:nvSpPr>
        <p:spPr bwMode="auto">
          <a:xfrm>
            <a:off x="6443663" y="404813"/>
            <a:ext cx="1587" cy="6400800"/>
          </a:xfrm>
          <a:custGeom>
            <a:avLst/>
            <a:gdLst>
              <a:gd name="T0" fmla="*/ 0 w 1"/>
              <a:gd name="T1" fmla="*/ 2147483647 h 4032"/>
              <a:gd name="T2" fmla="*/ 0 w 1"/>
              <a:gd name="T3" fmla="*/ 0 h 4032"/>
              <a:gd name="T4" fmla="*/ 0 60000 65536"/>
              <a:gd name="T5" fmla="*/ 0 60000 65536"/>
              <a:gd name="T6" fmla="*/ 0 w 1"/>
              <a:gd name="T7" fmla="*/ 0 h 4032"/>
              <a:gd name="T8" fmla="*/ 1 w 1"/>
              <a:gd name="T9" fmla="*/ 4032 h 403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4032">
                <a:moveTo>
                  <a:pt x="0" y="4032"/>
                </a:moveTo>
                <a:lnTo>
                  <a:pt x="0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Text Box 3"/>
          <p:cNvSpPr txBox="1">
            <a:spLocks noChangeArrowheads="1"/>
          </p:cNvSpPr>
          <p:nvPr/>
        </p:nvSpPr>
        <p:spPr bwMode="auto">
          <a:xfrm>
            <a:off x="6084888" y="4889500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0</a:t>
            </a:r>
            <a:endParaRPr lang="ru-RU" sz="2400"/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466725" y="188913"/>
            <a:ext cx="15520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y = x</a:t>
            </a:r>
            <a:r>
              <a:rPr lang="en-US" sz="4800" b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2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96" name="Freeform 5"/>
          <p:cNvSpPr>
            <a:spLocks/>
          </p:cNvSpPr>
          <p:nvPr/>
        </p:nvSpPr>
        <p:spPr bwMode="auto">
          <a:xfrm>
            <a:off x="4027488" y="5343525"/>
            <a:ext cx="4959350" cy="12700"/>
          </a:xfrm>
          <a:custGeom>
            <a:avLst/>
            <a:gdLst>
              <a:gd name="T0" fmla="*/ 0 w 3124"/>
              <a:gd name="T1" fmla="*/ 0 h 8"/>
              <a:gd name="T2" fmla="*/ 2147483647 w 3124"/>
              <a:gd name="T3" fmla="*/ 2147483647 h 8"/>
              <a:gd name="T4" fmla="*/ 0 60000 65536"/>
              <a:gd name="T5" fmla="*/ 0 60000 65536"/>
              <a:gd name="T6" fmla="*/ 0 w 3124"/>
              <a:gd name="T7" fmla="*/ 0 h 8"/>
              <a:gd name="T8" fmla="*/ 3124 w 3124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24" h="8">
                <a:moveTo>
                  <a:pt x="0" y="0"/>
                </a:moveTo>
                <a:lnTo>
                  <a:pt x="3124" y="8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Line 6"/>
          <p:cNvSpPr>
            <a:spLocks noChangeShapeType="1"/>
          </p:cNvSpPr>
          <p:nvPr/>
        </p:nvSpPr>
        <p:spPr bwMode="auto">
          <a:xfrm>
            <a:off x="4054475" y="4960938"/>
            <a:ext cx="496887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8" name="Freeform 7"/>
          <p:cNvSpPr>
            <a:spLocks/>
          </p:cNvSpPr>
          <p:nvPr/>
        </p:nvSpPr>
        <p:spPr bwMode="auto">
          <a:xfrm>
            <a:off x="4041775" y="4557713"/>
            <a:ext cx="4970463" cy="12700"/>
          </a:xfrm>
          <a:custGeom>
            <a:avLst/>
            <a:gdLst>
              <a:gd name="T0" fmla="*/ 0 w 3131"/>
              <a:gd name="T1" fmla="*/ 2147483647 h 8"/>
              <a:gd name="T2" fmla="*/ 2147483647 w 3131"/>
              <a:gd name="T3" fmla="*/ 0 h 8"/>
              <a:gd name="T4" fmla="*/ 0 60000 65536"/>
              <a:gd name="T5" fmla="*/ 0 60000 65536"/>
              <a:gd name="T6" fmla="*/ 0 w 3131"/>
              <a:gd name="T7" fmla="*/ 0 h 8"/>
              <a:gd name="T8" fmla="*/ 3131 w 3131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31" h="8">
                <a:moveTo>
                  <a:pt x="0" y="8"/>
                </a:moveTo>
                <a:lnTo>
                  <a:pt x="3131" y="0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9" name="Freeform 8"/>
          <p:cNvSpPr>
            <a:spLocks/>
          </p:cNvSpPr>
          <p:nvPr/>
        </p:nvSpPr>
        <p:spPr bwMode="auto">
          <a:xfrm>
            <a:off x="4054475" y="4168775"/>
            <a:ext cx="4970463" cy="12700"/>
          </a:xfrm>
          <a:custGeom>
            <a:avLst/>
            <a:gdLst>
              <a:gd name="T0" fmla="*/ 0 w 3131"/>
              <a:gd name="T1" fmla="*/ 2147483647 h 8"/>
              <a:gd name="T2" fmla="*/ 2147483647 w 3131"/>
              <a:gd name="T3" fmla="*/ 0 h 8"/>
              <a:gd name="T4" fmla="*/ 0 60000 65536"/>
              <a:gd name="T5" fmla="*/ 0 60000 65536"/>
              <a:gd name="T6" fmla="*/ 0 w 3131"/>
              <a:gd name="T7" fmla="*/ 0 h 8"/>
              <a:gd name="T8" fmla="*/ 3131 w 3131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31" h="8">
                <a:moveTo>
                  <a:pt x="0" y="8"/>
                </a:moveTo>
                <a:lnTo>
                  <a:pt x="3131" y="0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0" name="Freeform 9"/>
          <p:cNvSpPr>
            <a:spLocks/>
          </p:cNvSpPr>
          <p:nvPr/>
        </p:nvSpPr>
        <p:spPr bwMode="auto">
          <a:xfrm>
            <a:off x="4027488" y="3771900"/>
            <a:ext cx="4972050" cy="12700"/>
          </a:xfrm>
          <a:custGeom>
            <a:avLst/>
            <a:gdLst>
              <a:gd name="T0" fmla="*/ 0 w 3132"/>
              <a:gd name="T1" fmla="*/ 0 h 8"/>
              <a:gd name="T2" fmla="*/ 2147483647 w 3132"/>
              <a:gd name="T3" fmla="*/ 2147483647 h 8"/>
              <a:gd name="T4" fmla="*/ 0 60000 65536"/>
              <a:gd name="T5" fmla="*/ 0 60000 65536"/>
              <a:gd name="T6" fmla="*/ 0 w 3132"/>
              <a:gd name="T7" fmla="*/ 0 h 8"/>
              <a:gd name="T8" fmla="*/ 3132 w 3132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32" h="8">
                <a:moveTo>
                  <a:pt x="0" y="0"/>
                </a:moveTo>
                <a:lnTo>
                  <a:pt x="3132" y="8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Freeform 10"/>
          <p:cNvSpPr>
            <a:spLocks/>
          </p:cNvSpPr>
          <p:nvPr/>
        </p:nvSpPr>
        <p:spPr bwMode="auto">
          <a:xfrm>
            <a:off x="4067175" y="2960688"/>
            <a:ext cx="4932363" cy="12700"/>
          </a:xfrm>
          <a:custGeom>
            <a:avLst/>
            <a:gdLst>
              <a:gd name="T0" fmla="*/ 0 w 3107"/>
              <a:gd name="T1" fmla="*/ 2147483647 h 8"/>
              <a:gd name="T2" fmla="*/ 2147483647 w 3107"/>
              <a:gd name="T3" fmla="*/ 0 h 8"/>
              <a:gd name="T4" fmla="*/ 0 60000 65536"/>
              <a:gd name="T5" fmla="*/ 0 60000 65536"/>
              <a:gd name="T6" fmla="*/ 0 w 3107"/>
              <a:gd name="T7" fmla="*/ 0 h 8"/>
              <a:gd name="T8" fmla="*/ 3107 w 3107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07" h="8">
                <a:moveTo>
                  <a:pt x="0" y="8"/>
                </a:moveTo>
                <a:lnTo>
                  <a:pt x="3107" y="0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2" name="Freeform 11"/>
          <p:cNvSpPr>
            <a:spLocks/>
          </p:cNvSpPr>
          <p:nvPr/>
        </p:nvSpPr>
        <p:spPr bwMode="auto">
          <a:xfrm>
            <a:off x="4054475" y="2584450"/>
            <a:ext cx="4932363" cy="12700"/>
          </a:xfrm>
          <a:custGeom>
            <a:avLst/>
            <a:gdLst>
              <a:gd name="T0" fmla="*/ 0 w 3107"/>
              <a:gd name="T1" fmla="*/ 2147483647 h 8"/>
              <a:gd name="T2" fmla="*/ 2147483647 w 3107"/>
              <a:gd name="T3" fmla="*/ 0 h 8"/>
              <a:gd name="T4" fmla="*/ 0 60000 65536"/>
              <a:gd name="T5" fmla="*/ 0 60000 65536"/>
              <a:gd name="T6" fmla="*/ 0 w 3107"/>
              <a:gd name="T7" fmla="*/ 0 h 8"/>
              <a:gd name="T8" fmla="*/ 3107 w 3107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07" h="8">
                <a:moveTo>
                  <a:pt x="0" y="8"/>
                </a:moveTo>
                <a:lnTo>
                  <a:pt x="3107" y="0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3" name="Freeform 12"/>
          <p:cNvSpPr>
            <a:spLocks/>
          </p:cNvSpPr>
          <p:nvPr/>
        </p:nvSpPr>
        <p:spPr bwMode="auto">
          <a:xfrm>
            <a:off x="4054475" y="2174875"/>
            <a:ext cx="4957763" cy="12700"/>
          </a:xfrm>
          <a:custGeom>
            <a:avLst/>
            <a:gdLst>
              <a:gd name="T0" fmla="*/ 0 w 3123"/>
              <a:gd name="T1" fmla="*/ 0 h 8"/>
              <a:gd name="T2" fmla="*/ 2147483647 w 3123"/>
              <a:gd name="T3" fmla="*/ 2147483647 h 8"/>
              <a:gd name="T4" fmla="*/ 0 60000 65536"/>
              <a:gd name="T5" fmla="*/ 0 60000 65536"/>
              <a:gd name="T6" fmla="*/ 0 w 3123"/>
              <a:gd name="T7" fmla="*/ 0 h 8"/>
              <a:gd name="T8" fmla="*/ 3123 w 3123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23" h="8">
                <a:moveTo>
                  <a:pt x="0" y="0"/>
                </a:moveTo>
                <a:lnTo>
                  <a:pt x="3123" y="8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4" name="Freeform 13"/>
          <p:cNvSpPr>
            <a:spLocks/>
          </p:cNvSpPr>
          <p:nvPr/>
        </p:nvSpPr>
        <p:spPr bwMode="auto">
          <a:xfrm>
            <a:off x="4054475" y="1792288"/>
            <a:ext cx="4932363" cy="12700"/>
          </a:xfrm>
          <a:custGeom>
            <a:avLst/>
            <a:gdLst>
              <a:gd name="T0" fmla="*/ 0 w 3107"/>
              <a:gd name="T1" fmla="*/ 2147483647 h 8"/>
              <a:gd name="T2" fmla="*/ 2147483647 w 3107"/>
              <a:gd name="T3" fmla="*/ 0 h 8"/>
              <a:gd name="T4" fmla="*/ 0 60000 65536"/>
              <a:gd name="T5" fmla="*/ 0 60000 65536"/>
              <a:gd name="T6" fmla="*/ 0 w 3107"/>
              <a:gd name="T7" fmla="*/ 0 h 8"/>
              <a:gd name="T8" fmla="*/ 3107 w 3107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07" h="8">
                <a:moveTo>
                  <a:pt x="0" y="8"/>
                </a:moveTo>
                <a:lnTo>
                  <a:pt x="3107" y="0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5" name="Freeform 14"/>
          <p:cNvSpPr>
            <a:spLocks/>
          </p:cNvSpPr>
          <p:nvPr/>
        </p:nvSpPr>
        <p:spPr bwMode="auto">
          <a:xfrm>
            <a:off x="4067175" y="1376363"/>
            <a:ext cx="4945063" cy="12700"/>
          </a:xfrm>
          <a:custGeom>
            <a:avLst/>
            <a:gdLst>
              <a:gd name="T0" fmla="*/ 0 w 3115"/>
              <a:gd name="T1" fmla="*/ 0 h 8"/>
              <a:gd name="T2" fmla="*/ 2147483647 w 3115"/>
              <a:gd name="T3" fmla="*/ 2147483647 h 8"/>
              <a:gd name="T4" fmla="*/ 0 60000 65536"/>
              <a:gd name="T5" fmla="*/ 0 60000 65536"/>
              <a:gd name="T6" fmla="*/ 0 w 3115"/>
              <a:gd name="T7" fmla="*/ 0 h 8"/>
              <a:gd name="T8" fmla="*/ 3115 w 3115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15" h="8">
                <a:moveTo>
                  <a:pt x="0" y="0"/>
                </a:moveTo>
                <a:lnTo>
                  <a:pt x="3115" y="8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4284663" y="404813"/>
            <a:ext cx="4319587" cy="6264275"/>
            <a:chOff x="2699" y="203"/>
            <a:chExt cx="2721" cy="3026"/>
          </a:xfrm>
        </p:grpSpPr>
        <p:sp>
          <p:nvSpPr>
            <p:cNvPr id="12329" name="Freeform 16"/>
            <p:cNvSpPr>
              <a:spLocks/>
            </p:cNvSpPr>
            <p:nvPr/>
          </p:nvSpPr>
          <p:spPr bwMode="auto">
            <a:xfrm>
              <a:off x="2699" y="211"/>
              <a:ext cx="8" cy="2994"/>
            </a:xfrm>
            <a:custGeom>
              <a:avLst/>
              <a:gdLst>
                <a:gd name="T0" fmla="*/ 0 w 8"/>
                <a:gd name="T1" fmla="*/ 0 h 2994"/>
                <a:gd name="T2" fmla="*/ 8 w 8"/>
                <a:gd name="T3" fmla="*/ 2994 h 2994"/>
                <a:gd name="T4" fmla="*/ 0 60000 65536"/>
                <a:gd name="T5" fmla="*/ 0 60000 65536"/>
                <a:gd name="T6" fmla="*/ 0 w 8"/>
                <a:gd name="T7" fmla="*/ 0 h 2994"/>
                <a:gd name="T8" fmla="*/ 8 w 8"/>
                <a:gd name="T9" fmla="*/ 2994 h 299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2994">
                  <a:moveTo>
                    <a:pt x="0" y="0"/>
                  </a:moveTo>
                  <a:lnTo>
                    <a:pt x="8" y="2994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0" name="Freeform 17"/>
            <p:cNvSpPr>
              <a:spLocks/>
            </p:cNvSpPr>
            <p:nvPr/>
          </p:nvSpPr>
          <p:spPr bwMode="auto">
            <a:xfrm>
              <a:off x="2971" y="203"/>
              <a:ext cx="8" cy="3026"/>
            </a:xfrm>
            <a:custGeom>
              <a:avLst/>
              <a:gdLst>
                <a:gd name="T0" fmla="*/ 8 w 8"/>
                <a:gd name="T1" fmla="*/ 0 h 3026"/>
                <a:gd name="T2" fmla="*/ 0 w 8"/>
                <a:gd name="T3" fmla="*/ 3026 h 3026"/>
                <a:gd name="T4" fmla="*/ 0 60000 65536"/>
                <a:gd name="T5" fmla="*/ 0 60000 65536"/>
                <a:gd name="T6" fmla="*/ 0 w 8"/>
                <a:gd name="T7" fmla="*/ 0 h 3026"/>
                <a:gd name="T8" fmla="*/ 8 w 8"/>
                <a:gd name="T9" fmla="*/ 3026 h 302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3026">
                  <a:moveTo>
                    <a:pt x="8" y="0"/>
                  </a:moveTo>
                  <a:lnTo>
                    <a:pt x="0" y="3026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1" name="Freeform 18"/>
            <p:cNvSpPr>
              <a:spLocks/>
            </p:cNvSpPr>
            <p:nvPr/>
          </p:nvSpPr>
          <p:spPr bwMode="auto">
            <a:xfrm>
              <a:off x="3243" y="210"/>
              <a:ext cx="1" cy="3002"/>
            </a:xfrm>
            <a:custGeom>
              <a:avLst/>
              <a:gdLst>
                <a:gd name="T0" fmla="*/ 0 w 1"/>
                <a:gd name="T1" fmla="*/ 0 h 3002"/>
                <a:gd name="T2" fmla="*/ 0 w 1"/>
                <a:gd name="T3" fmla="*/ 3002 h 3002"/>
                <a:gd name="T4" fmla="*/ 0 60000 65536"/>
                <a:gd name="T5" fmla="*/ 0 60000 65536"/>
                <a:gd name="T6" fmla="*/ 0 w 1"/>
                <a:gd name="T7" fmla="*/ 0 h 3002"/>
                <a:gd name="T8" fmla="*/ 1 w 1"/>
                <a:gd name="T9" fmla="*/ 3002 h 300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02">
                  <a:moveTo>
                    <a:pt x="0" y="0"/>
                  </a:moveTo>
                  <a:lnTo>
                    <a:pt x="0" y="300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2" name="Freeform 19"/>
            <p:cNvSpPr>
              <a:spLocks/>
            </p:cNvSpPr>
            <p:nvPr/>
          </p:nvSpPr>
          <p:spPr bwMode="auto">
            <a:xfrm>
              <a:off x="3515" y="210"/>
              <a:ext cx="1" cy="3002"/>
            </a:xfrm>
            <a:custGeom>
              <a:avLst/>
              <a:gdLst>
                <a:gd name="T0" fmla="*/ 0 w 1"/>
                <a:gd name="T1" fmla="*/ 0 h 3002"/>
                <a:gd name="T2" fmla="*/ 0 w 1"/>
                <a:gd name="T3" fmla="*/ 3002 h 3002"/>
                <a:gd name="T4" fmla="*/ 0 60000 65536"/>
                <a:gd name="T5" fmla="*/ 0 60000 65536"/>
                <a:gd name="T6" fmla="*/ 0 w 1"/>
                <a:gd name="T7" fmla="*/ 0 h 3002"/>
                <a:gd name="T8" fmla="*/ 1 w 1"/>
                <a:gd name="T9" fmla="*/ 3002 h 300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02">
                  <a:moveTo>
                    <a:pt x="0" y="0"/>
                  </a:moveTo>
                  <a:lnTo>
                    <a:pt x="0" y="300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3" name="Freeform 20"/>
            <p:cNvSpPr>
              <a:spLocks/>
            </p:cNvSpPr>
            <p:nvPr/>
          </p:nvSpPr>
          <p:spPr bwMode="auto">
            <a:xfrm>
              <a:off x="3787" y="219"/>
              <a:ext cx="9" cy="3010"/>
            </a:xfrm>
            <a:custGeom>
              <a:avLst/>
              <a:gdLst>
                <a:gd name="T0" fmla="*/ 9 w 9"/>
                <a:gd name="T1" fmla="*/ 0 h 3010"/>
                <a:gd name="T2" fmla="*/ 0 w 9"/>
                <a:gd name="T3" fmla="*/ 3010 h 3010"/>
                <a:gd name="T4" fmla="*/ 0 60000 65536"/>
                <a:gd name="T5" fmla="*/ 0 60000 65536"/>
                <a:gd name="T6" fmla="*/ 0 w 9"/>
                <a:gd name="T7" fmla="*/ 0 h 3010"/>
                <a:gd name="T8" fmla="*/ 9 w 9"/>
                <a:gd name="T9" fmla="*/ 3010 h 301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" h="3010">
                  <a:moveTo>
                    <a:pt x="9" y="0"/>
                  </a:moveTo>
                  <a:lnTo>
                    <a:pt x="0" y="3010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4" name="Freeform 21"/>
            <p:cNvSpPr>
              <a:spLocks/>
            </p:cNvSpPr>
            <p:nvPr/>
          </p:nvSpPr>
          <p:spPr bwMode="auto">
            <a:xfrm>
              <a:off x="4332" y="210"/>
              <a:ext cx="1" cy="3002"/>
            </a:xfrm>
            <a:custGeom>
              <a:avLst/>
              <a:gdLst>
                <a:gd name="T0" fmla="*/ 0 w 1"/>
                <a:gd name="T1" fmla="*/ 0 h 3002"/>
                <a:gd name="T2" fmla="*/ 0 w 1"/>
                <a:gd name="T3" fmla="*/ 3002 h 3002"/>
                <a:gd name="T4" fmla="*/ 0 60000 65536"/>
                <a:gd name="T5" fmla="*/ 0 60000 65536"/>
                <a:gd name="T6" fmla="*/ 0 w 1"/>
                <a:gd name="T7" fmla="*/ 0 h 3002"/>
                <a:gd name="T8" fmla="*/ 1 w 1"/>
                <a:gd name="T9" fmla="*/ 3002 h 300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02">
                  <a:moveTo>
                    <a:pt x="0" y="0"/>
                  </a:moveTo>
                  <a:lnTo>
                    <a:pt x="0" y="300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5" name="Freeform 22"/>
            <p:cNvSpPr>
              <a:spLocks/>
            </p:cNvSpPr>
            <p:nvPr/>
          </p:nvSpPr>
          <p:spPr bwMode="auto">
            <a:xfrm>
              <a:off x="4604" y="203"/>
              <a:ext cx="1" cy="3002"/>
            </a:xfrm>
            <a:custGeom>
              <a:avLst/>
              <a:gdLst>
                <a:gd name="T0" fmla="*/ 0 w 1"/>
                <a:gd name="T1" fmla="*/ 0 h 3002"/>
                <a:gd name="T2" fmla="*/ 0 w 1"/>
                <a:gd name="T3" fmla="*/ 3002 h 3002"/>
                <a:gd name="T4" fmla="*/ 0 60000 65536"/>
                <a:gd name="T5" fmla="*/ 0 60000 65536"/>
                <a:gd name="T6" fmla="*/ 0 w 1"/>
                <a:gd name="T7" fmla="*/ 0 h 3002"/>
                <a:gd name="T8" fmla="*/ 1 w 1"/>
                <a:gd name="T9" fmla="*/ 3002 h 300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02">
                  <a:moveTo>
                    <a:pt x="0" y="0"/>
                  </a:moveTo>
                  <a:lnTo>
                    <a:pt x="0" y="300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6" name="Freeform 23"/>
            <p:cNvSpPr>
              <a:spLocks/>
            </p:cNvSpPr>
            <p:nvPr/>
          </p:nvSpPr>
          <p:spPr bwMode="auto">
            <a:xfrm>
              <a:off x="4876" y="219"/>
              <a:ext cx="1" cy="3002"/>
            </a:xfrm>
            <a:custGeom>
              <a:avLst/>
              <a:gdLst>
                <a:gd name="T0" fmla="*/ 0 w 1"/>
                <a:gd name="T1" fmla="*/ 0 h 3002"/>
                <a:gd name="T2" fmla="*/ 0 w 1"/>
                <a:gd name="T3" fmla="*/ 3002 h 3002"/>
                <a:gd name="T4" fmla="*/ 0 60000 65536"/>
                <a:gd name="T5" fmla="*/ 0 60000 65536"/>
                <a:gd name="T6" fmla="*/ 0 w 1"/>
                <a:gd name="T7" fmla="*/ 0 h 3002"/>
                <a:gd name="T8" fmla="*/ 1 w 1"/>
                <a:gd name="T9" fmla="*/ 3002 h 300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02">
                  <a:moveTo>
                    <a:pt x="0" y="0"/>
                  </a:moveTo>
                  <a:lnTo>
                    <a:pt x="0" y="300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7" name="Freeform 24"/>
            <p:cNvSpPr>
              <a:spLocks/>
            </p:cNvSpPr>
            <p:nvPr/>
          </p:nvSpPr>
          <p:spPr bwMode="auto">
            <a:xfrm>
              <a:off x="5140" y="210"/>
              <a:ext cx="1" cy="3002"/>
            </a:xfrm>
            <a:custGeom>
              <a:avLst/>
              <a:gdLst>
                <a:gd name="T0" fmla="*/ 0 w 1"/>
                <a:gd name="T1" fmla="*/ 0 h 3002"/>
                <a:gd name="T2" fmla="*/ 0 w 1"/>
                <a:gd name="T3" fmla="*/ 3002 h 3002"/>
                <a:gd name="T4" fmla="*/ 0 60000 65536"/>
                <a:gd name="T5" fmla="*/ 0 60000 65536"/>
                <a:gd name="T6" fmla="*/ 0 w 1"/>
                <a:gd name="T7" fmla="*/ 0 h 3002"/>
                <a:gd name="T8" fmla="*/ 1 w 1"/>
                <a:gd name="T9" fmla="*/ 3002 h 300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02">
                  <a:moveTo>
                    <a:pt x="0" y="0"/>
                  </a:moveTo>
                  <a:lnTo>
                    <a:pt x="0" y="300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38" name="Freeform 25"/>
            <p:cNvSpPr>
              <a:spLocks/>
            </p:cNvSpPr>
            <p:nvPr/>
          </p:nvSpPr>
          <p:spPr bwMode="auto">
            <a:xfrm>
              <a:off x="5419" y="210"/>
              <a:ext cx="1" cy="3002"/>
            </a:xfrm>
            <a:custGeom>
              <a:avLst/>
              <a:gdLst>
                <a:gd name="T0" fmla="*/ 0 w 1"/>
                <a:gd name="T1" fmla="*/ 0 h 3002"/>
                <a:gd name="T2" fmla="*/ 0 w 1"/>
                <a:gd name="T3" fmla="*/ 3002 h 3002"/>
                <a:gd name="T4" fmla="*/ 0 60000 65536"/>
                <a:gd name="T5" fmla="*/ 0 60000 65536"/>
                <a:gd name="T6" fmla="*/ 0 w 1"/>
                <a:gd name="T7" fmla="*/ 0 h 3002"/>
                <a:gd name="T8" fmla="*/ 1 w 1"/>
                <a:gd name="T9" fmla="*/ 3002 h 300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002">
                  <a:moveTo>
                    <a:pt x="0" y="0"/>
                  </a:moveTo>
                  <a:lnTo>
                    <a:pt x="0" y="3002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307" name="Text Box 26"/>
          <p:cNvSpPr txBox="1">
            <a:spLocks noChangeArrowheads="1"/>
          </p:cNvSpPr>
          <p:nvPr/>
        </p:nvSpPr>
        <p:spPr bwMode="auto">
          <a:xfrm>
            <a:off x="8532813" y="48895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х</a:t>
            </a:r>
          </a:p>
        </p:txBody>
      </p:sp>
      <p:sp>
        <p:nvSpPr>
          <p:cNvPr id="12308" name="Text Box 27"/>
          <p:cNvSpPr txBox="1">
            <a:spLocks noChangeArrowheads="1"/>
          </p:cNvSpPr>
          <p:nvPr/>
        </p:nvSpPr>
        <p:spPr bwMode="auto">
          <a:xfrm>
            <a:off x="6143625" y="889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у</a:t>
            </a:r>
          </a:p>
        </p:txBody>
      </p:sp>
      <p:sp>
        <p:nvSpPr>
          <p:cNvPr id="12309" name="Line 28"/>
          <p:cNvSpPr>
            <a:spLocks noChangeShapeType="1"/>
          </p:cNvSpPr>
          <p:nvPr/>
        </p:nvSpPr>
        <p:spPr bwMode="auto">
          <a:xfrm>
            <a:off x="4067175" y="4960938"/>
            <a:ext cx="48958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10" name="AutoShape 29"/>
          <p:cNvSpPr>
            <a:spLocks noChangeArrowheads="1"/>
          </p:cNvSpPr>
          <p:nvPr/>
        </p:nvSpPr>
        <p:spPr bwMode="auto">
          <a:xfrm>
            <a:off x="7667625" y="1289050"/>
            <a:ext cx="144463" cy="142875"/>
          </a:xfrm>
          <a:prstGeom prst="flowChartConnector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1" name="Freeform 30"/>
          <p:cNvSpPr>
            <a:spLocks/>
          </p:cNvSpPr>
          <p:nvPr/>
        </p:nvSpPr>
        <p:spPr bwMode="auto">
          <a:xfrm>
            <a:off x="3995738" y="3376613"/>
            <a:ext cx="4972050" cy="12700"/>
          </a:xfrm>
          <a:custGeom>
            <a:avLst/>
            <a:gdLst>
              <a:gd name="T0" fmla="*/ 0 w 3132"/>
              <a:gd name="T1" fmla="*/ 0 h 8"/>
              <a:gd name="T2" fmla="*/ 2147483647 w 3132"/>
              <a:gd name="T3" fmla="*/ 2147483647 h 8"/>
              <a:gd name="T4" fmla="*/ 0 60000 65536"/>
              <a:gd name="T5" fmla="*/ 0 60000 65536"/>
              <a:gd name="T6" fmla="*/ 0 w 3132"/>
              <a:gd name="T7" fmla="*/ 0 h 8"/>
              <a:gd name="T8" fmla="*/ 3132 w 3132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32" h="8">
                <a:moveTo>
                  <a:pt x="0" y="0"/>
                </a:moveTo>
                <a:lnTo>
                  <a:pt x="3132" y="8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2" name="AutoShape 31"/>
          <p:cNvSpPr>
            <a:spLocks noChangeArrowheads="1"/>
          </p:cNvSpPr>
          <p:nvPr/>
        </p:nvSpPr>
        <p:spPr bwMode="auto">
          <a:xfrm>
            <a:off x="6804025" y="4457700"/>
            <a:ext cx="144463" cy="142875"/>
          </a:xfrm>
          <a:prstGeom prst="flowChartConnector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3" name="AutoShape 32"/>
          <p:cNvSpPr>
            <a:spLocks noChangeArrowheads="1"/>
          </p:cNvSpPr>
          <p:nvPr/>
        </p:nvSpPr>
        <p:spPr bwMode="auto">
          <a:xfrm>
            <a:off x="5940425" y="4508500"/>
            <a:ext cx="144463" cy="144463"/>
          </a:xfrm>
          <a:prstGeom prst="flowChartConnector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4" name="AutoShape 33"/>
          <p:cNvSpPr>
            <a:spLocks noChangeArrowheads="1"/>
          </p:cNvSpPr>
          <p:nvPr/>
        </p:nvSpPr>
        <p:spPr bwMode="auto">
          <a:xfrm>
            <a:off x="5076825" y="1268413"/>
            <a:ext cx="144463" cy="144462"/>
          </a:xfrm>
          <a:prstGeom prst="flowChartConnector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5" name="Text Box 34"/>
          <p:cNvSpPr txBox="1">
            <a:spLocks noChangeArrowheads="1"/>
          </p:cNvSpPr>
          <p:nvPr/>
        </p:nvSpPr>
        <p:spPr bwMode="auto">
          <a:xfrm>
            <a:off x="6659563" y="4916488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1</a:t>
            </a:r>
            <a:endParaRPr lang="ru-RU" sz="2400" b="1"/>
          </a:p>
        </p:txBody>
      </p:sp>
      <p:sp>
        <p:nvSpPr>
          <p:cNvPr id="12316" name="AutoShape 35"/>
          <p:cNvSpPr>
            <a:spLocks noChangeArrowheads="1"/>
          </p:cNvSpPr>
          <p:nvPr/>
        </p:nvSpPr>
        <p:spPr bwMode="auto">
          <a:xfrm>
            <a:off x="7235825" y="3305175"/>
            <a:ext cx="144463" cy="144463"/>
          </a:xfrm>
          <a:prstGeom prst="flowChartConnector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7" name="AutoShape 36"/>
          <p:cNvSpPr>
            <a:spLocks noChangeArrowheads="1"/>
          </p:cNvSpPr>
          <p:nvPr/>
        </p:nvSpPr>
        <p:spPr bwMode="auto">
          <a:xfrm>
            <a:off x="5508625" y="3284538"/>
            <a:ext cx="144463" cy="144462"/>
          </a:xfrm>
          <a:prstGeom prst="flowChartConnector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8" name="AutoShape 39"/>
          <p:cNvSpPr>
            <a:spLocks noChangeArrowheads="1"/>
          </p:cNvSpPr>
          <p:nvPr/>
        </p:nvSpPr>
        <p:spPr bwMode="auto">
          <a:xfrm>
            <a:off x="6372225" y="4889500"/>
            <a:ext cx="144463" cy="142875"/>
          </a:xfrm>
          <a:prstGeom prst="flowChartConnector">
            <a:avLst/>
          </a:prstGeom>
          <a:gradFill rotWithShape="1">
            <a:gsLst>
              <a:gs pos="0">
                <a:srgbClr val="0066FF"/>
              </a:gs>
              <a:gs pos="100000">
                <a:srgbClr val="002F76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9" name="Freeform 50"/>
          <p:cNvSpPr>
            <a:spLocks/>
          </p:cNvSpPr>
          <p:nvPr/>
        </p:nvSpPr>
        <p:spPr bwMode="auto">
          <a:xfrm>
            <a:off x="3995738" y="987425"/>
            <a:ext cx="4945062" cy="12700"/>
          </a:xfrm>
          <a:custGeom>
            <a:avLst/>
            <a:gdLst>
              <a:gd name="T0" fmla="*/ 0 w 3115"/>
              <a:gd name="T1" fmla="*/ 0 h 8"/>
              <a:gd name="T2" fmla="*/ 2147483647 w 3115"/>
              <a:gd name="T3" fmla="*/ 2147483647 h 8"/>
              <a:gd name="T4" fmla="*/ 0 60000 65536"/>
              <a:gd name="T5" fmla="*/ 0 60000 65536"/>
              <a:gd name="T6" fmla="*/ 0 w 3115"/>
              <a:gd name="T7" fmla="*/ 0 h 8"/>
              <a:gd name="T8" fmla="*/ 3115 w 3115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15" h="8">
                <a:moveTo>
                  <a:pt x="0" y="0"/>
                </a:moveTo>
                <a:lnTo>
                  <a:pt x="3115" y="8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20" name="Freeform 51"/>
          <p:cNvSpPr>
            <a:spLocks/>
          </p:cNvSpPr>
          <p:nvPr/>
        </p:nvSpPr>
        <p:spPr bwMode="auto">
          <a:xfrm>
            <a:off x="4067175" y="5708650"/>
            <a:ext cx="4945063" cy="12700"/>
          </a:xfrm>
          <a:custGeom>
            <a:avLst/>
            <a:gdLst>
              <a:gd name="T0" fmla="*/ 0 w 3115"/>
              <a:gd name="T1" fmla="*/ 0 h 8"/>
              <a:gd name="T2" fmla="*/ 2147483647 w 3115"/>
              <a:gd name="T3" fmla="*/ 2147483647 h 8"/>
              <a:gd name="T4" fmla="*/ 0 60000 65536"/>
              <a:gd name="T5" fmla="*/ 0 60000 65536"/>
              <a:gd name="T6" fmla="*/ 0 w 3115"/>
              <a:gd name="T7" fmla="*/ 0 h 8"/>
              <a:gd name="T8" fmla="*/ 3115 w 3115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15" h="8">
                <a:moveTo>
                  <a:pt x="0" y="0"/>
                </a:moveTo>
                <a:lnTo>
                  <a:pt x="3115" y="8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737" name="Text Box 65"/>
          <p:cNvSpPr txBox="1">
            <a:spLocks noChangeArrowheads="1"/>
          </p:cNvSpPr>
          <p:nvPr/>
        </p:nvSpPr>
        <p:spPr bwMode="auto">
          <a:xfrm>
            <a:off x="323850" y="1196975"/>
            <a:ext cx="2819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y = x</a:t>
            </a:r>
            <a:r>
              <a:rPr lang="en-US" sz="48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2</a:t>
            </a: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+ 4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322" name="Freeform 76"/>
          <p:cNvSpPr>
            <a:spLocks/>
          </p:cNvSpPr>
          <p:nvPr/>
        </p:nvSpPr>
        <p:spPr bwMode="auto">
          <a:xfrm>
            <a:off x="3995738" y="608013"/>
            <a:ext cx="4945062" cy="12700"/>
          </a:xfrm>
          <a:custGeom>
            <a:avLst/>
            <a:gdLst>
              <a:gd name="T0" fmla="*/ 0 w 3115"/>
              <a:gd name="T1" fmla="*/ 0 h 8"/>
              <a:gd name="T2" fmla="*/ 2147483647 w 3115"/>
              <a:gd name="T3" fmla="*/ 2147483647 h 8"/>
              <a:gd name="T4" fmla="*/ 0 60000 65536"/>
              <a:gd name="T5" fmla="*/ 0 60000 65536"/>
              <a:gd name="T6" fmla="*/ 0 w 3115"/>
              <a:gd name="T7" fmla="*/ 0 h 8"/>
              <a:gd name="T8" fmla="*/ 3115 w 3115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15" h="8">
                <a:moveTo>
                  <a:pt x="0" y="0"/>
                </a:moveTo>
                <a:lnTo>
                  <a:pt x="3115" y="8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23" name="Freeform 77"/>
          <p:cNvSpPr>
            <a:spLocks/>
          </p:cNvSpPr>
          <p:nvPr/>
        </p:nvSpPr>
        <p:spPr bwMode="auto">
          <a:xfrm>
            <a:off x="4067175" y="6092825"/>
            <a:ext cx="4945063" cy="12700"/>
          </a:xfrm>
          <a:custGeom>
            <a:avLst/>
            <a:gdLst>
              <a:gd name="T0" fmla="*/ 0 w 3115"/>
              <a:gd name="T1" fmla="*/ 0 h 8"/>
              <a:gd name="T2" fmla="*/ 2147483647 w 3115"/>
              <a:gd name="T3" fmla="*/ 2147483647 h 8"/>
              <a:gd name="T4" fmla="*/ 0 60000 65536"/>
              <a:gd name="T5" fmla="*/ 0 60000 65536"/>
              <a:gd name="T6" fmla="*/ 0 w 3115"/>
              <a:gd name="T7" fmla="*/ 0 h 8"/>
              <a:gd name="T8" fmla="*/ 3115 w 3115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15" h="8">
                <a:moveTo>
                  <a:pt x="0" y="0"/>
                </a:moveTo>
                <a:lnTo>
                  <a:pt x="3115" y="8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24" name="Freeform 78"/>
          <p:cNvSpPr>
            <a:spLocks/>
          </p:cNvSpPr>
          <p:nvPr/>
        </p:nvSpPr>
        <p:spPr bwMode="auto">
          <a:xfrm>
            <a:off x="4067175" y="6524625"/>
            <a:ext cx="4945063" cy="12700"/>
          </a:xfrm>
          <a:custGeom>
            <a:avLst/>
            <a:gdLst>
              <a:gd name="T0" fmla="*/ 0 w 3115"/>
              <a:gd name="T1" fmla="*/ 0 h 8"/>
              <a:gd name="T2" fmla="*/ 2147483647 w 3115"/>
              <a:gd name="T3" fmla="*/ 2147483647 h 8"/>
              <a:gd name="T4" fmla="*/ 0 60000 65536"/>
              <a:gd name="T5" fmla="*/ 0 60000 65536"/>
              <a:gd name="T6" fmla="*/ 0 w 3115"/>
              <a:gd name="T7" fmla="*/ 0 h 8"/>
              <a:gd name="T8" fmla="*/ 3115 w 3115"/>
              <a:gd name="T9" fmla="*/ 8 h 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15" h="8">
                <a:moveTo>
                  <a:pt x="0" y="0"/>
                </a:moveTo>
                <a:lnTo>
                  <a:pt x="3115" y="8"/>
                </a:lnTo>
              </a:path>
            </a:pathLst>
          </a:cu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751" name="AutoShape 79"/>
          <p:cNvSpPr>
            <a:spLocks noChangeArrowheads="1"/>
          </p:cNvSpPr>
          <p:nvPr/>
        </p:nvSpPr>
        <p:spPr bwMode="auto">
          <a:xfrm rot="5400000">
            <a:off x="3060701" y="1484312"/>
            <a:ext cx="792162" cy="360363"/>
          </a:xfrm>
          <a:prstGeom prst="leftArrow">
            <a:avLst>
              <a:gd name="adj1" fmla="val 50000"/>
              <a:gd name="adj2" fmla="val 54956"/>
            </a:avLst>
          </a:prstGeom>
          <a:gradFill rotWithShape="1">
            <a:gsLst>
              <a:gs pos="0">
                <a:schemeClr val="bg1"/>
              </a:gs>
              <a:gs pos="50000">
                <a:srgbClr val="FF0000"/>
              </a:gs>
              <a:gs pos="100000">
                <a:schemeClr val="bg1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6752" name="Text Box 80"/>
          <p:cNvSpPr txBox="1">
            <a:spLocks noChangeArrowheads="1"/>
          </p:cNvSpPr>
          <p:nvPr/>
        </p:nvSpPr>
        <p:spPr bwMode="auto">
          <a:xfrm>
            <a:off x="395288" y="4005263"/>
            <a:ext cx="244971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y = x</a:t>
            </a:r>
            <a:r>
              <a:rPr lang="en-US" sz="4800" b="1" baseline="300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2</a:t>
            </a:r>
            <a:r>
              <a:rPr lang="ru-RU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– 3</a:t>
            </a: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56763" name="AutoShape 91"/>
          <p:cNvSpPr>
            <a:spLocks noChangeArrowheads="1"/>
          </p:cNvSpPr>
          <p:nvPr/>
        </p:nvSpPr>
        <p:spPr bwMode="auto">
          <a:xfrm rot="16200000" flipV="1">
            <a:off x="3132137" y="4149726"/>
            <a:ext cx="792163" cy="360362"/>
          </a:xfrm>
          <a:prstGeom prst="leftArrow">
            <a:avLst>
              <a:gd name="adj1" fmla="val 50000"/>
              <a:gd name="adj2" fmla="val 54956"/>
            </a:avLst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6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6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6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0394 C -3.61111E-6 -0.02291 -3.61111E-6 -0.05 -3.61111E-6 -0.07662 L -3.61111E-6 -0.2324 " pathEditMode="relative" rAng="0" ptsTypes="fAA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6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6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6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56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C 2.5E-6 0.01852 2.5E-6 0.03819 2.5E-6 0.05833 L 2.5E-6 0.17315 " pathEditMode="relative" rAng="0" ptsTypes="fAA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6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737" grpId="0"/>
      <p:bldP spid="156751" grpId="0" animBg="1"/>
      <p:bldP spid="156752" grpId="0"/>
      <p:bldP spid="1567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Как построить график функции: 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у=f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x+</a:t>
            </a:r>
            <a:r>
              <a:rPr lang="en-US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зная график функции 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у=f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)? </a:t>
            </a:r>
          </a:p>
          <a:p>
            <a:pPr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у=f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)+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зная график функции 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у=f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)?</a:t>
            </a:r>
          </a:p>
          <a:p>
            <a:pPr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у=f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x+</a:t>
            </a:r>
            <a:r>
              <a:rPr lang="en-US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)+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зная график функции 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у=f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4000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4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 построить график функции </a:t>
            </a:r>
            <a:r>
              <a:rPr lang="ru-RU" sz="4800" b="1" i="1" dirty="0" err="1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у=f</a:t>
            </a:r>
            <a:r>
              <a:rPr lang="ru-RU" sz="48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4800" b="1" i="1" dirty="0" err="1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x+</a:t>
            </a:r>
            <a:r>
              <a:rPr lang="en-US" sz="48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lang="ru-RU" sz="48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)+</a:t>
            </a:r>
            <a:r>
              <a:rPr lang="ru-RU" sz="4800" b="1" i="1" dirty="0" err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lang="ru-RU" sz="4800" b="1" i="1" dirty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зная график функции </a:t>
            </a:r>
            <a:r>
              <a:rPr lang="ru-RU" sz="4800" b="1" i="1" dirty="0" err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у=f</a:t>
            </a:r>
            <a:r>
              <a:rPr lang="ru-RU" sz="4800" b="1" i="1" dirty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4800" b="1" i="1" dirty="0" err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48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 урока: </a:t>
            </a:r>
            <a:endParaRPr lang="ru-RU" sz="36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научить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учащихся строить график функции у 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если известен график функции у 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формировать умения применять полученные алгоритмы к построению графиков функций;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формирование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умения сравнивать, анализировать,  обобщать изучаемые факты, развитие  у учащихся самостоятельности в мышлении и учебной деятельности;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 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коммуникативных учебных действий, воспитание аккуратности (при выполнении построения графиков функций).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675</Words>
  <Application>Microsoft Office PowerPoint</Application>
  <PresentationFormat>Экран (4:3)</PresentationFormat>
  <Paragraphs>135</Paragraphs>
  <Slides>23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Тема Office</vt:lpstr>
      <vt:lpstr>Формула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Как построить график функции: </vt:lpstr>
      <vt:lpstr>Как построить график функции у=f(x+l)+m, зная график функции у=f(x)</vt:lpstr>
      <vt:lpstr>Цель урока: </vt:lpstr>
      <vt:lpstr>Алгоритмы построения графика функции y=f(x+l)+m:</vt:lpstr>
      <vt:lpstr>Построить график функции</vt:lpstr>
      <vt:lpstr>В какую точку переместится вершина параболы, заданной уравнением:  </vt:lpstr>
      <vt:lpstr>Построить график функции</vt:lpstr>
      <vt:lpstr>Алгоритмы построения графика функции y=f(x+l)+m:</vt:lpstr>
      <vt:lpstr>Слайд 15</vt:lpstr>
      <vt:lpstr>Слайд 16</vt:lpstr>
      <vt:lpstr>Слайд 17</vt:lpstr>
      <vt:lpstr>Слайд 18</vt:lpstr>
      <vt:lpstr>Слайд 19</vt:lpstr>
      <vt:lpstr>Слайд 20</vt:lpstr>
      <vt:lpstr>Домашнее задание: </vt:lpstr>
      <vt:lpstr>Слайд 22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построить график функции у=f(x+l)+m, зная график функции у=f(x).</dc:title>
  <dc:creator>User</dc:creator>
  <cp:lastModifiedBy>User</cp:lastModifiedBy>
  <cp:revision>40</cp:revision>
  <dcterms:created xsi:type="dcterms:W3CDTF">2015-01-20T16:34:38Z</dcterms:created>
  <dcterms:modified xsi:type="dcterms:W3CDTF">2015-02-12T20:46:05Z</dcterms:modified>
</cp:coreProperties>
</file>