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9" r:id="rId2"/>
    <p:sldId id="280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72" r:id="rId11"/>
    <p:sldId id="273" r:id="rId12"/>
    <p:sldId id="274" r:id="rId13"/>
    <p:sldId id="275" r:id="rId14"/>
    <p:sldId id="276" r:id="rId15"/>
    <p:sldId id="270" r:id="rId16"/>
    <p:sldId id="278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E3C266-3D0B-4054-A29C-B798BCEAAF4B}" type="datetimeFigureOut">
              <a:rPr lang="ru-RU" smtClean="0"/>
              <a:pPr/>
              <a:t>30.08.2013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27F619-E92F-4439-BCE7-C9602309519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DDB96F7B-B468-43D4-96C1-5F1C65A3EE57}" type="slidenum">
              <a:rPr lang="ru-RU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ru-RU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4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Times New Roman" pitchFamily="18" charset="0"/>
            </a:endParaRPr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30D8DE55-A3C3-473D-808D-B1BFDC7A7485}" type="slidenum">
              <a:rPr lang="ru-RU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5</a:t>
            </a:fld>
            <a:endParaRPr lang="ru-RU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49C16DFD-0EB7-4BF8-8771-0673E92641EC}" type="slidenum">
              <a:rPr lang="ru-RU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6</a:t>
            </a:fld>
            <a:endParaRPr lang="ru-RU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mtClean="0">
                <a:latin typeface="Times New Roman" pitchFamily="18" charset="0"/>
              </a:rPr>
              <a:t>Записываем краткую запись задачи на доске и в тетрадь. Решаем на меловой доске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CDA0F706-27CD-4999-B075-9167F4FBE3FC}" type="slidenum">
              <a:rPr lang="ru-RU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7</a:t>
            </a:fld>
            <a:endParaRPr lang="ru-RU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mtClean="0">
                <a:latin typeface="Times New Roman" pitchFamily="18" charset="0"/>
              </a:rPr>
              <a:t>У доски читаем график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Times New Roman" pitchFamily="18" charset="0"/>
            </a:endParaRPr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E82C2317-A231-41F5-8ABB-C6A384516304}" type="slidenum">
              <a:rPr lang="ru-RU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8</a:t>
            </a:fld>
            <a:endParaRPr lang="ru-RU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D60A1902-4786-45EA-B1E8-E2B5A5F1870B}" type="slidenum">
              <a:rPr lang="ru-RU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9</a:t>
            </a:fld>
            <a:endParaRPr lang="ru-RU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16B6C6D6-75B6-40B3-B8A1-36B4472DBBC0}" type="slidenum">
              <a:rPr lang="ru-RU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10</a:t>
            </a:fld>
            <a:endParaRPr lang="ru-RU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Times New Roman" pitchFamily="18" charset="0"/>
            </a:endParaRPr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343A949F-B21E-44F9-9E1F-8CEFA79F0697}" type="slidenum">
              <a:rPr lang="ru-RU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13</a:t>
            </a:fld>
            <a:endParaRPr lang="ru-RU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7AA4E480-3AAD-4EE6-B083-9FFFEB8CE019}" type="slidenum">
              <a:rPr lang="ru-RU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14</a:t>
            </a:fld>
            <a:endParaRPr lang="ru-RU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0E400-1CBD-4358-B6E6-1E01FCC68100}" type="datetimeFigureOut">
              <a:rPr lang="ru-RU" smtClean="0"/>
              <a:pPr/>
              <a:t>30.08.2013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C032D-8E4B-4575-992D-16883DF169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0E400-1CBD-4358-B6E6-1E01FCC68100}" type="datetimeFigureOut">
              <a:rPr lang="ru-RU" smtClean="0"/>
              <a:pPr/>
              <a:t>30.08.2013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C032D-8E4B-4575-992D-16883DF169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0E400-1CBD-4358-B6E6-1E01FCC68100}" type="datetimeFigureOut">
              <a:rPr lang="ru-RU" smtClean="0"/>
              <a:pPr/>
              <a:t>30.08.2013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C032D-8E4B-4575-992D-16883DF169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0E400-1CBD-4358-B6E6-1E01FCC68100}" type="datetimeFigureOut">
              <a:rPr lang="ru-RU" smtClean="0"/>
              <a:pPr/>
              <a:t>30.08.2013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C032D-8E4B-4575-992D-16883DF169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0E400-1CBD-4358-B6E6-1E01FCC68100}" type="datetimeFigureOut">
              <a:rPr lang="ru-RU" smtClean="0"/>
              <a:pPr/>
              <a:t>30.08.2013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C032D-8E4B-4575-992D-16883DF169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0E400-1CBD-4358-B6E6-1E01FCC68100}" type="datetimeFigureOut">
              <a:rPr lang="ru-RU" smtClean="0"/>
              <a:pPr/>
              <a:t>30.08.2013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C032D-8E4B-4575-992D-16883DF169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0E400-1CBD-4358-B6E6-1E01FCC68100}" type="datetimeFigureOut">
              <a:rPr lang="ru-RU" smtClean="0"/>
              <a:pPr/>
              <a:t>30.08.2013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C032D-8E4B-4575-992D-16883DF169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0E400-1CBD-4358-B6E6-1E01FCC68100}" type="datetimeFigureOut">
              <a:rPr lang="ru-RU" smtClean="0"/>
              <a:pPr/>
              <a:t>30.08.2013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C032D-8E4B-4575-992D-16883DF169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0E400-1CBD-4358-B6E6-1E01FCC68100}" type="datetimeFigureOut">
              <a:rPr lang="ru-RU" smtClean="0"/>
              <a:pPr/>
              <a:t>30.08.2013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C032D-8E4B-4575-992D-16883DF169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0E400-1CBD-4358-B6E6-1E01FCC68100}" type="datetimeFigureOut">
              <a:rPr lang="ru-RU" smtClean="0"/>
              <a:pPr/>
              <a:t>30.08.2013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C032D-8E4B-4575-992D-16883DF169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0E400-1CBD-4358-B6E6-1E01FCC68100}" type="datetimeFigureOut">
              <a:rPr lang="ru-RU" smtClean="0"/>
              <a:pPr/>
              <a:t>30.08.2013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C032D-8E4B-4575-992D-16883DF169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0E400-1CBD-4358-B6E6-1E01FCC68100}" type="datetimeFigureOut">
              <a:rPr lang="ru-RU" smtClean="0"/>
              <a:pPr/>
              <a:t>30.08.2013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C032D-8E4B-4575-992D-16883DF1697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0.jpe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hyperlink" Target="http://ru.wikipedia.org/wiki/%D0%A4%D0%B0%D0%B9%D0%BB:Suzdal_kolokolnya.jpg" TargetMode="External"/><Relationship Id="rId5" Type="http://schemas.openxmlformats.org/officeDocument/2006/relationships/image" Target="../media/image6.wmf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Прямоугольник 3"/>
          <p:cNvSpPr>
            <a:spLocks noChangeArrowheads="1"/>
          </p:cNvSpPr>
          <p:nvPr/>
        </p:nvSpPr>
        <p:spPr bwMode="auto">
          <a:xfrm>
            <a:off x="2304000" y="318274"/>
            <a:ext cx="6544800" cy="522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ru-RU" sz="2500" b="1" dirty="0">
                <a:solidFill>
                  <a:srgbClr val="002060"/>
                </a:solidFill>
                <a:latin typeface="Century Schoolbook" pitchFamily="18" charset="0"/>
              </a:rPr>
              <a:t>Алгебра как искусство решать уравнения зародилась очень давно в связи с потребности практики, в результате поиска общих приемов решение однотипных задач. Самые ранние дошедшие до нас рукописи свидетельствуют о том, что в Древнем Вавилоне и Древнем  Египте были изданы приёмы решения линейных уравнений.</a:t>
            </a:r>
            <a:br>
              <a:rPr lang="ru-RU" sz="2500" b="1" dirty="0">
                <a:solidFill>
                  <a:srgbClr val="002060"/>
                </a:solidFill>
                <a:latin typeface="Century Schoolbook" pitchFamily="18" charset="0"/>
              </a:rPr>
            </a:br>
            <a:r>
              <a:rPr lang="ru-RU" sz="2500" b="1" dirty="0">
                <a:solidFill>
                  <a:srgbClr val="002060"/>
                </a:solidFill>
                <a:latin typeface="Century Schoolbook" pitchFamily="18" charset="0"/>
              </a:rPr>
              <a:t>Математик </a:t>
            </a:r>
            <a:r>
              <a:rPr lang="ru-RU" sz="2500" b="1" dirty="0" err="1">
                <a:solidFill>
                  <a:srgbClr val="002060"/>
                </a:solidFill>
                <a:latin typeface="Century Schoolbook" pitchFamily="18" charset="0"/>
              </a:rPr>
              <a:t>аль-Хорезми</a:t>
            </a:r>
            <a:r>
              <a:rPr lang="ru-RU" sz="2500" b="1" dirty="0">
                <a:solidFill>
                  <a:srgbClr val="002060"/>
                </a:solidFill>
                <a:latin typeface="Century Schoolbook" pitchFamily="18" charset="0"/>
              </a:rPr>
              <a:t> (727-ок.850), живший в древней столице Хорезма городе Ургенч, написал в начале </a:t>
            </a:r>
            <a:r>
              <a:rPr lang="en-US" sz="2500" b="1" dirty="0">
                <a:solidFill>
                  <a:srgbClr val="002060"/>
                </a:solidFill>
                <a:latin typeface="Century Schoolbook" pitchFamily="18" charset="0"/>
              </a:rPr>
              <a:t>IX</a:t>
            </a:r>
            <a:r>
              <a:rPr lang="ru-RU" sz="2500" b="1" dirty="0">
                <a:solidFill>
                  <a:srgbClr val="002060"/>
                </a:solidFill>
                <a:latin typeface="Century Schoolbook" pitchFamily="18" charset="0"/>
              </a:rPr>
              <a:t> века свою книгу, которая стала родоначальником европейских учебников алгебры.</a:t>
            </a:r>
          </a:p>
        </p:txBody>
      </p:sp>
      <p:pic>
        <p:nvPicPr>
          <p:cNvPr id="5" name="Picture 4" descr="Мухаммед аль-Хорезм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5601" y="0"/>
            <a:ext cx="2255040" cy="30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15200" y="123853"/>
            <a:ext cx="7387200" cy="5469846"/>
          </a:xfrm>
          <a:prstGeom prst="rect">
            <a:avLst/>
          </a:prstGeom>
        </p:spPr>
        <p:txBody>
          <a:bodyPr lIns="82945" tIns="41473" rIns="82945" bIns="41473"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ru-RU" sz="2500" b="1" dirty="0">
                <a:solidFill>
                  <a:srgbClr val="002060"/>
                </a:solidFill>
                <a:latin typeface="Century Schoolbook" pitchFamily="18" charset="0"/>
                <a:ea typeface="MS Gothic" charset="-128"/>
              </a:rPr>
              <a:t>Он назвал её «Книга о восстановлении и противопоставлении»</a:t>
            </a:r>
            <a:r>
              <a:rPr lang="ru-RU" sz="2500" b="1" dirty="0">
                <a:solidFill>
                  <a:schemeClr val="accent1">
                    <a:lumMod val="50000"/>
                  </a:schemeClr>
                </a:solidFill>
                <a:latin typeface="Century Schoolbook" pitchFamily="18" charset="0"/>
                <a:ea typeface="MS Gothic" charset="-128"/>
              </a:rPr>
              <a:t> "</a:t>
            </a:r>
            <a:r>
              <a:rPr lang="ru-RU" sz="2500" b="1" dirty="0" err="1">
                <a:solidFill>
                  <a:schemeClr val="accent1">
                    <a:lumMod val="50000"/>
                  </a:schemeClr>
                </a:solidFill>
                <a:latin typeface="Century Schoolbook" pitchFamily="18" charset="0"/>
                <a:ea typeface="MS Gothic" charset="-128"/>
              </a:rPr>
              <a:t>Аль-китаб</a:t>
            </a:r>
            <a:r>
              <a:rPr lang="ru-RU" sz="2500" b="1" dirty="0">
                <a:solidFill>
                  <a:schemeClr val="accent1">
                    <a:lumMod val="50000"/>
                  </a:schemeClr>
                </a:solidFill>
                <a:latin typeface="Century Schoolbook" pitchFamily="18" charset="0"/>
                <a:ea typeface="MS Gothic" charset="-128"/>
              </a:rPr>
              <a:t> аль </a:t>
            </a:r>
            <a:r>
              <a:rPr lang="ru-RU" sz="2500" b="1" dirty="0" err="1">
                <a:solidFill>
                  <a:schemeClr val="accent1">
                    <a:lumMod val="50000"/>
                  </a:schemeClr>
                </a:solidFill>
                <a:latin typeface="Century Schoolbook" pitchFamily="18" charset="0"/>
                <a:ea typeface="MS Gothic" charset="-128"/>
              </a:rPr>
              <a:t>мухтасар</a:t>
            </a:r>
            <a:r>
              <a:rPr lang="ru-RU" sz="2500" b="1" dirty="0">
                <a:solidFill>
                  <a:schemeClr val="accent1">
                    <a:lumMod val="50000"/>
                  </a:schemeClr>
                </a:solidFill>
                <a:latin typeface="Century Schoolbook" pitchFamily="18" charset="0"/>
                <a:ea typeface="MS Gothic" charset="-128"/>
              </a:rPr>
              <a:t> фи </a:t>
            </a:r>
            <a:r>
              <a:rPr lang="ru-RU" sz="2500" b="1" dirty="0" err="1">
                <a:solidFill>
                  <a:schemeClr val="accent1">
                    <a:lumMod val="50000"/>
                  </a:schemeClr>
                </a:solidFill>
                <a:latin typeface="Century Schoolbook" pitchFamily="18" charset="0"/>
                <a:ea typeface="MS Gothic" charset="-128"/>
              </a:rPr>
              <a:t>хисаб</a:t>
            </a:r>
            <a:r>
              <a:rPr lang="ru-RU" sz="2500" b="1" dirty="0">
                <a:solidFill>
                  <a:schemeClr val="accent1">
                    <a:lumMod val="50000"/>
                  </a:schemeClr>
                </a:solidFill>
                <a:latin typeface="Century Schoolbook" pitchFamily="18" charset="0"/>
                <a:ea typeface="MS Gothic" charset="-128"/>
              </a:rPr>
              <a:t> </a:t>
            </a:r>
            <a:r>
              <a:rPr lang="ru-RU" sz="2500" b="1" u="sng" dirty="0" err="1">
                <a:solidFill>
                  <a:schemeClr val="accent1">
                    <a:lumMod val="50000"/>
                  </a:schemeClr>
                </a:solidFill>
                <a:latin typeface="Century Schoolbook" pitchFamily="18" charset="0"/>
                <a:ea typeface="MS Gothic" charset="-128"/>
              </a:rPr>
              <a:t>аль-джабр</a:t>
            </a:r>
            <a:r>
              <a:rPr lang="ru-RU" sz="2500" b="1" dirty="0">
                <a:solidFill>
                  <a:schemeClr val="accent1">
                    <a:lumMod val="50000"/>
                  </a:schemeClr>
                </a:solidFill>
                <a:latin typeface="Century Schoolbook" pitchFamily="18" charset="0"/>
                <a:ea typeface="MS Gothic" charset="-128"/>
              </a:rPr>
              <a:t> </a:t>
            </a:r>
            <a:r>
              <a:rPr lang="ru-RU" sz="2500" b="1" dirty="0" err="1">
                <a:solidFill>
                  <a:schemeClr val="accent1">
                    <a:lumMod val="50000"/>
                  </a:schemeClr>
                </a:solidFill>
                <a:latin typeface="Century Schoolbook" pitchFamily="18" charset="0"/>
                <a:ea typeface="MS Gothic" charset="-128"/>
              </a:rPr>
              <a:t>ва</a:t>
            </a:r>
            <a:r>
              <a:rPr lang="ru-RU" sz="2500" b="1" dirty="0">
                <a:solidFill>
                  <a:schemeClr val="accent1">
                    <a:lumMod val="50000"/>
                  </a:schemeClr>
                </a:solidFill>
                <a:latin typeface="Century Schoolbook" pitchFamily="18" charset="0"/>
                <a:ea typeface="MS Gothic" charset="-128"/>
              </a:rPr>
              <a:t> </a:t>
            </a:r>
            <a:r>
              <a:rPr lang="ru-RU" sz="2500" b="1" dirty="0" err="1">
                <a:solidFill>
                  <a:schemeClr val="accent1">
                    <a:lumMod val="50000"/>
                  </a:schemeClr>
                </a:solidFill>
                <a:latin typeface="Century Schoolbook" pitchFamily="18" charset="0"/>
                <a:ea typeface="MS Gothic" charset="-128"/>
              </a:rPr>
              <a:t>аль-мукабала</a:t>
            </a:r>
            <a:r>
              <a:rPr lang="ru-RU" sz="2500" b="1" dirty="0">
                <a:solidFill>
                  <a:schemeClr val="accent1">
                    <a:lumMod val="50000"/>
                  </a:schemeClr>
                </a:solidFill>
                <a:latin typeface="Century Schoolbook" pitchFamily="18" charset="0"/>
                <a:ea typeface="MS Gothic" charset="-128"/>
              </a:rPr>
              <a:t>".</a:t>
            </a:r>
            <a:r>
              <a:rPr lang="ru-RU" sz="2500" b="1" dirty="0">
                <a:solidFill>
                  <a:srgbClr val="002060"/>
                </a:solidFill>
                <a:latin typeface="Century Schoolbook" pitchFamily="18" charset="0"/>
                <a:ea typeface="MS Gothic" charset="-128"/>
              </a:rPr>
              <a:t/>
            </a:r>
            <a:br>
              <a:rPr lang="ru-RU" sz="2500" b="1" dirty="0">
                <a:solidFill>
                  <a:srgbClr val="002060"/>
                </a:solidFill>
                <a:latin typeface="Century Schoolbook" pitchFamily="18" charset="0"/>
                <a:ea typeface="MS Gothic" charset="-128"/>
              </a:rPr>
            </a:br>
            <a:r>
              <a:rPr lang="ru-RU" sz="2500" b="1" dirty="0">
                <a:solidFill>
                  <a:srgbClr val="002060"/>
                </a:solidFill>
                <a:latin typeface="Century Schoolbook" pitchFamily="18" charset="0"/>
                <a:ea typeface="MS Gothic" charset="-128"/>
              </a:rPr>
              <a:t>« Восстановление» означает превращение вычитаемого ( по современному – «отрицательного» ) числа в положительное при перенесении  из одной половины уравнения в другую. Так как в те времена отрицательные числа не считались настоящими, то операция аль – </a:t>
            </a:r>
            <a:r>
              <a:rPr lang="ru-RU" sz="2500" b="1" dirty="0" err="1">
                <a:solidFill>
                  <a:srgbClr val="002060"/>
                </a:solidFill>
                <a:latin typeface="Century Schoolbook" pitchFamily="18" charset="0"/>
                <a:ea typeface="MS Gothic" charset="-128"/>
              </a:rPr>
              <a:t>джебр</a:t>
            </a:r>
            <a:r>
              <a:rPr lang="ru-RU" sz="2500" b="1" dirty="0">
                <a:solidFill>
                  <a:srgbClr val="002060"/>
                </a:solidFill>
                <a:latin typeface="Century Schoolbook" pitchFamily="18" charset="0"/>
                <a:ea typeface="MS Gothic" charset="-128"/>
              </a:rPr>
              <a:t> ( алгебра) , как бы возвращающая число из небытия в бытие, казалось чудом этой науки, которую в Европе долго после этого называли «великим искусством» , рядом с «малым искусством» - арифметикой.</a:t>
            </a:r>
          </a:p>
        </p:txBody>
      </p:sp>
      <p:pic>
        <p:nvPicPr>
          <p:cNvPr id="6" name="Picture 4" descr="книг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5601" y="253466"/>
            <a:ext cx="1833120" cy="2916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рямоугольник 1"/>
          <p:cNvSpPr>
            <a:spLocks noChangeArrowheads="1"/>
          </p:cNvSpPr>
          <p:nvPr/>
        </p:nvSpPr>
        <p:spPr bwMode="auto">
          <a:xfrm>
            <a:off x="295200" y="642308"/>
            <a:ext cx="8488800" cy="2776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ru-RU" sz="2500" b="1" dirty="0">
                <a:solidFill>
                  <a:srgbClr val="002060"/>
                </a:solidFill>
                <a:latin typeface="Century Schoolbook" pitchFamily="18" charset="0"/>
              </a:rPr>
              <a:t>Уже </a:t>
            </a:r>
            <a:r>
              <a:rPr lang="ru-RU" sz="2500" b="1" dirty="0" err="1">
                <a:solidFill>
                  <a:srgbClr val="002060"/>
                </a:solidFill>
                <a:latin typeface="Century Schoolbook" pitchFamily="18" charset="0"/>
              </a:rPr>
              <a:t>аль-Хорезми</a:t>
            </a:r>
            <a:r>
              <a:rPr lang="ru-RU" sz="2500" b="1" dirty="0">
                <a:solidFill>
                  <a:srgbClr val="002060"/>
                </a:solidFill>
                <a:latin typeface="Century Schoolbook" pitchFamily="18" charset="0"/>
              </a:rPr>
              <a:t> видел характерную способность алгебры в том, что она решает задачи, рассматриваемые и в арифметике, в общем виде. Достигается это тем, что числа обозначаются буквами, которые, в зависимости от условия задачи, могут получать разные числовые значения. Поэтому алгебру часто называли общей или универсальной арифметикой. </a:t>
            </a:r>
          </a:p>
        </p:txBody>
      </p:sp>
      <p:sp>
        <p:nvSpPr>
          <p:cNvPr id="3" name="Овал 2"/>
          <p:cNvSpPr/>
          <p:nvPr/>
        </p:nvSpPr>
        <p:spPr bwMode="auto">
          <a:xfrm>
            <a:off x="2822400" y="4401102"/>
            <a:ext cx="5961600" cy="1879398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82945" tIns="41473" rIns="82945" bIns="41473"/>
          <a:lstStyle/>
          <a:p>
            <a:pPr algn="ctr">
              <a:buFont typeface="Times New Roman" pitchFamily="16" charset="0"/>
              <a:buNone/>
              <a:defRPr/>
            </a:pPr>
            <a:r>
              <a:rPr lang="ru-RU" sz="2200" b="1" dirty="0">
                <a:latin typeface="Century Schoolbook" pitchFamily="18" charset="0"/>
              </a:rPr>
              <a:t>           </a:t>
            </a:r>
            <a:r>
              <a:rPr lang="ru-RU" sz="2900" b="1" dirty="0">
                <a:solidFill>
                  <a:srgbClr val="CC3300"/>
                </a:solidFill>
                <a:latin typeface="Century Schoolbook" pitchFamily="18" charset="0"/>
              </a:rPr>
              <a:t>Алгебра</a:t>
            </a:r>
          </a:p>
        </p:txBody>
      </p:sp>
      <p:sp>
        <p:nvSpPr>
          <p:cNvPr id="4" name="Овал 3"/>
          <p:cNvSpPr/>
          <p:nvPr/>
        </p:nvSpPr>
        <p:spPr bwMode="auto">
          <a:xfrm>
            <a:off x="3924000" y="5113977"/>
            <a:ext cx="4147200" cy="77768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82945" tIns="41473" rIns="82945" bIns="41473"/>
          <a:lstStyle/>
          <a:p>
            <a:pPr algn="ctr">
              <a:buFont typeface="Times New Roman" pitchFamily="16" charset="0"/>
              <a:buNone/>
              <a:defRPr/>
            </a:pPr>
            <a:r>
              <a:rPr lang="ru-RU" sz="2200" b="1" dirty="0">
                <a:latin typeface="Century Schoolbook" pitchFamily="18" charset="0"/>
              </a:rPr>
              <a:t>Арифметика</a:t>
            </a:r>
          </a:p>
        </p:txBody>
      </p:sp>
      <p:pic>
        <p:nvPicPr>
          <p:cNvPr id="13317" name="Picture 4" descr="F:\с 1.01.2011\картинки\0750-01_m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43201" y="4077068"/>
            <a:ext cx="1879200" cy="2142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331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230400" y="512694"/>
            <a:ext cx="8424000" cy="3546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 anchor="ctr">
            <a:spAutoFit/>
          </a:bodyPr>
          <a:lstStyle/>
          <a:p>
            <a:pPr algn="just" eaLnBrk="0"/>
            <a:r>
              <a:rPr lang="ru-RU" sz="2500" b="1" dirty="0">
                <a:solidFill>
                  <a:srgbClr val="002060"/>
                </a:solidFill>
                <a:latin typeface="Century Schoolbook" pitchFamily="18" charset="0"/>
              </a:rPr>
              <a:t>До </a:t>
            </a:r>
            <a:r>
              <a:rPr lang="en-US" sz="2500" b="1" dirty="0">
                <a:solidFill>
                  <a:srgbClr val="002060"/>
                </a:solidFill>
                <a:latin typeface="Century Schoolbook" pitchFamily="18" charset="0"/>
              </a:rPr>
              <a:t>XVI</a:t>
            </a:r>
            <a:r>
              <a:rPr lang="ru-RU" sz="2500" b="1" dirty="0">
                <a:solidFill>
                  <a:srgbClr val="002060"/>
                </a:solidFill>
                <a:latin typeface="Century Schoolbook" pitchFamily="18" charset="0"/>
              </a:rPr>
              <a:t> в. изложение алгебры велось в основном словесно. Буквенные обозначения и математические знаки появились постепенно. Знаки + и – впервые встречаются у немецких алгебраистов </a:t>
            </a:r>
            <a:r>
              <a:rPr lang="en-US" sz="2500" b="1" dirty="0">
                <a:solidFill>
                  <a:srgbClr val="002060"/>
                </a:solidFill>
                <a:latin typeface="Century Schoolbook" pitchFamily="18" charset="0"/>
              </a:rPr>
              <a:t>XVI</a:t>
            </a:r>
            <a:r>
              <a:rPr lang="ru-RU" sz="2500" b="1" dirty="0">
                <a:solidFill>
                  <a:srgbClr val="002060"/>
                </a:solidFill>
                <a:latin typeface="Century Schoolbook" pitchFamily="18" charset="0"/>
              </a:rPr>
              <a:t> в. Несколько позже  вводиться знак «</a:t>
            </a:r>
            <a:r>
              <a:rPr lang="ru-RU" sz="2500" b="1" dirty="0" err="1">
                <a:solidFill>
                  <a:srgbClr val="002060"/>
                </a:solidFill>
                <a:latin typeface="Century Schoolbook" pitchFamily="18" charset="0"/>
              </a:rPr>
              <a:t>х</a:t>
            </a:r>
            <a:r>
              <a:rPr lang="ru-RU" sz="2500" b="1" dirty="0">
                <a:solidFill>
                  <a:srgbClr val="002060"/>
                </a:solidFill>
                <a:latin typeface="Century Schoolbook" pitchFamily="18" charset="0"/>
              </a:rPr>
              <a:t>» для умножения. Знак деления (:) был введён лишь в </a:t>
            </a:r>
            <a:r>
              <a:rPr lang="en-US" sz="2500" b="1" dirty="0">
                <a:solidFill>
                  <a:srgbClr val="002060"/>
                </a:solidFill>
                <a:latin typeface="Century Schoolbook" pitchFamily="18" charset="0"/>
              </a:rPr>
              <a:t>XVII</a:t>
            </a:r>
            <a:r>
              <a:rPr lang="ru-RU" sz="2500" b="1" dirty="0">
                <a:solidFill>
                  <a:srgbClr val="002060"/>
                </a:solidFill>
                <a:latin typeface="Century Schoolbook" pitchFamily="18" charset="0"/>
              </a:rPr>
              <a:t> в.       </a:t>
            </a:r>
          </a:p>
          <a:p>
            <a:pPr algn="just" eaLnBrk="0">
              <a:lnSpc>
                <a:spcPct val="100000"/>
              </a:lnSpc>
              <a:buClrTx/>
              <a:buSzTx/>
              <a:buFontTx/>
              <a:buNone/>
            </a:pPr>
            <a:r>
              <a:rPr lang="ru-RU" sz="2500" b="1" dirty="0">
                <a:solidFill>
                  <a:srgbClr val="002060"/>
                </a:solidFill>
                <a:latin typeface="Century Schoolbook" pitchFamily="18" charset="0"/>
              </a:rPr>
              <a:t>     Современные знаки умножения в виде «*» и деление в виде «:» впервые использовал Лейбниц. Знак деления в 1684 г., а умножения - в 1698 г.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656000" y="512694"/>
            <a:ext cx="7488000" cy="4078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0" tIns="45715" rIns="91430" bIns="45715"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ru-RU" sz="2500" b="1" dirty="0">
                <a:solidFill>
                  <a:schemeClr val="accent1">
                    <a:lumMod val="50000"/>
                  </a:schemeClr>
                </a:solidFill>
                <a:latin typeface="Century Schoolbook" pitchFamily="18" charset="0"/>
                <a:ea typeface="MS Gothic" charset="-128"/>
              </a:rPr>
              <a:t>   </a:t>
            </a:r>
            <a:r>
              <a:rPr lang="ru-RU" sz="2500" b="1" dirty="0" err="1">
                <a:solidFill>
                  <a:schemeClr val="accent1">
                    <a:lumMod val="50000"/>
                  </a:schemeClr>
                </a:solidFill>
                <a:latin typeface="Century Schoolbook" pitchFamily="18" charset="0"/>
                <a:ea typeface="MS Gothic" charset="-128"/>
              </a:rPr>
              <a:t>Аль-Хорезми</a:t>
            </a:r>
            <a:r>
              <a:rPr lang="ru-RU" sz="2500" b="1" dirty="0">
                <a:solidFill>
                  <a:schemeClr val="accent1">
                    <a:lumMod val="50000"/>
                  </a:schemeClr>
                </a:solidFill>
                <a:latin typeface="Century Schoolbook" pitchFamily="18" charset="0"/>
                <a:ea typeface="MS Gothic" charset="-128"/>
              </a:rPr>
              <a:t> внес неоценимый вклад в мировую науку, став основоположником алгебры. К сожалению, о жизни великого ученого, чьи труды легли в основу многих фундаментальных наук, о жизни "</a:t>
            </a:r>
            <a:r>
              <a:rPr lang="ru-RU" sz="2500" b="1" dirty="0">
                <a:solidFill>
                  <a:srgbClr val="002060"/>
                </a:solidFill>
                <a:latin typeface="Century Schoolbook" pitchFamily="18" charset="0"/>
                <a:ea typeface="MS Gothic" charset="-128"/>
              </a:rPr>
              <a:t>самого выдающегося математика своего времени, а если учесть атмосферу и обстоятельства того периода, быть может, самого выдающегося математика всех эпох</a:t>
            </a:r>
            <a:r>
              <a:rPr lang="ru-RU" sz="2500" b="1" dirty="0">
                <a:solidFill>
                  <a:schemeClr val="accent1">
                    <a:lumMod val="50000"/>
                  </a:schemeClr>
                </a:solidFill>
                <a:latin typeface="Century Schoolbook" pitchFamily="18" charset="0"/>
                <a:ea typeface="MS Gothic" charset="-128"/>
              </a:rPr>
              <a:t>" (</a:t>
            </a:r>
            <a:r>
              <a:rPr lang="ru-RU" sz="2500" b="1" dirty="0" err="1">
                <a:solidFill>
                  <a:schemeClr val="accent1">
                    <a:lumMod val="50000"/>
                  </a:schemeClr>
                </a:solidFill>
                <a:latin typeface="Century Schoolbook" pitchFamily="18" charset="0"/>
                <a:ea typeface="MS Gothic" charset="-128"/>
              </a:rPr>
              <a:t>Ж.Сартон</a:t>
            </a:r>
            <a:r>
              <a:rPr lang="ru-RU" sz="2500" b="1" dirty="0">
                <a:solidFill>
                  <a:schemeClr val="accent1">
                    <a:lumMod val="50000"/>
                  </a:schemeClr>
                </a:solidFill>
                <a:latin typeface="Century Schoolbook" pitchFamily="18" charset="0"/>
                <a:ea typeface="MS Gothic" charset="-128"/>
              </a:rPr>
              <a:t>), не сохранилось почти никаких материалов .</a:t>
            </a:r>
          </a:p>
          <a:p>
            <a:pPr>
              <a:buFont typeface="Times New Roman" pitchFamily="16" charset="0"/>
              <a:buNone/>
              <a:defRPr/>
            </a:pPr>
            <a:r>
              <a:rPr lang="ru-RU" sz="2500" b="1" dirty="0">
                <a:solidFill>
                  <a:schemeClr val="accent1">
                    <a:lumMod val="50000"/>
                  </a:schemeClr>
                </a:solidFill>
                <a:latin typeface="Century Schoolbook" pitchFamily="18" charset="0"/>
                <a:ea typeface="MS Gothic" charset="-128"/>
              </a:rPr>
              <a:t> </a:t>
            </a:r>
          </a:p>
        </p:txBody>
      </p:sp>
      <p:pic>
        <p:nvPicPr>
          <p:cNvPr id="4" name="Picture 7" descr="04"/>
          <p:cNvPicPr>
            <a:picLocks noChangeAspect="1" noChangeArrowheads="1"/>
          </p:cNvPicPr>
          <p:nvPr/>
        </p:nvPicPr>
        <p:blipFill>
          <a:blip r:embed="rId3">
            <a:lum contrast="30000"/>
          </a:blip>
          <a:srcRect/>
          <a:stretch>
            <a:fillRect/>
          </a:stretch>
        </p:blipFill>
        <p:spPr bwMode="auto">
          <a:xfrm>
            <a:off x="165600" y="318274"/>
            <a:ext cx="1555200" cy="15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4" descr="F:\с 1.01.2011\картинки\0791-01_m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0000" y="2003251"/>
            <a:ext cx="2678400" cy="3305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Выноска-облако 3"/>
          <p:cNvSpPr/>
          <p:nvPr/>
        </p:nvSpPr>
        <p:spPr bwMode="auto">
          <a:xfrm>
            <a:off x="2469600" y="318274"/>
            <a:ext cx="6674400" cy="2916306"/>
          </a:xfrm>
          <a:prstGeom prst="cloudCallout">
            <a:avLst>
              <a:gd name="adj1" fmla="val -57988"/>
              <a:gd name="adj2" fmla="val 45561"/>
            </a:avLst>
          </a:prstGeom>
          <a:ln w="38100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82945" tIns="41473" rIns="82945" bIns="41473"/>
          <a:lstStyle/>
          <a:p>
            <a:pPr algn="ctr">
              <a:buFont typeface="Times New Roman" pitchFamily="16" charset="0"/>
              <a:buNone/>
              <a:defRPr/>
            </a:pPr>
            <a:r>
              <a:rPr lang="ru-RU" sz="3600" b="1" dirty="0">
                <a:solidFill>
                  <a:srgbClr val="002060"/>
                </a:solidFill>
                <a:latin typeface="Century Schoolbook" pitchFamily="18" charset="0"/>
              </a:rPr>
              <a:t>Успехов Вам, ребята, в изучении этой науки.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638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Домашнее задание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3643314"/>
            <a:ext cx="7929618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1500174"/>
            <a:ext cx="7572428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3"/>
          <p:cNvSpPr txBox="1">
            <a:spLocks noChangeArrowheads="1"/>
          </p:cNvSpPr>
          <p:nvPr/>
        </p:nvSpPr>
        <p:spPr bwMode="auto">
          <a:xfrm>
            <a:off x="1928794" y="1428736"/>
            <a:ext cx="6072230" cy="2299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945" tIns="41473" rIns="82945" bIns="41473">
            <a:spAutoFit/>
          </a:bodyPr>
          <a:lstStyle/>
          <a:p>
            <a:pPr algn="ctr"/>
            <a:r>
              <a:rPr lang="ru-RU" sz="4800" b="1" i="1" dirty="0">
                <a:solidFill>
                  <a:srgbClr val="CC3300"/>
                </a:solidFill>
                <a:latin typeface="Century Schoolbook" pitchFamily="18" charset="0"/>
              </a:rPr>
              <a:t>Первый урок алгебры в </a:t>
            </a:r>
          </a:p>
          <a:p>
            <a:pPr algn="ctr"/>
            <a:r>
              <a:rPr lang="ru-RU" sz="4800" b="1" i="1" dirty="0">
                <a:solidFill>
                  <a:srgbClr val="CC3300"/>
                </a:solidFill>
                <a:latin typeface="Century Schoolbook" pitchFamily="18" charset="0"/>
              </a:rPr>
              <a:t>7 классе</a:t>
            </a:r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7423201" y="4141875"/>
            <a:ext cx="1360800" cy="637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ru-RU" b="1" i="1" dirty="0">
                <a:solidFill>
                  <a:srgbClr val="002060"/>
                </a:solidFill>
                <a:latin typeface="Century Schoolbook" pitchFamily="18" charset="0"/>
              </a:rPr>
              <a:t>Что такое «алгебра»?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1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512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489600" y="123853"/>
            <a:ext cx="7920000" cy="851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ru-RU" sz="3600" b="1" dirty="0">
                <a:solidFill>
                  <a:srgbClr val="CC3300"/>
                </a:solidFill>
                <a:latin typeface="Century Schoolbook" pitchFamily="18" charset="0"/>
              </a:rPr>
              <a:t>Вычислите устно: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2239201" y="1095956"/>
            <a:ext cx="3240000" cy="792083"/>
            <a:chOff x="204" y="799"/>
            <a:chExt cx="2041" cy="499"/>
          </a:xfrm>
        </p:grpSpPr>
        <p:sp>
          <p:nvSpPr>
            <p:cNvPr id="1045" name="Rectangle 6"/>
            <p:cNvSpPr>
              <a:spLocks noChangeArrowheads="1"/>
            </p:cNvSpPr>
            <p:nvPr/>
          </p:nvSpPr>
          <p:spPr bwMode="auto">
            <a:xfrm>
              <a:off x="204" y="799"/>
              <a:ext cx="2041" cy="499"/>
            </a:xfrm>
            <a:prstGeom prst="rect">
              <a:avLst/>
            </a:prstGeom>
            <a:solidFill>
              <a:srgbClr val="FFFF99">
                <a:alpha val="43921"/>
              </a:srgbClr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3200" b="1" i="1" dirty="0">
                <a:solidFill>
                  <a:srgbClr val="006600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1029" name="Object 7"/>
            <p:cNvGraphicFramePr>
              <a:graphicFrameLocks noChangeAspect="1"/>
            </p:cNvGraphicFramePr>
            <p:nvPr/>
          </p:nvGraphicFramePr>
          <p:xfrm>
            <a:off x="508" y="845"/>
            <a:ext cx="1388" cy="420"/>
          </p:xfrm>
          <a:graphic>
            <a:graphicData uri="http://schemas.openxmlformats.org/presentationml/2006/ole">
              <p:oleObj spid="_x0000_s1029" name="Формула" r:id="rId3" imgW="660240" imgH="203040" progId="Equation.3">
                <p:embed/>
              </p:oleObj>
            </a:graphicData>
          </a:graphic>
        </p:graphicFrame>
      </p:grp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2304000" y="2132865"/>
            <a:ext cx="3240000" cy="792083"/>
          </a:xfrm>
          <a:prstGeom prst="rect">
            <a:avLst/>
          </a:prstGeom>
          <a:solidFill>
            <a:srgbClr val="FFFF99">
              <a:alpha val="43921"/>
            </a:srgbClr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-8,4-10</a:t>
            </a:r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2304000" y="3040160"/>
            <a:ext cx="3240000" cy="1337900"/>
            <a:chOff x="204" y="1997"/>
            <a:chExt cx="2041" cy="843"/>
          </a:xfrm>
        </p:grpSpPr>
        <p:sp>
          <p:nvSpPr>
            <p:cNvPr id="1044" name="Rectangle 10"/>
            <p:cNvSpPr>
              <a:spLocks noChangeArrowheads="1"/>
            </p:cNvSpPr>
            <p:nvPr/>
          </p:nvSpPr>
          <p:spPr bwMode="auto">
            <a:xfrm>
              <a:off x="204" y="2205"/>
              <a:ext cx="2041" cy="499"/>
            </a:xfrm>
            <a:prstGeom prst="rect">
              <a:avLst/>
            </a:prstGeom>
            <a:solidFill>
              <a:srgbClr val="FFFF99">
                <a:alpha val="43921"/>
              </a:srgbClr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3200" b="1" i="1" dirty="0">
                <a:solidFill>
                  <a:srgbClr val="006600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1028" name="Object 14"/>
            <p:cNvGraphicFramePr>
              <a:graphicFrameLocks noChangeAspect="1"/>
            </p:cNvGraphicFramePr>
            <p:nvPr/>
          </p:nvGraphicFramePr>
          <p:xfrm>
            <a:off x="594" y="1997"/>
            <a:ext cx="1179" cy="843"/>
          </p:xfrm>
          <a:graphic>
            <a:graphicData uri="http://schemas.openxmlformats.org/presentationml/2006/ole">
              <p:oleObj spid="_x0000_s1028" name="Формула" r:id="rId4" imgW="558720" imgH="393480" progId="Equation.3">
                <p:embed/>
              </p:oleObj>
            </a:graphicData>
          </a:graphic>
        </p:graphicFrame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304000" y="4336296"/>
            <a:ext cx="3240000" cy="1329259"/>
            <a:chOff x="204" y="2787"/>
            <a:chExt cx="2041" cy="837"/>
          </a:xfrm>
        </p:grpSpPr>
        <p:sp>
          <p:nvSpPr>
            <p:cNvPr id="1043" name="Rectangle 11"/>
            <p:cNvSpPr>
              <a:spLocks noChangeArrowheads="1"/>
            </p:cNvSpPr>
            <p:nvPr/>
          </p:nvSpPr>
          <p:spPr bwMode="auto">
            <a:xfrm>
              <a:off x="204" y="2931"/>
              <a:ext cx="2041" cy="499"/>
            </a:xfrm>
            <a:prstGeom prst="rect">
              <a:avLst/>
            </a:prstGeom>
            <a:solidFill>
              <a:srgbClr val="FFFF99">
                <a:alpha val="43921"/>
              </a:srgbClr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3200" b="1" i="1" dirty="0">
                <a:solidFill>
                  <a:srgbClr val="006600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1027" name="Object 16"/>
            <p:cNvGraphicFramePr>
              <a:graphicFrameLocks noChangeAspect="1"/>
            </p:cNvGraphicFramePr>
            <p:nvPr/>
          </p:nvGraphicFramePr>
          <p:xfrm>
            <a:off x="771" y="2787"/>
            <a:ext cx="905" cy="837"/>
          </p:xfrm>
          <a:graphic>
            <a:graphicData uri="http://schemas.openxmlformats.org/presentationml/2006/ole">
              <p:oleObj spid="_x0000_s1027" name="Формула" r:id="rId5" imgW="431640" imgH="393480" progId="Equation.3">
                <p:embed/>
              </p:oleObj>
            </a:graphicData>
          </a:graphic>
        </p:graphicFrame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2304000" y="5826852"/>
            <a:ext cx="3240000" cy="792083"/>
            <a:chOff x="204" y="3657"/>
            <a:chExt cx="2041" cy="499"/>
          </a:xfrm>
        </p:grpSpPr>
        <p:sp>
          <p:nvSpPr>
            <p:cNvPr id="1042" name="Rectangle 12"/>
            <p:cNvSpPr>
              <a:spLocks noChangeArrowheads="1"/>
            </p:cNvSpPr>
            <p:nvPr/>
          </p:nvSpPr>
          <p:spPr bwMode="auto">
            <a:xfrm>
              <a:off x="204" y="3657"/>
              <a:ext cx="2041" cy="499"/>
            </a:xfrm>
            <a:prstGeom prst="rect">
              <a:avLst/>
            </a:prstGeom>
            <a:solidFill>
              <a:srgbClr val="FFFF99">
                <a:alpha val="43921"/>
              </a:srgbClr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3200" b="1" i="1" dirty="0">
                <a:solidFill>
                  <a:srgbClr val="006600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1026" name="Object 18"/>
            <p:cNvGraphicFramePr>
              <a:graphicFrameLocks noChangeAspect="1"/>
            </p:cNvGraphicFramePr>
            <p:nvPr/>
          </p:nvGraphicFramePr>
          <p:xfrm>
            <a:off x="509" y="3722"/>
            <a:ext cx="1431" cy="422"/>
          </p:xfrm>
          <a:graphic>
            <a:graphicData uri="http://schemas.openxmlformats.org/presentationml/2006/ole">
              <p:oleObj spid="_x0000_s1026" name="Формула" r:id="rId6" imgW="698400" imgH="203040" progId="Equation.3">
                <p:embed/>
              </p:oleObj>
            </a:graphicData>
          </a:graphic>
        </p:graphicFrame>
      </p:grpSp>
      <p:sp>
        <p:nvSpPr>
          <p:cNvPr id="8217" name="AutoShape 25"/>
          <p:cNvSpPr>
            <a:spLocks noChangeArrowheads="1"/>
          </p:cNvSpPr>
          <p:nvPr/>
        </p:nvSpPr>
        <p:spPr bwMode="auto">
          <a:xfrm>
            <a:off x="5608800" y="966342"/>
            <a:ext cx="2592000" cy="1417109"/>
          </a:xfrm>
          <a:prstGeom prst="irregularSeal1">
            <a:avLst/>
          </a:prstGeom>
          <a:gradFill rotWithShape="1">
            <a:gsLst>
              <a:gs pos="0">
                <a:srgbClr val="FFFFFF"/>
              </a:gs>
              <a:gs pos="100000">
                <a:srgbClr val="00FF00">
                  <a:alpha val="45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/>
            <a:r>
              <a:rPr lang="ru-RU" sz="4400" dirty="0">
                <a:solidFill>
                  <a:srgbClr val="000000"/>
                </a:solidFill>
                <a:latin typeface="Times New Roman" pitchFamily="18" charset="0"/>
              </a:rPr>
              <a:t>2,4</a:t>
            </a:r>
          </a:p>
        </p:txBody>
      </p:sp>
      <p:sp>
        <p:nvSpPr>
          <p:cNvPr id="8219" name="AutoShape 27"/>
          <p:cNvSpPr>
            <a:spLocks noChangeArrowheads="1"/>
          </p:cNvSpPr>
          <p:nvPr/>
        </p:nvSpPr>
        <p:spPr bwMode="auto">
          <a:xfrm>
            <a:off x="5673600" y="2068057"/>
            <a:ext cx="2592000" cy="1417109"/>
          </a:xfrm>
          <a:prstGeom prst="irregularSeal1">
            <a:avLst/>
          </a:prstGeom>
          <a:gradFill rotWithShape="1">
            <a:gsLst>
              <a:gs pos="0">
                <a:srgbClr val="FFFFFF"/>
              </a:gs>
              <a:gs pos="100000">
                <a:srgbClr val="00FF00">
                  <a:alpha val="45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/>
            <a:r>
              <a:rPr lang="ru-RU" sz="4400" dirty="0">
                <a:solidFill>
                  <a:srgbClr val="000000"/>
                </a:solidFill>
                <a:latin typeface="Times New Roman" pitchFamily="18" charset="0"/>
              </a:rPr>
              <a:t>-18,4</a:t>
            </a:r>
          </a:p>
        </p:txBody>
      </p:sp>
      <p:sp>
        <p:nvSpPr>
          <p:cNvPr id="8220" name="AutoShape 28"/>
          <p:cNvSpPr>
            <a:spLocks noChangeArrowheads="1"/>
          </p:cNvSpPr>
          <p:nvPr/>
        </p:nvSpPr>
        <p:spPr bwMode="auto">
          <a:xfrm>
            <a:off x="5803200" y="3104966"/>
            <a:ext cx="2592000" cy="1417109"/>
          </a:xfrm>
          <a:prstGeom prst="irregularSeal1">
            <a:avLst/>
          </a:prstGeom>
          <a:gradFill rotWithShape="1">
            <a:gsLst>
              <a:gs pos="0">
                <a:srgbClr val="FFFFFF"/>
              </a:gs>
              <a:gs pos="100000">
                <a:srgbClr val="00FF00">
                  <a:alpha val="45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/>
            <a:r>
              <a:rPr lang="ru-RU" sz="4400" dirty="0">
                <a:solidFill>
                  <a:srgbClr val="000000"/>
                </a:solidFill>
                <a:latin typeface="Times New Roman" pitchFamily="18" charset="0"/>
              </a:rPr>
              <a:t>-0,25</a:t>
            </a:r>
          </a:p>
        </p:txBody>
      </p:sp>
      <p:sp>
        <p:nvSpPr>
          <p:cNvPr id="8221" name="AutoShape 29"/>
          <p:cNvSpPr>
            <a:spLocks noChangeArrowheads="1"/>
          </p:cNvSpPr>
          <p:nvPr/>
        </p:nvSpPr>
        <p:spPr bwMode="auto">
          <a:xfrm>
            <a:off x="5997600" y="4336296"/>
            <a:ext cx="2592000" cy="1417109"/>
          </a:xfrm>
          <a:prstGeom prst="irregularSeal1">
            <a:avLst/>
          </a:prstGeom>
          <a:gradFill rotWithShape="1">
            <a:gsLst>
              <a:gs pos="0">
                <a:srgbClr val="FFFFFF"/>
              </a:gs>
              <a:gs pos="100000">
                <a:srgbClr val="00FF00">
                  <a:alpha val="45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/>
            <a:r>
              <a:rPr lang="ru-RU" sz="4400" dirty="0">
                <a:solidFill>
                  <a:srgbClr val="000000"/>
                </a:solidFill>
                <a:latin typeface="Times New Roman" pitchFamily="18" charset="0"/>
              </a:rPr>
              <a:t>-7/8</a:t>
            </a:r>
          </a:p>
        </p:txBody>
      </p:sp>
      <p:sp>
        <p:nvSpPr>
          <p:cNvPr id="8222" name="AutoShape 30"/>
          <p:cNvSpPr>
            <a:spLocks noChangeArrowheads="1"/>
          </p:cNvSpPr>
          <p:nvPr/>
        </p:nvSpPr>
        <p:spPr bwMode="auto">
          <a:xfrm>
            <a:off x="5738400" y="5440891"/>
            <a:ext cx="2592000" cy="1417109"/>
          </a:xfrm>
          <a:prstGeom prst="irregularSeal1">
            <a:avLst/>
          </a:prstGeom>
          <a:gradFill rotWithShape="1">
            <a:gsLst>
              <a:gs pos="0">
                <a:srgbClr val="FFFFFF"/>
              </a:gs>
              <a:gs pos="100000">
                <a:srgbClr val="00FF00">
                  <a:alpha val="45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/>
            <a:r>
              <a:rPr lang="ru-RU" sz="4400" dirty="0">
                <a:solidFill>
                  <a:srgbClr val="000000"/>
                </a:solidFill>
                <a:latin typeface="Times New Roman" pitchFamily="18" charset="0"/>
              </a:rPr>
              <a:t>0,6</a:t>
            </a:r>
          </a:p>
        </p:txBody>
      </p:sp>
      <p:pic>
        <p:nvPicPr>
          <p:cNvPr id="1041" name="Picture 3" descr="AMCONFUS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54401" y="253467"/>
            <a:ext cx="1425600" cy="2428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8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2" grpId="0" animBg="1"/>
      <p:bldP spid="8217" grpId="0" animBg="1"/>
      <p:bldP spid="8219" grpId="0" animBg="1"/>
      <p:bldP spid="8220" grpId="0" animBg="1"/>
      <p:bldP spid="8221" grpId="0" animBg="1"/>
      <p:bldP spid="82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0" y="1290376"/>
          <a:ext cx="9135360" cy="4457268"/>
        </p:xfrm>
        <a:graphic>
          <a:graphicData uri="http://schemas.openxmlformats.org/presentationml/2006/ole">
            <p:oleObj spid="_x0000_s2050" name="Формула" r:id="rId3" imgW="1460160" imgH="787320" progId="Equation.3">
              <p:embed/>
            </p:oleObj>
          </a:graphicData>
        </a:graphic>
      </p:graphicFrame>
      <p:sp>
        <p:nvSpPr>
          <p:cNvPr id="2051" name="Прямоугольник 4"/>
          <p:cNvSpPr>
            <a:spLocks noChangeArrowheads="1"/>
          </p:cNvSpPr>
          <p:nvPr/>
        </p:nvSpPr>
        <p:spPr bwMode="auto">
          <a:xfrm>
            <a:off x="1396800" y="188660"/>
            <a:ext cx="6480000" cy="1191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pPr algn="ctr"/>
            <a:r>
              <a:rPr lang="ru-RU" sz="3600" b="1" dirty="0">
                <a:solidFill>
                  <a:srgbClr val="CC3300"/>
                </a:solidFill>
                <a:latin typeface="Century Schoolbook" pitchFamily="18" charset="0"/>
              </a:rPr>
              <a:t>Найдите значение выражения:</a:t>
            </a:r>
          </a:p>
        </p:txBody>
      </p:sp>
      <p:pic>
        <p:nvPicPr>
          <p:cNvPr id="2052" name="Picture 3" descr="AMCONFU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5200" y="188660"/>
            <a:ext cx="1179360" cy="2009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850401" y="771922"/>
            <a:ext cx="6868800" cy="707886"/>
          </a:xfrm>
        </p:spPr>
        <p:txBody>
          <a:bodyPr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ru-RU" sz="4000" b="1" dirty="0">
                <a:latin typeface="Century Schoolbook" pitchFamily="18" charset="0"/>
              </a:rPr>
              <a:t>3(2</a:t>
            </a:r>
            <a:r>
              <a:rPr lang="ru-RU" sz="4000" b="1" i="1" dirty="0">
                <a:latin typeface="Century Schoolbook" pitchFamily="18" charset="0"/>
              </a:rPr>
              <a:t>х</a:t>
            </a:r>
            <a:r>
              <a:rPr lang="ru-RU" sz="4000" b="1" dirty="0">
                <a:latin typeface="Century Schoolbook" pitchFamily="18" charset="0"/>
              </a:rPr>
              <a:t> – 4) – 2(</a:t>
            </a:r>
            <a:r>
              <a:rPr lang="ru-RU" sz="4000" b="1" i="1" dirty="0" err="1">
                <a:latin typeface="Century Schoolbook" pitchFamily="18" charset="0"/>
              </a:rPr>
              <a:t>х</a:t>
            </a:r>
            <a:r>
              <a:rPr lang="ru-RU" sz="4000" b="1" dirty="0">
                <a:latin typeface="Century Schoolbook" pitchFamily="18" charset="0"/>
              </a:rPr>
              <a:t> + 3) = –2+8</a:t>
            </a:r>
            <a:r>
              <a:rPr lang="en-US" sz="4000" b="1" dirty="0">
                <a:latin typeface="Century Schoolbook" pitchFamily="18" charset="0"/>
              </a:rPr>
              <a:t>x</a:t>
            </a:r>
            <a:endParaRPr lang="ru-RU" sz="4000" b="1" dirty="0">
              <a:latin typeface="Century Schoolbook" pitchFamily="18" charset="0"/>
            </a:endParaRPr>
          </a:p>
        </p:txBody>
      </p:sp>
      <p:sp>
        <p:nvSpPr>
          <p:cNvPr id="6147" name="Прямоугольник 4"/>
          <p:cNvSpPr>
            <a:spLocks noChangeArrowheads="1"/>
          </p:cNvSpPr>
          <p:nvPr/>
        </p:nvSpPr>
        <p:spPr bwMode="auto">
          <a:xfrm>
            <a:off x="165600" y="188660"/>
            <a:ext cx="8553600" cy="637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ru-RU" sz="3600" b="1" dirty="0">
                <a:solidFill>
                  <a:srgbClr val="CC3300"/>
                </a:solidFill>
                <a:latin typeface="Century Schoolbook" pitchFamily="18" charset="0"/>
              </a:rPr>
              <a:t>Решите уравнение: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00001" y="1679217"/>
            <a:ext cx="4860000" cy="699309"/>
          </a:xfrm>
          <a:prstGeom prst="rect">
            <a:avLst/>
          </a:prstGeom>
          <a:noFill/>
        </p:spPr>
        <p:txBody>
          <a:bodyPr lIns="82945" tIns="41473" rIns="82945" bIns="41473"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ru-RU" sz="4000" b="1" dirty="0">
                <a:solidFill>
                  <a:srgbClr val="0070C0"/>
                </a:solidFill>
                <a:latin typeface="Century Schoolbook" pitchFamily="18" charset="0"/>
              </a:rPr>
              <a:t>6х-12-2х-6=-2+8х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64800" y="2327285"/>
            <a:ext cx="4860000" cy="699309"/>
          </a:xfrm>
          <a:prstGeom prst="rect">
            <a:avLst/>
          </a:prstGeom>
          <a:noFill/>
        </p:spPr>
        <p:txBody>
          <a:bodyPr lIns="82945" tIns="41473" rIns="82945" bIns="41473"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ru-RU" sz="4000" b="1" dirty="0">
                <a:solidFill>
                  <a:srgbClr val="0070C0"/>
                </a:solidFill>
                <a:latin typeface="Century Schoolbook" pitchFamily="18" charset="0"/>
              </a:rPr>
              <a:t>4х-18=-2+8х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29601" y="3104967"/>
            <a:ext cx="3823200" cy="699309"/>
          </a:xfrm>
          <a:prstGeom prst="rect">
            <a:avLst/>
          </a:prstGeom>
          <a:noFill/>
        </p:spPr>
        <p:txBody>
          <a:bodyPr lIns="82945" tIns="41473" rIns="82945" bIns="41473"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ru-RU" sz="4000" b="1" dirty="0">
                <a:solidFill>
                  <a:srgbClr val="0070C0"/>
                </a:solidFill>
                <a:latin typeface="Century Schoolbook" pitchFamily="18" charset="0"/>
              </a:rPr>
              <a:t>4х-8х=-2+18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94400" y="3882648"/>
            <a:ext cx="3304800" cy="699309"/>
          </a:xfrm>
          <a:prstGeom prst="rect">
            <a:avLst/>
          </a:prstGeom>
          <a:noFill/>
        </p:spPr>
        <p:txBody>
          <a:bodyPr lIns="82945" tIns="41473" rIns="82945" bIns="41473"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ru-RU" sz="4000" b="1" dirty="0">
                <a:solidFill>
                  <a:srgbClr val="0070C0"/>
                </a:solidFill>
                <a:latin typeface="Century Schoolbook" pitchFamily="18" charset="0"/>
              </a:rPr>
              <a:t>-4х=16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59200" y="4660330"/>
            <a:ext cx="2397600" cy="699309"/>
          </a:xfrm>
          <a:prstGeom prst="rect">
            <a:avLst/>
          </a:prstGeom>
          <a:noFill/>
        </p:spPr>
        <p:txBody>
          <a:bodyPr lIns="82945" tIns="41473" rIns="82945" bIns="41473"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ru-RU" sz="4000" b="1" dirty="0">
                <a:solidFill>
                  <a:srgbClr val="0070C0"/>
                </a:solidFill>
                <a:latin typeface="Century Schoolbook" pitchFamily="18" charset="0"/>
              </a:rPr>
              <a:t>х=16:</a:t>
            </a:r>
            <a:r>
              <a:rPr lang="ru-RU" sz="4000" b="1" dirty="0">
                <a:solidFill>
                  <a:srgbClr val="0070C0"/>
                </a:solidFill>
                <a:latin typeface="Century Schoolbook" pitchFamily="18" charset="0"/>
                <a:sym typeface="Wingdings" pitchFamily="2" charset="2"/>
              </a:rPr>
              <a:t>(-4)</a:t>
            </a:r>
            <a:endParaRPr lang="ru-RU" sz="4000" b="1" dirty="0">
              <a:solidFill>
                <a:srgbClr val="0070C0"/>
              </a:solidFill>
              <a:latin typeface="Century Schoolbook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24001" y="5438011"/>
            <a:ext cx="2138400" cy="699309"/>
          </a:xfrm>
          <a:prstGeom prst="rect">
            <a:avLst/>
          </a:prstGeom>
          <a:noFill/>
        </p:spPr>
        <p:txBody>
          <a:bodyPr lIns="82945" tIns="41473" rIns="82945" bIns="41473">
            <a:spAutoFit/>
          </a:bodyPr>
          <a:lstStyle/>
          <a:p>
            <a:pPr lvl="1">
              <a:buFont typeface="Times New Roman" pitchFamily="16" charset="0"/>
              <a:buNone/>
              <a:defRPr/>
            </a:pPr>
            <a:r>
              <a:rPr lang="ru-RU" sz="4000" b="1" dirty="0">
                <a:solidFill>
                  <a:srgbClr val="0070C0"/>
                </a:solidFill>
                <a:latin typeface="Century Schoolbook" pitchFamily="18" charset="0"/>
                <a:sym typeface="Wingdings" pitchFamily="2" charset="2"/>
              </a:rPr>
              <a:t>х=-4</a:t>
            </a:r>
          </a:p>
        </p:txBody>
      </p:sp>
      <p:pic>
        <p:nvPicPr>
          <p:cNvPr id="6154" name="Picture 3" descr="AMCONFU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0401" y="577501"/>
            <a:ext cx="1179360" cy="2009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5" name="Picture 4" descr="F:\с 1.01.2011\картинки\0750-01_me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6400" y="1938444"/>
            <a:ext cx="1879200" cy="2142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615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147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396001" y="3356993"/>
            <a:ext cx="3528000" cy="615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300" i="1" dirty="0" err="1">
                <a:latin typeface="Century Schoolbook" pitchFamily="18" charset="0"/>
              </a:rPr>
              <a:t>Преподдобенская</a:t>
            </a:r>
            <a:r>
              <a:rPr lang="ru-RU" sz="1300" i="1" dirty="0">
                <a:latin typeface="Century Schoolbook" pitchFamily="18" charset="0"/>
              </a:rPr>
              <a:t> колокольня</a:t>
            </a:r>
          </a:p>
          <a:p>
            <a:pPr>
              <a:spcBef>
                <a:spcPct val="50000"/>
              </a:spcBef>
            </a:pPr>
            <a:r>
              <a:rPr lang="ru-RU" sz="1300" i="1" dirty="0" err="1">
                <a:latin typeface="Century Schoolbook" pitchFamily="18" charset="0"/>
              </a:rPr>
              <a:t>Ризоположенского</a:t>
            </a:r>
            <a:r>
              <a:rPr lang="ru-RU" sz="1300" i="1" dirty="0">
                <a:latin typeface="Century Schoolbook" pitchFamily="18" charset="0"/>
              </a:rPr>
              <a:t> монастыря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3340800" y="966342"/>
            <a:ext cx="5270400" cy="2123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 b="1" dirty="0">
                <a:solidFill>
                  <a:srgbClr val="000000"/>
                </a:solidFill>
                <a:latin typeface="Century Schoolbook" pitchFamily="18" charset="0"/>
              </a:rPr>
              <a:t>Высота «прямоугольного» основания </a:t>
            </a:r>
          </a:p>
          <a:p>
            <a:pPr>
              <a:spcBef>
                <a:spcPct val="50000"/>
              </a:spcBef>
              <a:defRPr/>
            </a:pPr>
            <a:r>
              <a:rPr lang="ru-RU" sz="2000" b="1" dirty="0" err="1">
                <a:solidFill>
                  <a:srgbClr val="000000"/>
                </a:solidFill>
                <a:latin typeface="Century Schoolbook" pitchFamily="18" charset="0"/>
              </a:rPr>
              <a:t>Преподдобенской</a:t>
            </a:r>
            <a:r>
              <a:rPr lang="ru-RU" sz="2000" b="1" dirty="0">
                <a:solidFill>
                  <a:srgbClr val="000000"/>
                </a:solidFill>
                <a:latin typeface="Century Schoolbook" pitchFamily="18" charset="0"/>
              </a:rPr>
              <a:t> колокольни составляет       от общей высоты. Высота «колоннады» составляет 62% общей высоты, а высота шпиля равна 12,96 м. Чему равна высота </a:t>
            </a:r>
            <a:r>
              <a:rPr lang="ru-RU" sz="2000" b="1" dirty="0" err="1">
                <a:solidFill>
                  <a:srgbClr val="000000"/>
                </a:solidFill>
                <a:latin typeface="Century Schoolbook" pitchFamily="18" charset="0"/>
              </a:rPr>
              <a:t>Преподдобенской</a:t>
            </a:r>
            <a:r>
              <a:rPr lang="ru-RU" sz="2000" b="1" dirty="0">
                <a:solidFill>
                  <a:srgbClr val="000000"/>
                </a:solidFill>
                <a:latin typeface="Century Schoolbook" pitchFamily="18" charset="0"/>
              </a:rPr>
              <a:t> колокольни?</a:t>
            </a:r>
          </a:p>
        </p:txBody>
      </p:sp>
      <p:graphicFrame>
        <p:nvGraphicFramePr>
          <p:cNvPr id="15366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8265625" y="1355168"/>
          <a:ext cx="167040" cy="469489"/>
        </p:xfrm>
        <a:graphic>
          <a:graphicData uri="http://schemas.openxmlformats.org/presentationml/2006/ole">
            <p:oleObj spid="_x0000_s3074" name="Формула" r:id="rId4" imgW="139680" imgH="393480" progId="Equation.3">
              <p:embed/>
            </p:oleObj>
          </a:graphicData>
        </a:graphic>
      </p:graphicFrame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813601" y="4336296"/>
            <a:ext cx="6868800" cy="2031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i="1" dirty="0">
                <a:latin typeface="Century Schoolbook" pitchFamily="18" charset="0"/>
              </a:rPr>
              <a:t>На территории </a:t>
            </a:r>
            <a:r>
              <a:rPr lang="ru-RU" b="1" i="1" dirty="0" err="1">
                <a:latin typeface="Century Schoolbook" pitchFamily="18" charset="0"/>
              </a:rPr>
              <a:t>Ризоположенского</a:t>
            </a:r>
            <a:r>
              <a:rPr lang="ru-RU" b="1" i="1" dirty="0">
                <a:latin typeface="Century Schoolbook" pitchFamily="18" charset="0"/>
              </a:rPr>
              <a:t> монастыря располагается самое высокое здание в Суздале: </a:t>
            </a:r>
            <a:r>
              <a:rPr lang="ru-RU" b="1" i="1" dirty="0" err="1">
                <a:latin typeface="Century Schoolbook" pitchFamily="18" charset="0"/>
              </a:rPr>
              <a:t>Преподдобенская</a:t>
            </a:r>
            <a:r>
              <a:rPr lang="ru-RU" b="1" i="1" dirty="0">
                <a:latin typeface="Century Schoolbook" pitchFamily="18" charset="0"/>
              </a:rPr>
              <a:t> колокольня. Ее построили в период с 1813 по -1819 годы. Ее высота достигает 72 метра! </a:t>
            </a:r>
            <a:r>
              <a:rPr lang="ru-RU" b="1" i="1" dirty="0" err="1">
                <a:latin typeface="Century Schoolbook" pitchFamily="18" charset="0"/>
              </a:rPr>
              <a:t>Преподдобенскую</a:t>
            </a:r>
            <a:r>
              <a:rPr lang="ru-RU" b="1" i="1" dirty="0">
                <a:latin typeface="Century Schoolbook" pitchFamily="18" charset="0"/>
              </a:rPr>
              <a:t> колокольню видно не только в Суздале, но и за много километров за его пределами. По легенде </a:t>
            </a:r>
            <a:r>
              <a:rPr lang="ru-RU" b="1" i="1" dirty="0" err="1">
                <a:latin typeface="Century Schoolbook" pitchFamily="18" charset="0"/>
              </a:rPr>
              <a:t>Преподдобенскую</a:t>
            </a:r>
            <a:r>
              <a:rPr lang="ru-RU" b="1" i="1" dirty="0">
                <a:latin typeface="Century Schoolbook" pitchFamily="18" charset="0"/>
              </a:rPr>
              <a:t> колокольню возвели в честь победы русских войск в Отечественной войне 1812 год.</a:t>
            </a:r>
          </a:p>
        </p:txBody>
      </p:sp>
      <p:pic>
        <p:nvPicPr>
          <p:cNvPr id="3078" name="Picture 3" descr="AMCONFU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5200" y="188660"/>
            <a:ext cx="1179360" cy="2009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9" descr="http://upload.wikimedia.org/wikipedia/commons/thumb/4/4c/Suzdal_kolokolnya.jpg/200px-Suzdal_kolokolnya.jpg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461600" y="966342"/>
            <a:ext cx="1728000" cy="2307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4"/>
          <p:cNvSpPr>
            <a:spLocks noChangeArrowheads="1"/>
          </p:cNvSpPr>
          <p:nvPr/>
        </p:nvSpPr>
        <p:spPr bwMode="auto">
          <a:xfrm>
            <a:off x="1591200" y="253467"/>
            <a:ext cx="4147200" cy="637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ru-RU" sz="3600" b="1" dirty="0">
                <a:solidFill>
                  <a:srgbClr val="CC3300"/>
                </a:solidFill>
                <a:latin typeface="Century Schoolbook" pitchFamily="18" charset="0"/>
              </a:rPr>
              <a:t>Решите задачу: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utoUpdateAnimBg="0"/>
      <p:bldP spid="15365" grpId="0"/>
      <p:bldP spid="15367" grpId="0" autoUpdateAnimBg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5"/>
          <p:cNvSpPr>
            <a:spLocks noChangeShapeType="1"/>
          </p:cNvSpPr>
          <p:nvPr/>
        </p:nvSpPr>
        <p:spPr bwMode="auto">
          <a:xfrm>
            <a:off x="1764001" y="6165288"/>
            <a:ext cx="738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1430" tIns="45715" rIns="91430" bIns="45715"/>
          <a:lstStyle/>
          <a:p>
            <a:endParaRPr lang="ru-RU"/>
          </a:p>
        </p:txBody>
      </p:sp>
      <p:sp>
        <p:nvSpPr>
          <p:cNvPr id="7171" name="Line 6"/>
          <p:cNvSpPr>
            <a:spLocks noChangeShapeType="1"/>
          </p:cNvSpPr>
          <p:nvPr/>
        </p:nvSpPr>
        <p:spPr bwMode="auto">
          <a:xfrm flipV="1">
            <a:off x="28872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1430" tIns="45715" rIns="91430" bIns="45715"/>
          <a:lstStyle/>
          <a:p>
            <a:endParaRPr lang="ru-RU"/>
          </a:p>
        </p:txBody>
      </p:sp>
      <p:sp>
        <p:nvSpPr>
          <p:cNvPr id="7172" name="Text Box 7"/>
          <p:cNvSpPr txBox="1">
            <a:spLocks noChangeArrowheads="1"/>
          </p:cNvSpPr>
          <p:nvPr/>
        </p:nvSpPr>
        <p:spPr bwMode="auto">
          <a:xfrm>
            <a:off x="2340001" y="6237296"/>
            <a:ext cx="6804000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             </a:t>
            </a:r>
            <a:r>
              <a:rPr lang="ru-RU" b="1">
                <a:latin typeface="Century Schoolbook" pitchFamily="18" charset="0"/>
              </a:rPr>
              <a:t>1    2    3    4   5    6    7    8    9   10   11   12       13    14   </a:t>
            </a:r>
          </a:p>
        </p:txBody>
      </p:sp>
      <p:sp>
        <p:nvSpPr>
          <p:cNvPr id="7173" name="Text Box 10"/>
          <p:cNvSpPr txBox="1">
            <a:spLocks noChangeArrowheads="1"/>
          </p:cNvSpPr>
          <p:nvPr/>
        </p:nvSpPr>
        <p:spPr bwMode="auto">
          <a:xfrm>
            <a:off x="2239201" y="1290376"/>
            <a:ext cx="648000" cy="49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  <a:p>
            <a:pPr>
              <a:spcBef>
                <a:spcPct val="50000"/>
              </a:spcBef>
            </a:pPr>
            <a:r>
              <a:rPr lang="ru-RU" b="1">
                <a:latin typeface="Century Schoolbook" pitchFamily="18" charset="0"/>
              </a:rPr>
              <a:t>23</a:t>
            </a:r>
          </a:p>
          <a:p>
            <a:pPr>
              <a:spcBef>
                <a:spcPct val="50000"/>
              </a:spcBef>
            </a:pPr>
            <a:r>
              <a:rPr lang="ru-RU" b="1">
                <a:latin typeface="Century Schoolbook" pitchFamily="18" charset="0"/>
              </a:rPr>
              <a:t>22</a:t>
            </a:r>
          </a:p>
          <a:p>
            <a:pPr>
              <a:spcBef>
                <a:spcPct val="50000"/>
              </a:spcBef>
            </a:pPr>
            <a:r>
              <a:rPr lang="ru-RU" b="1">
                <a:latin typeface="Century Schoolbook" pitchFamily="18" charset="0"/>
              </a:rPr>
              <a:t>21</a:t>
            </a:r>
          </a:p>
          <a:p>
            <a:pPr>
              <a:spcBef>
                <a:spcPct val="50000"/>
              </a:spcBef>
            </a:pPr>
            <a:r>
              <a:rPr lang="ru-RU" b="1">
                <a:latin typeface="Century Schoolbook" pitchFamily="18" charset="0"/>
              </a:rPr>
              <a:t>20</a:t>
            </a:r>
          </a:p>
          <a:p>
            <a:pPr>
              <a:spcBef>
                <a:spcPct val="50000"/>
              </a:spcBef>
            </a:pPr>
            <a:r>
              <a:rPr lang="ru-RU" b="1">
                <a:latin typeface="Century Schoolbook" pitchFamily="18" charset="0"/>
              </a:rPr>
              <a:t>19</a:t>
            </a:r>
          </a:p>
          <a:p>
            <a:pPr>
              <a:spcBef>
                <a:spcPct val="50000"/>
              </a:spcBef>
            </a:pPr>
            <a:r>
              <a:rPr lang="ru-RU" b="1">
                <a:latin typeface="Century Schoolbook" pitchFamily="18" charset="0"/>
              </a:rPr>
              <a:t>18</a:t>
            </a:r>
          </a:p>
          <a:p>
            <a:pPr>
              <a:spcBef>
                <a:spcPct val="50000"/>
              </a:spcBef>
            </a:pPr>
            <a:r>
              <a:rPr lang="ru-RU" b="1">
                <a:latin typeface="Century Schoolbook" pitchFamily="18" charset="0"/>
              </a:rPr>
              <a:t>17</a:t>
            </a:r>
          </a:p>
          <a:p>
            <a:pPr>
              <a:spcBef>
                <a:spcPct val="50000"/>
              </a:spcBef>
            </a:pPr>
            <a:r>
              <a:rPr lang="ru-RU" b="1">
                <a:latin typeface="Century Schoolbook" pitchFamily="18" charset="0"/>
              </a:rPr>
              <a:t>16</a:t>
            </a:r>
          </a:p>
          <a:p>
            <a:pPr>
              <a:spcBef>
                <a:spcPct val="50000"/>
              </a:spcBef>
            </a:pPr>
            <a:r>
              <a:rPr lang="ru-RU" b="1">
                <a:latin typeface="Century Schoolbook" pitchFamily="18" charset="0"/>
              </a:rPr>
              <a:t>15</a:t>
            </a:r>
          </a:p>
          <a:p>
            <a:pPr>
              <a:spcBef>
                <a:spcPct val="50000"/>
              </a:spcBef>
            </a:pPr>
            <a:r>
              <a:rPr lang="ru-RU" b="1">
                <a:latin typeface="Century Schoolbook" pitchFamily="18" charset="0"/>
              </a:rPr>
              <a:t>14</a:t>
            </a:r>
          </a:p>
          <a:p>
            <a:pPr>
              <a:spcBef>
                <a:spcPct val="50000"/>
              </a:spcBef>
            </a:pPr>
            <a:r>
              <a:rPr lang="ru-RU" b="1">
                <a:latin typeface="Century Schoolbook" pitchFamily="18" charset="0"/>
              </a:rPr>
              <a:t>13</a:t>
            </a:r>
          </a:p>
        </p:txBody>
      </p:sp>
      <p:sp>
        <p:nvSpPr>
          <p:cNvPr id="7174" name="Freeform 11"/>
          <p:cNvSpPr>
            <a:spLocks/>
          </p:cNvSpPr>
          <p:nvPr/>
        </p:nvSpPr>
        <p:spPr bwMode="auto">
          <a:xfrm>
            <a:off x="3016801" y="2392092"/>
            <a:ext cx="5572800" cy="3354112"/>
          </a:xfrm>
          <a:custGeom>
            <a:avLst/>
            <a:gdLst>
              <a:gd name="T0" fmla="*/ 0 w 3218"/>
              <a:gd name="T1" fmla="*/ 2147483647 h 1337"/>
              <a:gd name="T2" fmla="*/ 2147483647 w 3218"/>
              <a:gd name="T3" fmla="*/ 2147483647 h 1337"/>
              <a:gd name="T4" fmla="*/ 2147483647 w 3218"/>
              <a:gd name="T5" fmla="*/ 2147483647 h 1337"/>
              <a:gd name="T6" fmla="*/ 2147483647 w 3218"/>
              <a:gd name="T7" fmla="*/ 2147483647 h 1337"/>
              <a:gd name="T8" fmla="*/ 2147483647 w 3218"/>
              <a:gd name="T9" fmla="*/ 0 h 1337"/>
              <a:gd name="T10" fmla="*/ 2147483647 w 3218"/>
              <a:gd name="T11" fmla="*/ 2147483647 h 1337"/>
              <a:gd name="T12" fmla="*/ 2147483647 w 3218"/>
              <a:gd name="T13" fmla="*/ 2147483647 h 1337"/>
              <a:gd name="T14" fmla="*/ 2147483647 w 3218"/>
              <a:gd name="T15" fmla="*/ 2147483647 h 1337"/>
              <a:gd name="T16" fmla="*/ 2147483647 w 3218"/>
              <a:gd name="T17" fmla="*/ 2147483647 h 1337"/>
              <a:gd name="T18" fmla="*/ 2147483647 w 3218"/>
              <a:gd name="T19" fmla="*/ 2147483647 h 1337"/>
              <a:gd name="T20" fmla="*/ 2147483647 w 3218"/>
              <a:gd name="T21" fmla="*/ 2147483647 h 1337"/>
              <a:gd name="T22" fmla="*/ 2147483647 w 3218"/>
              <a:gd name="T23" fmla="*/ 2147483647 h 1337"/>
              <a:gd name="T24" fmla="*/ 2147483647 w 3218"/>
              <a:gd name="T25" fmla="*/ 2147483647 h 1337"/>
              <a:gd name="T26" fmla="*/ 2147483647 w 3218"/>
              <a:gd name="T27" fmla="*/ 2147483647 h 1337"/>
              <a:gd name="T28" fmla="*/ 2147483647 w 3218"/>
              <a:gd name="T29" fmla="*/ 2147483647 h 1337"/>
              <a:gd name="T30" fmla="*/ 2147483647 w 3218"/>
              <a:gd name="T31" fmla="*/ 2147483647 h 1337"/>
              <a:gd name="T32" fmla="*/ 2147483647 w 3218"/>
              <a:gd name="T33" fmla="*/ 2147483647 h 1337"/>
              <a:gd name="T34" fmla="*/ 2147483647 w 3218"/>
              <a:gd name="T35" fmla="*/ 2147483647 h 1337"/>
              <a:gd name="T36" fmla="*/ 2147483647 w 3218"/>
              <a:gd name="T37" fmla="*/ 2147483647 h 1337"/>
              <a:gd name="T38" fmla="*/ 2147483647 w 3218"/>
              <a:gd name="T39" fmla="*/ 2147483647 h 1337"/>
              <a:gd name="T40" fmla="*/ 2147483647 w 3218"/>
              <a:gd name="T41" fmla="*/ 2147483647 h 1337"/>
              <a:gd name="T42" fmla="*/ 2147483647 w 3218"/>
              <a:gd name="T43" fmla="*/ 2147483647 h 1337"/>
              <a:gd name="T44" fmla="*/ 2147483647 w 3218"/>
              <a:gd name="T45" fmla="*/ 2147483647 h 1337"/>
              <a:gd name="T46" fmla="*/ 2147483647 w 3218"/>
              <a:gd name="T47" fmla="*/ 2147483647 h 1337"/>
              <a:gd name="T48" fmla="*/ 2147483647 w 3218"/>
              <a:gd name="T49" fmla="*/ 2147483647 h 1337"/>
              <a:gd name="T50" fmla="*/ 2147483647 w 3218"/>
              <a:gd name="T51" fmla="*/ 2147483647 h 1337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3218"/>
              <a:gd name="T79" fmla="*/ 0 h 1337"/>
              <a:gd name="T80" fmla="*/ 3218 w 3218"/>
              <a:gd name="T81" fmla="*/ 1337 h 1337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3218" h="1337">
                <a:moveTo>
                  <a:pt x="0" y="626"/>
                </a:moveTo>
                <a:cubicBezTo>
                  <a:pt x="103" y="523"/>
                  <a:pt x="218" y="443"/>
                  <a:pt x="318" y="338"/>
                </a:cubicBezTo>
                <a:cubicBezTo>
                  <a:pt x="395" y="257"/>
                  <a:pt x="375" y="197"/>
                  <a:pt x="477" y="129"/>
                </a:cubicBezTo>
                <a:cubicBezTo>
                  <a:pt x="528" y="52"/>
                  <a:pt x="553" y="59"/>
                  <a:pt x="636" y="50"/>
                </a:cubicBezTo>
                <a:cubicBezTo>
                  <a:pt x="668" y="39"/>
                  <a:pt x="695" y="40"/>
                  <a:pt x="725" y="0"/>
                </a:cubicBezTo>
                <a:cubicBezTo>
                  <a:pt x="801" y="9"/>
                  <a:pt x="871" y="25"/>
                  <a:pt x="943" y="50"/>
                </a:cubicBezTo>
                <a:cubicBezTo>
                  <a:pt x="977" y="99"/>
                  <a:pt x="953" y="72"/>
                  <a:pt x="1023" y="119"/>
                </a:cubicBezTo>
                <a:cubicBezTo>
                  <a:pt x="1033" y="126"/>
                  <a:pt x="1053" y="139"/>
                  <a:pt x="1053" y="139"/>
                </a:cubicBezTo>
                <a:cubicBezTo>
                  <a:pt x="1056" y="159"/>
                  <a:pt x="1053" y="181"/>
                  <a:pt x="1063" y="199"/>
                </a:cubicBezTo>
                <a:cubicBezTo>
                  <a:pt x="1077" y="223"/>
                  <a:pt x="1107" y="235"/>
                  <a:pt x="1122" y="258"/>
                </a:cubicBezTo>
                <a:cubicBezTo>
                  <a:pt x="1153" y="305"/>
                  <a:pt x="1167" y="338"/>
                  <a:pt x="1221" y="357"/>
                </a:cubicBezTo>
                <a:cubicBezTo>
                  <a:pt x="1314" y="450"/>
                  <a:pt x="1377" y="575"/>
                  <a:pt x="1430" y="695"/>
                </a:cubicBezTo>
                <a:cubicBezTo>
                  <a:pt x="1444" y="727"/>
                  <a:pt x="1440" y="766"/>
                  <a:pt x="1460" y="794"/>
                </a:cubicBezTo>
                <a:cubicBezTo>
                  <a:pt x="1526" y="888"/>
                  <a:pt x="1630" y="946"/>
                  <a:pt x="1738" y="973"/>
                </a:cubicBezTo>
                <a:cubicBezTo>
                  <a:pt x="1751" y="1012"/>
                  <a:pt x="1758" y="1029"/>
                  <a:pt x="1797" y="1043"/>
                </a:cubicBezTo>
                <a:cubicBezTo>
                  <a:pt x="1840" y="1029"/>
                  <a:pt x="1880" y="1046"/>
                  <a:pt x="1927" y="1053"/>
                </a:cubicBezTo>
                <a:cubicBezTo>
                  <a:pt x="1970" y="1068"/>
                  <a:pt x="2012" y="1081"/>
                  <a:pt x="2056" y="1092"/>
                </a:cubicBezTo>
                <a:cubicBezTo>
                  <a:pt x="2059" y="1102"/>
                  <a:pt x="2058" y="1115"/>
                  <a:pt x="2066" y="1122"/>
                </a:cubicBezTo>
                <a:cubicBezTo>
                  <a:pt x="2084" y="1137"/>
                  <a:pt x="2207" y="1151"/>
                  <a:pt x="2215" y="1152"/>
                </a:cubicBezTo>
                <a:cubicBezTo>
                  <a:pt x="2205" y="1145"/>
                  <a:pt x="2173" y="1132"/>
                  <a:pt x="2185" y="1132"/>
                </a:cubicBezTo>
                <a:cubicBezTo>
                  <a:pt x="2200" y="1132"/>
                  <a:pt x="2213" y="1143"/>
                  <a:pt x="2225" y="1152"/>
                </a:cubicBezTo>
                <a:cubicBezTo>
                  <a:pt x="2236" y="1160"/>
                  <a:pt x="2242" y="1176"/>
                  <a:pt x="2254" y="1182"/>
                </a:cubicBezTo>
                <a:cubicBezTo>
                  <a:pt x="2269" y="1190"/>
                  <a:pt x="2287" y="1189"/>
                  <a:pt x="2304" y="1192"/>
                </a:cubicBezTo>
                <a:cubicBezTo>
                  <a:pt x="2379" y="1239"/>
                  <a:pt x="2310" y="1203"/>
                  <a:pt x="2483" y="1221"/>
                </a:cubicBezTo>
                <a:cubicBezTo>
                  <a:pt x="2516" y="1225"/>
                  <a:pt x="2549" y="1235"/>
                  <a:pt x="2582" y="1241"/>
                </a:cubicBezTo>
                <a:cubicBezTo>
                  <a:pt x="2774" y="1337"/>
                  <a:pt x="3007" y="1271"/>
                  <a:pt x="3218" y="1271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/>
          <a:lstStyle/>
          <a:p>
            <a:endParaRPr lang="ru-RU"/>
          </a:p>
        </p:txBody>
      </p:sp>
      <p:sp>
        <p:nvSpPr>
          <p:cNvPr id="7175" name="Text Box 12"/>
          <p:cNvSpPr txBox="1">
            <a:spLocks noChangeArrowheads="1"/>
          </p:cNvSpPr>
          <p:nvPr/>
        </p:nvSpPr>
        <p:spPr bwMode="auto">
          <a:xfrm>
            <a:off x="6775200" y="6532526"/>
            <a:ext cx="1814400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latin typeface="Century Schoolbook" pitchFamily="18" charset="0"/>
              </a:rPr>
              <a:t>Дни недели</a:t>
            </a:r>
          </a:p>
        </p:txBody>
      </p:sp>
      <p:sp>
        <p:nvSpPr>
          <p:cNvPr id="7176" name="Text Box 14"/>
          <p:cNvSpPr txBox="1">
            <a:spLocks noChangeArrowheads="1"/>
          </p:cNvSpPr>
          <p:nvPr/>
        </p:nvSpPr>
        <p:spPr bwMode="auto">
          <a:xfrm>
            <a:off x="2952000" y="123854"/>
            <a:ext cx="2203200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latin typeface="Century Schoolbook" pitchFamily="18" charset="0"/>
              </a:rPr>
              <a:t>Температура (С</a:t>
            </a:r>
            <a:r>
              <a:rPr lang="ru-RU" b="1" baseline="30000">
                <a:latin typeface="Century Schoolbook" pitchFamily="18" charset="0"/>
              </a:rPr>
              <a:t>0</a:t>
            </a:r>
            <a:r>
              <a:rPr lang="ru-RU" b="1">
                <a:latin typeface="Century Schoolbook" pitchFamily="18" charset="0"/>
              </a:rPr>
              <a:t>)</a:t>
            </a:r>
          </a:p>
        </p:txBody>
      </p:sp>
      <p:sp>
        <p:nvSpPr>
          <p:cNvPr id="55311" name="Text Box 15"/>
          <p:cNvSpPr txBox="1">
            <a:spLocks noChangeArrowheads="1"/>
          </p:cNvSpPr>
          <p:nvPr/>
        </p:nvSpPr>
        <p:spPr bwMode="auto">
          <a:xfrm>
            <a:off x="230400" y="1225570"/>
            <a:ext cx="1872000" cy="4442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1</a:t>
            </a:r>
            <a:r>
              <a:rPr lang="ru-RU" b="1">
                <a:latin typeface="Century Schoolbook" pitchFamily="18" charset="0"/>
              </a:rPr>
              <a:t>. Сколько дней температура была выше 16</a:t>
            </a:r>
            <a:r>
              <a:rPr lang="ru-RU" b="1" baseline="30000">
                <a:latin typeface="Century Schoolbook" pitchFamily="18" charset="0"/>
              </a:rPr>
              <a:t>0</a:t>
            </a:r>
            <a:r>
              <a:rPr lang="ru-RU" b="1">
                <a:latin typeface="Century Schoolbook" pitchFamily="18" charset="0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ru-RU" b="1">
                <a:latin typeface="Century Schoolbook" pitchFamily="18" charset="0"/>
              </a:rPr>
              <a:t>2. Какого числа температура была самой высокой?</a:t>
            </a:r>
          </a:p>
          <a:p>
            <a:pPr>
              <a:spcBef>
                <a:spcPct val="50000"/>
              </a:spcBef>
            </a:pPr>
            <a:r>
              <a:rPr lang="ru-RU" b="1">
                <a:latin typeface="Century Schoolbook" pitchFamily="18" charset="0"/>
              </a:rPr>
              <a:t>3. В какие дни температура повышалась?</a:t>
            </a:r>
          </a:p>
          <a:p>
            <a:pPr>
              <a:spcBef>
                <a:spcPct val="50000"/>
              </a:spcBef>
            </a:pPr>
            <a:r>
              <a:rPr lang="ru-RU" b="1">
                <a:latin typeface="Century Schoolbook" pitchFamily="18" charset="0"/>
              </a:rPr>
              <a:t>4.Какого числа температура была самой низкой?</a:t>
            </a:r>
            <a:endParaRPr lang="ru-RU" b="1" baseline="30000">
              <a:latin typeface="Century Schoolbook" pitchFamily="18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00800" y="188660"/>
            <a:ext cx="3002400" cy="44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/>
          <a:lstStyle/>
          <a:p>
            <a:pPr algn="ctr" eaLnBrk="0"/>
            <a:r>
              <a:rPr lang="ru-RU" sz="2500" b="1" dirty="0">
                <a:solidFill>
                  <a:srgbClr val="CC3300"/>
                </a:solidFill>
                <a:latin typeface="Century Schoolbook" pitchFamily="18" charset="0"/>
              </a:rPr>
              <a:t>Прочитайте график функции:</a:t>
            </a:r>
          </a:p>
        </p:txBody>
      </p:sp>
      <p:pic>
        <p:nvPicPr>
          <p:cNvPr id="7179" name="Picture 3" descr="AMCONFU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5600" y="188660"/>
            <a:ext cx="453600" cy="771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53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53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53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553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553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553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553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553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553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553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553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553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56000" y="1744023"/>
            <a:ext cx="7257600" cy="1231329"/>
          </a:xfrm>
        </p:spPr>
        <p:txBody>
          <a:bodyPr/>
          <a:lstStyle/>
          <a:p>
            <a:pPr algn="ctr" eaLnBrk="1">
              <a:buFont typeface="Wingdings" pitchFamily="2" charset="2"/>
              <a:buNone/>
              <a:defRPr/>
            </a:pPr>
            <a:r>
              <a:rPr lang="ru-RU" sz="3900" b="1" dirty="0"/>
              <a:t> </a:t>
            </a:r>
            <a:r>
              <a:rPr lang="ru-RU" sz="2500" b="1" dirty="0">
                <a:solidFill>
                  <a:srgbClr val="002060"/>
                </a:solidFill>
                <a:latin typeface="Century Schoolbook" pitchFamily="18" charset="0"/>
              </a:rPr>
              <a:t>(- 2;3); ( - 1;4); (2;4); (0; - 3);(-1; 1); (2;1).</a:t>
            </a:r>
          </a:p>
          <a:p>
            <a:pPr eaLnBrk="1">
              <a:buFont typeface="Wingdings" pitchFamily="2" charset="2"/>
              <a:buNone/>
              <a:defRPr/>
            </a:pPr>
            <a:endParaRPr lang="ru-RU" sz="3900" b="1" dirty="0"/>
          </a:p>
        </p:txBody>
      </p:sp>
      <p:sp>
        <p:nvSpPr>
          <p:cNvPr id="8195" name="Прямоугольник 4"/>
          <p:cNvSpPr>
            <a:spLocks noChangeArrowheads="1"/>
          </p:cNvSpPr>
          <p:nvPr/>
        </p:nvSpPr>
        <p:spPr bwMode="auto">
          <a:xfrm>
            <a:off x="1591200" y="383080"/>
            <a:ext cx="7257600" cy="1422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ru-RU" sz="2900" b="1" dirty="0">
                <a:solidFill>
                  <a:srgbClr val="CC3300"/>
                </a:solidFill>
                <a:latin typeface="Century Schoolbook" pitchFamily="18" charset="0"/>
              </a:rPr>
              <a:t>Нарисуйте прямоугольную систему координат и отметьте в ней  координаты следующих точек: </a:t>
            </a:r>
          </a:p>
        </p:txBody>
      </p:sp>
      <p:sp>
        <p:nvSpPr>
          <p:cNvPr id="8196" name="TextBox 5"/>
          <p:cNvSpPr txBox="1">
            <a:spLocks noChangeArrowheads="1"/>
          </p:cNvSpPr>
          <p:nvPr/>
        </p:nvSpPr>
        <p:spPr bwMode="auto">
          <a:xfrm>
            <a:off x="165601" y="3169773"/>
            <a:ext cx="4989600" cy="1237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ru-RU" sz="2500" b="1" dirty="0">
                <a:solidFill>
                  <a:srgbClr val="CC3300"/>
                </a:solidFill>
                <a:latin typeface="Century Schoolbook" pitchFamily="18" charset="0"/>
              </a:rPr>
              <a:t>Соедините полученные точки последовательно отрезками. Проверьте себя:</a:t>
            </a:r>
          </a:p>
        </p:txBody>
      </p:sp>
      <p:grpSp>
        <p:nvGrpSpPr>
          <p:cNvPr id="2" name="Group 11"/>
          <p:cNvGrpSpPr>
            <a:grpSpLocks noChangeAspect="1"/>
          </p:cNvGrpSpPr>
          <p:nvPr/>
        </p:nvGrpSpPr>
        <p:grpSpPr bwMode="auto">
          <a:xfrm>
            <a:off x="5349600" y="3364194"/>
            <a:ext cx="3356640" cy="3338270"/>
            <a:chOff x="2281" y="1386"/>
            <a:chExt cx="4401" cy="4320"/>
          </a:xfrm>
        </p:grpSpPr>
        <p:sp>
          <p:nvSpPr>
            <p:cNvPr id="8199" name="AutoShape 12"/>
            <p:cNvSpPr>
              <a:spLocks noChangeAspect="1" noChangeArrowheads="1"/>
            </p:cNvSpPr>
            <p:nvPr/>
          </p:nvSpPr>
          <p:spPr bwMode="auto">
            <a:xfrm>
              <a:off x="2281" y="1386"/>
              <a:ext cx="4401" cy="4320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00" name="Line 13"/>
            <p:cNvSpPr>
              <a:spLocks noChangeShapeType="1"/>
            </p:cNvSpPr>
            <p:nvPr/>
          </p:nvSpPr>
          <p:spPr bwMode="auto">
            <a:xfrm>
              <a:off x="2422" y="3894"/>
              <a:ext cx="409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01" name="Line 14"/>
            <p:cNvSpPr>
              <a:spLocks noChangeShapeType="1"/>
            </p:cNvSpPr>
            <p:nvPr/>
          </p:nvSpPr>
          <p:spPr bwMode="auto">
            <a:xfrm flipV="1">
              <a:off x="4268" y="1806"/>
              <a:ext cx="1" cy="348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02" name="Line 15"/>
            <p:cNvSpPr>
              <a:spLocks noChangeShapeType="1"/>
            </p:cNvSpPr>
            <p:nvPr/>
          </p:nvSpPr>
          <p:spPr bwMode="auto">
            <a:xfrm>
              <a:off x="3985" y="3908"/>
              <a:ext cx="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03" name="Line 16"/>
            <p:cNvSpPr>
              <a:spLocks noChangeShapeType="1"/>
            </p:cNvSpPr>
            <p:nvPr/>
          </p:nvSpPr>
          <p:spPr bwMode="auto">
            <a:xfrm>
              <a:off x="2423" y="3488"/>
              <a:ext cx="39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04" name="Line 17"/>
            <p:cNvSpPr>
              <a:spLocks noChangeShapeType="1"/>
            </p:cNvSpPr>
            <p:nvPr/>
          </p:nvSpPr>
          <p:spPr bwMode="auto">
            <a:xfrm>
              <a:off x="2423" y="3068"/>
              <a:ext cx="39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05" name="Line 18"/>
            <p:cNvSpPr>
              <a:spLocks noChangeShapeType="1"/>
            </p:cNvSpPr>
            <p:nvPr/>
          </p:nvSpPr>
          <p:spPr bwMode="auto">
            <a:xfrm>
              <a:off x="2423" y="2647"/>
              <a:ext cx="39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06" name="Line 19"/>
            <p:cNvSpPr>
              <a:spLocks noChangeShapeType="1"/>
            </p:cNvSpPr>
            <p:nvPr/>
          </p:nvSpPr>
          <p:spPr bwMode="auto">
            <a:xfrm>
              <a:off x="2423" y="2227"/>
              <a:ext cx="39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07" name="Line 20"/>
            <p:cNvSpPr>
              <a:spLocks noChangeShapeType="1"/>
            </p:cNvSpPr>
            <p:nvPr/>
          </p:nvSpPr>
          <p:spPr bwMode="auto">
            <a:xfrm>
              <a:off x="2423" y="4329"/>
              <a:ext cx="39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08" name="Line 21"/>
            <p:cNvSpPr>
              <a:spLocks noChangeShapeType="1"/>
            </p:cNvSpPr>
            <p:nvPr/>
          </p:nvSpPr>
          <p:spPr bwMode="auto">
            <a:xfrm>
              <a:off x="2423" y="4749"/>
              <a:ext cx="39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09" name="Line 22"/>
            <p:cNvSpPr>
              <a:spLocks noChangeShapeType="1"/>
            </p:cNvSpPr>
            <p:nvPr/>
          </p:nvSpPr>
          <p:spPr bwMode="auto">
            <a:xfrm>
              <a:off x="2423" y="5169"/>
              <a:ext cx="39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10" name="Line 23"/>
            <p:cNvSpPr>
              <a:spLocks noChangeShapeType="1"/>
            </p:cNvSpPr>
            <p:nvPr/>
          </p:nvSpPr>
          <p:spPr bwMode="auto">
            <a:xfrm>
              <a:off x="4694" y="1806"/>
              <a:ext cx="0" cy="35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11" name="Line 24"/>
            <p:cNvSpPr>
              <a:spLocks noChangeShapeType="1"/>
            </p:cNvSpPr>
            <p:nvPr/>
          </p:nvSpPr>
          <p:spPr bwMode="auto">
            <a:xfrm>
              <a:off x="5120" y="1806"/>
              <a:ext cx="0" cy="35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12" name="Line 25"/>
            <p:cNvSpPr>
              <a:spLocks noChangeShapeType="1"/>
            </p:cNvSpPr>
            <p:nvPr/>
          </p:nvSpPr>
          <p:spPr bwMode="auto">
            <a:xfrm>
              <a:off x="5546" y="1806"/>
              <a:ext cx="0" cy="35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13" name="Line 26"/>
            <p:cNvSpPr>
              <a:spLocks noChangeShapeType="1"/>
            </p:cNvSpPr>
            <p:nvPr/>
          </p:nvSpPr>
          <p:spPr bwMode="auto">
            <a:xfrm>
              <a:off x="5972" y="1806"/>
              <a:ext cx="0" cy="35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14" name="Line 27"/>
            <p:cNvSpPr>
              <a:spLocks noChangeShapeType="1"/>
            </p:cNvSpPr>
            <p:nvPr/>
          </p:nvSpPr>
          <p:spPr bwMode="auto">
            <a:xfrm>
              <a:off x="3843" y="1806"/>
              <a:ext cx="0" cy="35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15" name="Line 28"/>
            <p:cNvSpPr>
              <a:spLocks noChangeShapeType="1"/>
            </p:cNvSpPr>
            <p:nvPr/>
          </p:nvSpPr>
          <p:spPr bwMode="auto">
            <a:xfrm>
              <a:off x="3417" y="1806"/>
              <a:ext cx="0" cy="35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16" name="Line 29"/>
            <p:cNvSpPr>
              <a:spLocks noChangeShapeType="1"/>
            </p:cNvSpPr>
            <p:nvPr/>
          </p:nvSpPr>
          <p:spPr bwMode="auto">
            <a:xfrm>
              <a:off x="2991" y="1806"/>
              <a:ext cx="0" cy="35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17" name="Line 30"/>
            <p:cNvSpPr>
              <a:spLocks noChangeShapeType="1"/>
            </p:cNvSpPr>
            <p:nvPr/>
          </p:nvSpPr>
          <p:spPr bwMode="auto">
            <a:xfrm>
              <a:off x="2565" y="1806"/>
              <a:ext cx="0" cy="35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18" name="Line 31"/>
            <p:cNvSpPr>
              <a:spLocks noChangeShapeType="1"/>
            </p:cNvSpPr>
            <p:nvPr/>
          </p:nvSpPr>
          <p:spPr bwMode="auto">
            <a:xfrm flipV="1">
              <a:off x="3417" y="2227"/>
              <a:ext cx="426" cy="42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19" name="Line 32"/>
            <p:cNvSpPr>
              <a:spLocks noChangeShapeType="1"/>
            </p:cNvSpPr>
            <p:nvPr/>
          </p:nvSpPr>
          <p:spPr bwMode="auto">
            <a:xfrm>
              <a:off x="3843" y="2227"/>
              <a:ext cx="1277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20" name="Line 33"/>
            <p:cNvSpPr>
              <a:spLocks noChangeShapeType="1"/>
            </p:cNvSpPr>
            <p:nvPr/>
          </p:nvSpPr>
          <p:spPr bwMode="auto">
            <a:xfrm flipV="1">
              <a:off x="4268" y="2227"/>
              <a:ext cx="852" cy="2942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21" name="Line 34"/>
            <p:cNvSpPr>
              <a:spLocks noChangeShapeType="1"/>
            </p:cNvSpPr>
            <p:nvPr/>
          </p:nvSpPr>
          <p:spPr bwMode="auto">
            <a:xfrm>
              <a:off x="3843" y="3488"/>
              <a:ext cx="1277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8198" name="Picture 3" descr="AMCONFU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0001" y="318274"/>
            <a:ext cx="1179360" cy="2009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9" grpId="0" build="p"/>
      <p:bldP spid="8195" grpId="0"/>
      <p:bldP spid="819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5025600" y="383080"/>
            <a:ext cx="4248000" cy="769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>
            <a:spAutoFit/>
          </a:bodyPr>
          <a:lstStyle/>
          <a:p>
            <a:pPr algn="ctr"/>
            <a:r>
              <a:rPr lang="ru-RU" sz="4400" b="1" dirty="0">
                <a:solidFill>
                  <a:srgbClr val="CC3300"/>
                </a:solidFill>
                <a:latin typeface="Century Schoolbook" pitchFamily="18" charset="0"/>
              </a:rPr>
              <a:t>–это что?</a:t>
            </a:r>
          </a:p>
        </p:txBody>
      </p:sp>
      <p:pic>
        <p:nvPicPr>
          <p:cNvPr id="10243" name="Picture 3" descr="AMCONFU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4801" y="253467"/>
            <a:ext cx="1879200" cy="3200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Овал 6"/>
          <p:cNvSpPr/>
          <p:nvPr/>
        </p:nvSpPr>
        <p:spPr bwMode="auto">
          <a:xfrm>
            <a:off x="2109601" y="188660"/>
            <a:ext cx="3693600" cy="1296136"/>
          </a:xfrm>
          <a:prstGeom prst="ellipse">
            <a:avLst/>
          </a:prstGeom>
          <a:ln w="57150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82945" tIns="41473" rIns="82945" bIns="41473"/>
          <a:lstStyle/>
          <a:p>
            <a:pPr>
              <a:buFont typeface="Times New Roman" pitchFamily="16" charset="0"/>
              <a:buNone/>
              <a:defRPr/>
            </a:pPr>
            <a:r>
              <a:rPr lang="ru-RU" sz="4400" b="1" dirty="0">
                <a:solidFill>
                  <a:srgbClr val="CC3300"/>
                </a:solidFill>
                <a:latin typeface="Century Schoolbook" pitchFamily="18" charset="0"/>
              </a:rPr>
              <a:t>Алгебра</a:t>
            </a:r>
          </a:p>
        </p:txBody>
      </p:sp>
      <p:sp>
        <p:nvSpPr>
          <p:cNvPr id="10245" name="Text Box 3"/>
          <p:cNvSpPr txBox="1">
            <a:spLocks noChangeArrowheads="1"/>
          </p:cNvSpPr>
          <p:nvPr/>
        </p:nvSpPr>
        <p:spPr bwMode="auto">
          <a:xfrm>
            <a:off x="2692800" y="3169774"/>
            <a:ext cx="6285600" cy="1961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500" b="1" dirty="0">
                <a:solidFill>
                  <a:srgbClr val="002060"/>
                </a:solidFill>
                <a:latin typeface="Century Schoolbook" pitchFamily="18" charset="0"/>
              </a:rPr>
              <a:t>Слово «алгебра» возникло после появления трактата хорезмского математика и астронома </a:t>
            </a:r>
            <a:r>
              <a:rPr lang="ru-RU" sz="3600" b="1" i="1" dirty="0">
                <a:solidFill>
                  <a:srgbClr val="002060"/>
                </a:solidFill>
                <a:latin typeface="Century Schoolbook" pitchFamily="18" charset="0"/>
              </a:rPr>
              <a:t>Мухаммеда </a:t>
            </a:r>
            <a:r>
              <a:rPr lang="ru-RU" sz="3600" b="1" i="1" dirty="0" err="1">
                <a:solidFill>
                  <a:srgbClr val="002060"/>
                </a:solidFill>
                <a:latin typeface="Century Schoolbook" pitchFamily="18" charset="0"/>
              </a:rPr>
              <a:t>бен</a:t>
            </a:r>
            <a:r>
              <a:rPr lang="ru-RU" sz="3600" b="1" i="1" dirty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sz="3600" b="1" i="1" dirty="0" err="1">
                <a:solidFill>
                  <a:srgbClr val="002060"/>
                </a:solidFill>
                <a:latin typeface="Century Schoolbook" pitchFamily="18" charset="0"/>
              </a:rPr>
              <a:t>Муса</a:t>
            </a:r>
            <a:r>
              <a:rPr lang="ru-RU" sz="3600" b="1" i="1" dirty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sz="3600" b="1" i="1" dirty="0" err="1">
                <a:solidFill>
                  <a:srgbClr val="002060"/>
                </a:solidFill>
                <a:latin typeface="Century Schoolbook" pitchFamily="18" charset="0"/>
              </a:rPr>
              <a:t>аль-Хорезми</a:t>
            </a:r>
            <a:r>
              <a:rPr lang="ru-RU" sz="2500" b="1" dirty="0">
                <a:solidFill>
                  <a:srgbClr val="002060"/>
                </a:solidFill>
                <a:latin typeface="Century Schoolbook" pitchFamily="18" charset="0"/>
              </a:rPr>
              <a:t>.</a:t>
            </a:r>
          </a:p>
        </p:txBody>
      </p:sp>
      <p:pic>
        <p:nvPicPr>
          <p:cNvPr id="10246" name="Picture 4" descr="F:\с 1.01.2011\картинки\0750-01_me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4801" y="3882648"/>
            <a:ext cx="1879200" cy="2142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024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615</Words>
  <Application>Microsoft Office PowerPoint</Application>
  <PresentationFormat>Экран (4:3)</PresentationFormat>
  <Paragraphs>73</Paragraphs>
  <Slides>16</Slides>
  <Notes>9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Тема Office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Домашнее задание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6</cp:revision>
  <dcterms:created xsi:type="dcterms:W3CDTF">2013-08-30T18:04:31Z</dcterms:created>
  <dcterms:modified xsi:type="dcterms:W3CDTF">2013-08-30T18:44:13Z</dcterms:modified>
</cp:coreProperties>
</file>