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5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3.wmf"/><Relationship Id="rId1" Type="http://schemas.openxmlformats.org/officeDocument/2006/relationships/image" Target="../media/image6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13221E-1E6D-4085-8D4B-EC5AC4A54F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FF34A6-7A55-4339-9DD7-BE0CE1ED5F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8CC6A-3319-4609-B84A-E13D67F2ADB7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34697-6455-474D-8CAB-7051613682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slide" Target="slide15.x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slide" Target="slide7.xml"/><Relationship Id="rId5" Type="http://schemas.openxmlformats.org/officeDocument/2006/relationships/slide" Target="slide14.xml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slide" Target="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slide" Target="slide4.x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slide" Target="slide6.xml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slide" Target="slide14.xml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.xml"/><Relationship Id="rId7" Type="http://schemas.openxmlformats.org/officeDocument/2006/relationships/slide" Target="slide1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1.bin"/><Relationship Id="rId5" Type="http://schemas.openxmlformats.org/officeDocument/2006/relationships/slide" Target="slide14.xml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3.bin"/><Relationship Id="rId5" Type="http://schemas.openxmlformats.org/officeDocument/2006/relationships/slide" Target="slide14.xml"/><Relationship Id="rId4" Type="http://schemas.openxmlformats.org/officeDocument/2006/relationships/oleObject" Target="../embeddings/oleObject22.bin"/><Relationship Id="rId9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slide" Target="slide4.x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slide" Target="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slide" Target="slide4.x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slide" Target="slide33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29.xml"/><Relationship Id="rId4" Type="http://schemas.openxmlformats.org/officeDocument/2006/relationships/slide" Target="slide32.xml"/><Relationship Id="rId9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5" Type="http://schemas.openxmlformats.org/officeDocument/2006/relationships/slide" Target="slide28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5" Type="http://schemas.openxmlformats.org/officeDocument/2006/relationships/slide" Target="slide28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6" Type="http://schemas.openxmlformats.org/officeDocument/2006/relationships/slide" Target="slide28.xml"/><Relationship Id="rId5" Type="http://schemas.openxmlformats.org/officeDocument/2006/relationships/oleObject" Target="../embeddings/oleObject32.bin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5" Type="http://schemas.openxmlformats.org/officeDocument/2006/relationships/slide" Target="slide28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5" Type="http://schemas.openxmlformats.org/officeDocument/2006/relationships/slide" Target="slide28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37.xml"/><Relationship Id="rId7" Type="http://schemas.openxmlformats.org/officeDocument/2006/relationships/slide" Target="slide4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6.xml"/><Relationship Id="rId5" Type="http://schemas.openxmlformats.org/officeDocument/2006/relationships/slide" Target="slide39.xml"/><Relationship Id="rId4" Type="http://schemas.openxmlformats.org/officeDocument/2006/relationships/slide" Target="slide38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slide" Target="slide35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1.png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5.bin"/><Relationship Id="rId11" Type="http://schemas.openxmlformats.org/officeDocument/2006/relationships/slide" Target="slide35.xml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1.png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Relationship Id="rId9" Type="http://schemas.openxmlformats.org/officeDocument/2006/relationships/slide" Target="slide35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Relationship Id="rId9" Type="http://schemas.openxmlformats.org/officeDocument/2006/relationships/slide" Target="slide35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slide" Target="slide2.xml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5.vml"/><Relationship Id="rId6" Type="http://schemas.openxmlformats.org/officeDocument/2006/relationships/slide" Target="slide11.xml"/><Relationship Id="rId11" Type="http://schemas.openxmlformats.org/officeDocument/2006/relationships/slide" Target="slide13.xml"/><Relationship Id="rId5" Type="http://schemas.openxmlformats.org/officeDocument/2006/relationships/slide" Target="slide4.xml"/><Relationship Id="rId10" Type="http://schemas.openxmlformats.org/officeDocument/2006/relationships/slide" Target="slide12.xml"/><Relationship Id="rId4" Type="http://schemas.openxmlformats.org/officeDocument/2006/relationships/oleObject" Target="../embeddings/oleObject59.bin"/><Relationship Id="rId9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63.bin"/><Relationship Id="rId5" Type="http://schemas.openxmlformats.org/officeDocument/2006/relationships/slide" Target="slide4.xml"/><Relationship Id="rId4" Type="http://schemas.openxmlformats.org/officeDocument/2006/relationships/oleObject" Target="../embeddings/oleObject62.bin"/><Relationship Id="rId9" Type="http://schemas.openxmlformats.org/officeDocument/2006/relationships/slide" Target="slide15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oleObject" Target="../embeddings/oleObject64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10" Type="http://schemas.openxmlformats.org/officeDocument/2006/relationships/slide" Target="slide2.xml"/><Relationship Id="rId4" Type="http://schemas.openxmlformats.org/officeDocument/2006/relationships/slide" Target="slide4.xml"/><Relationship Id="rId9" Type="http://schemas.openxmlformats.org/officeDocument/2006/relationships/slide" Target="slide14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oleObject" Target="../embeddings/oleObject6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10" Type="http://schemas.openxmlformats.org/officeDocument/2006/relationships/slide" Target="slide2.xml"/><Relationship Id="rId4" Type="http://schemas.openxmlformats.org/officeDocument/2006/relationships/slide" Target="slide4.xml"/><Relationship Id="rId9" Type="http://schemas.openxmlformats.org/officeDocument/2006/relationships/slide" Target="slide15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oleObject" Target="../embeddings/oleObject70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10" Type="http://schemas.openxmlformats.org/officeDocument/2006/relationships/slide" Target="slide2.xml"/><Relationship Id="rId4" Type="http://schemas.openxmlformats.org/officeDocument/2006/relationships/slide" Target="slide4.xml"/><Relationship Id="rId9" Type="http://schemas.openxmlformats.org/officeDocument/2006/relationships/slide" Target="slide1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oleObject" Target="../embeddings/oleObject7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10" Type="http://schemas.openxmlformats.org/officeDocument/2006/relationships/slide" Target="slide2.xml"/><Relationship Id="rId4" Type="http://schemas.openxmlformats.org/officeDocument/2006/relationships/slide" Target="slide4.xml"/><Relationship Id="rId9" Type="http://schemas.openxmlformats.org/officeDocument/2006/relationships/slide" Target="slide1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78.bin"/><Relationship Id="rId4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79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81.bin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slide" Target="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slide" Target="slide4.x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slide" Target="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slide" Target="slide4.x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slide" Target="slide4.x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2071678"/>
            <a:ext cx="7715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Свойства параллельных прямых</a:t>
            </a:r>
            <a:endParaRPr lang="ru-RU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4.</a:t>
            </a:r>
          </a:p>
        </p:txBody>
      </p:sp>
      <p:sp>
        <p:nvSpPr>
          <p:cNvPr id="169987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998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 (2)</a:t>
            </a:r>
          </a:p>
        </p:txBody>
      </p:sp>
      <p:graphicFrame>
        <p:nvGraphicFramePr>
          <p:cNvPr id="169995" name="Object 11"/>
          <p:cNvGraphicFramePr>
            <a:graphicFrameLocks noChangeAspect="1"/>
          </p:cNvGraphicFramePr>
          <p:nvPr>
            <p:ph sz="half" idx="1"/>
          </p:nvPr>
        </p:nvGraphicFramePr>
        <p:xfrm>
          <a:off x="4211638" y="5084763"/>
          <a:ext cx="3600450" cy="587375"/>
        </p:xfrm>
        <a:graphic>
          <a:graphicData uri="http://schemas.openxmlformats.org/presentationml/2006/ole">
            <p:oleObj spid="_x0000_s6146" name="Формула" r:id="rId4" imgW="1091880" imgH="177480" progId="Equation.3">
              <p:embed/>
            </p:oleObj>
          </a:graphicData>
        </a:graphic>
      </p:graphicFrame>
      <p:graphicFrame>
        <p:nvGraphicFramePr>
          <p:cNvPr id="16998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284663" y="4581525"/>
          <a:ext cx="3529012" cy="595313"/>
        </p:xfrm>
        <a:graphic>
          <a:graphicData uri="http://schemas.openxmlformats.org/presentationml/2006/ole">
            <p:oleObj spid="_x0000_s6147" name="Формула" r:id="rId5" imgW="1054080" imgH="177480" progId="Equation.3">
              <p:embed/>
            </p:oleObj>
          </a:graphicData>
        </a:graphic>
      </p:graphicFrame>
      <p:sp>
        <p:nvSpPr>
          <p:cNvPr id="16999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169991" name="Rectangle 7"/>
          <p:cNvSpPr>
            <a:spLocks noChangeArrowheads="1"/>
          </p:cNvSpPr>
          <p:nvPr/>
        </p:nvSpPr>
        <p:spPr bwMode="auto">
          <a:xfrm>
            <a:off x="5724525" y="2349500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Смежные углы?</a:t>
            </a:r>
            <a:endParaRPr lang="ru-RU"/>
          </a:p>
        </p:txBody>
      </p:sp>
      <p:sp>
        <p:nvSpPr>
          <p:cNvPr id="169992" name="Text Box 8"/>
          <p:cNvSpPr txBox="1">
            <a:spLocks noChangeArrowheads="1"/>
          </p:cNvSpPr>
          <p:nvPr/>
        </p:nvSpPr>
        <p:spPr bwMode="auto">
          <a:xfrm>
            <a:off x="5559425" y="532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69996" name="AutoShape 1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852738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9997" name="Rectangle 13"/>
          <p:cNvSpPr>
            <a:spLocks noChangeArrowheads="1"/>
          </p:cNvSpPr>
          <p:nvPr/>
        </p:nvSpPr>
        <p:spPr bwMode="auto">
          <a:xfrm>
            <a:off x="5724525" y="3502025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Признак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169998" name="AutoShape 14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14972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9999" name="AutoShape 15"/>
          <p:cNvSpPr>
            <a:spLocks noChangeArrowheads="1"/>
          </p:cNvSpPr>
          <p:nvPr/>
        </p:nvSpPr>
        <p:spPr bwMode="auto">
          <a:xfrm>
            <a:off x="3132138" y="5589588"/>
            <a:ext cx="4897437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Соответственные углы равны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- прямые параллельны</a:t>
            </a:r>
          </a:p>
        </p:txBody>
      </p:sp>
      <p:pic>
        <p:nvPicPr>
          <p:cNvPr id="170000" name="Picture 16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70001" name="Text Box 17"/>
          <p:cNvSpPr txBox="1">
            <a:spLocks noChangeArrowheads="1"/>
          </p:cNvSpPr>
          <p:nvPr/>
        </p:nvSpPr>
        <p:spPr bwMode="auto">
          <a:xfrm flipH="1">
            <a:off x="539750" y="328453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0002" name="Text Box 18"/>
          <p:cNvSpPr txBox="1">
            <a:spLocks noChangeArrowheads="1"/>
          </p:cNvSpPr>
          <p:nvPr/>
        </p:nvSpPr>
        <p:spPr bwMode="auto">
          <a:xfrm>
            <a:off x="2268538" y="30686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70003" name="Text Box 19"/>
          <p:cNvSpPr txBox="1">
            <a:spLocks noChangeArrowheads="1"/>
          </p:cNvSpPr>
          <p:nvPr/>
        </p:nvSpPr>
        <p:spPr bwMode="auto">
          <a:xfrm>
            <a:off x="1908175" y="26368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70004" name="Text Box 20"/>
          <p:cNvSpPr txBox="1">
            <a:spLocks noChangeArrowheads="1"/>
          </p:cNvSpPr>
          <p:nvPr/>
        </p:nvSpPr>
        <p:spPr bwMode="auto">
          <a:xfrm>
            <a:off x="1692275" y="177323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70005" name="Freeform 21"/>
          <p:cNvSpPr>
            <a:spLocks/>
          </p:cNvSpPr>
          <p:nvPr/>
        </p:nvSpPr>
        <p:spPr bwMode="auto">
          <a:xfrm>
            <a:off x="468313" y="21336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0006" name="Text Box 22"/>
          <p:cNvSpPr txBox="1">
            <a:spLocks noChangeArrowheads="1"/>
          </p:cNvSpPr>
          <p:nvPr/>
        </p:nvSpPr>
        <p:spPr bwMode="auto">
          <a:xfrm>
            <a:off x="395288" y="32131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70007" name="Text Box 23"/>
          <p:cNvSpPr txBox="1">
            <a:spLocks noChangeArrowheads="1"/>
          </p:cNvSpPr>
          <p:nvPr/>
        </p:nvSpPr>
        <p:spPr bwMode="auto">
          <a:xfrm>
            <a:off x="323850" y="4508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70008" name="Freeform 24"/>
          <p:cNvSpPr>
            <a:spLocks/>
          </p:cNvSpPr>
          <p:nvPr/>
        </p:nvSpPr>
        <p:spPr bwMode="auto">
          <a:xfrm>
            <a:off x="468313" y="34290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0009" name="Freeform 25"/>
          <p:cNvSpPr>
            <a:spLocks/>
          </p:cNvSpPr>
          <p:nvPr/>
        </p:nvSpPr>
        <p:spPr bwMode="auto">
          <a:xfrm>
            <a:off x="1625600" y="210820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0010" name="Text Box 26"/>
          <p:cNvSpPr txBox="1">
            <a:spLocks noChangeArrowheads="1"/>
          </p:cNvSpPr>
          <p:nvPr/>
        </p:nvSpPr>
        <p:spPr bwMode="auto">
          <a:xfrm>
            <a:off x="2843213" y="36449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70011" name="Text Box 27"/>
          <p:cNvSpPr txBox="1">
            <a:spLocks noChangeArrowheads="1"/>
          </p:cNvSpPr>
          <p:nvPr/>
        </p:nvSpPr>
        <p:spPr bwMode="auto">
          <a:xfrm>
            <a:off x="3276600" y="40767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900113" y="333375"/>
            <a:ext cx="7777162" cy="1152525"/>
            <a:chOff x="567" y="210"/>
            <a:chExt cx="4899" cy="726"/>
          </a:xfrm>
        </p:grpSpPr>
        <p:sp>
          <p:nvSpPr>
            <p:cNvPr id="169994" name="Rectangle 10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</a:t>
              </a:r>
              <a:r>
                <a:rPr lang="ru-RU" sz="3600"/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</a:p>
          </p:txBody>
        </p:sp>
        <p:graphicFrame>
          <p:nvGraphicFramePr>
            <p:cNvPr id="170021" name="Object 37"/>
            <p:cNvGraphicFramePr>
              <a:graphicFrameLocks noChangeAspect="1"/>
            </p:cNvGraphicFramePr>
            <p:nvPr/>
          </p:nvGraphicFramePr>
          <p:xfrm>
            <a:off x="1383" y="210"/>
            <a:ext cx="2177" cy="400"/>
          </p:xfrm>
          <a:graphic>
            <a:graphicData uri="http://schemas.openxmlformats.org/presentationml/2006/ole">
              <p:oleObj spid="_x0000_s6148" name="Формула" r:id="rId9" imgW="1244520" imgH="228600" progId="Equation.3">
                <p:embed/>
              </p:oleObj>
            </a:graphicData>
          </a:graphic>
        </p:graphicFrame>
      </p:grpSp>
      <p:sp>
        <p:nvSpPr>
          <p:cNvPr id="170024" name="Text Box 40"/>
          <p:cNvSpPr txBox="1">
            <a:spLocks noChangeArrowheads="1"/>
          </p:cNvSpPr>
          <p:nvPr/>
        </p:nvSpPr>
        <p:spPr bwMode="auto">
          <a:xfrm>
            <a:off x="3203575" y="5084763"/>
            <a:ext cx="984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или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99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9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99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99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70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6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988"/>
                  </p:tgtEl>
                </p:cond>
              </p:nextCondLst>
            </p:seq>
          </p:childTnLst>
        </p:cTn>
      </p:par>
    </p:tnLst>
    <p:bldLst>
      <p:bldP spid="169991" grpId="0" animBg="1"/>
      <p:bldP spid="169997" grpId="0" animBg="1"/>
      <p:bldP spid="169999" grpId="0" animBg="1"/>
      <p:bldP spid="1700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5.</a:t>
            </a:r>
          </a:p>
        </p:txBody>
      </p:sp>
      <p:sp>
        <p:nvSpPr>
          <p:cNvPr id="175107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510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7511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843213" y="4941888"/>
          <a:ext cx="5040312" cy="682625"/>
        </p:xfrm>
        <a:graphic>
          <a:graphicData uri="http://schemas.openxmlformats.org/presentationml/2006/ole">
            <p:oleObj spid="_x0000_s7170" name="Формула" r:id="rId4" imgW="1498320" imgH="203040" progId="Equation.3">
              <p:embed/>
            </p:oleObj>
          </a:graphicData>
        </a:graphic>
      </p:graphicFrame>
      <p:sp>
        <p:nvSpPr>
          <p:cNvPr id="17511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5724525" y="2349500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Вертикальные углы?</a:t>
            </a:r>
            <a:endParaRPr lang="ru-RU"/>
          </a:p>
        </p:txBody>
      </p:sp>
      <p:sp>
        <p:nvSpPr>
          <p:cNvPr id="175115" name="AutoShape 1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9257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5724525" y="3502025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Признак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175117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14972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5118" name="AutoShape 14"/>
          <p:cNvSpPr>
            <a:spLocks noChangeArrowheads="1"/>
          </p:cNvSpPr>
          <p:nvPr/>
        </p:nvSpPr>
        <p:spPr bwMode="auto">
          <a:xfrm>
            <a:off x="3132138" y="5589588"/>
            <a:ext cx="4897437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Сумма односторонних углов 180</a:t>
            </a:r>
            <a:r>
              <a:rPr lang="ru-RU" sz="2400" b="1" baseline="30000">
                <a:latin typeface="Times New Roman" pitchFamily="18" charset="0"/>
              </a:rPr>
              <a:t>0</a:t>
            </a:r>
            <a:endParaRPr lang="ru-RU" sz="2400" b="1">
              <a:latin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</a:rPr>
              <a:t>- прямые параллельны</a:t>
            </a:r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 flipH="1">
            <a:off x="539750" y="328453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75122" name="Text Box 18"/>
          <p:cNvSpPr txBox="1">
            <a:spLocks noChangeArrowheads="1"/>
          </p:cNvSpPr>
          <p:nvPr/>
        </p:nvSpPr>
        <p:spPr bwMode="auto">
          <a:xfrm>
            <a:off x="1908175" y="26368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75123" name="Text Box 19"/>
          <p:cNvSpPr txBox="1">
            <a:spLocks noChangeArrowheads="1"/>
          </p:cNvSpPr>
          <p:nvPr/>
        </p:nvSpPr>
        <p:spPr bwMode="auto">
          <a:xfrm>
            <a:off x="1692275" y="177323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75124" name="Freeform 20"/>
          <p:cNvSpPr>
            <a:spLocks/>
          </p:cNvSpPr>
          <p:nvPr/>
        </p:nvSpPr>
        <p:spPr bwMode="auto">
          <a:xfrm>
            <a:off x="468313" y="21336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5125" name="Text Box 21"/>
          <p:cNvSpPr txBox="1">
            <a:spLocks noChangeArrowheads="1"/>
          </p:cNvSpPr>
          <p:nvPr/>
        </p:nvSpPr>
        <p:spPr bwMode="auto">
          <a:xfrm>
            <a:off x="395288" y="32131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75126" name="Text Box 22"/>
          <p:cNvSpPr txBox="1">
            <a:spLocks noChangeArrowheads="1"/>
          </p:cNvSpPr>
          <p:nvPr/>
        </p:nvSpPr>
        <p:spPr bwMode="auto">
          <a:xfrm>
            <a:off x="323850" y="4508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75127" name="Freeform 23"/>
          <p:cNvSpPr>
            <a:spLocks/>
          </p:cNvSpPr>
          <p:nvPr/>
        </p:nvSpPr>
        <p:spPr bwMode="auto">
          <a:xfrm>
            <a:off x="468313" y="34290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5128" name="Freeform 24"/>
          <p:cNvSpPr>
            <a:spLocks/>
          </p:cNvSpPr>
          <p:nvPr/>
        </p:nvSpPr>
        <p:spPr bwMode="auto">
          <a:xfrm>
            <a:off x="1625600" y="210820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5129" name="Text Box 25"/>
          <p:cNvSpPr txBox="1">
            <a:spLocks noChangeArrowheads="1"/>
          </p:cNvSpPr>
          <p:nvPr/>
        </p:nvSpPr>
        <p:spPr bwMode="auto">
          <a:xfrm>
            <a:off x="3348038" y="35004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75130" name="Text Box 26"/>
          <p:cNvSpPr txBox="1">
            <a:spLocks noChangeArrowheads="1"/>
          </p:cNvSpPr>
          <p:nvPr/>
        </p:nvSpPr>
        <p:spPr bwMode="auto">
          <a:xfrm>
            <a:off x="3203575" y="40767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333375"/>
            <a:ext cx="7777162" cy="1152525"/>
            <a:chOff x="567" y="210"/>
            <a:chExt cx="4899" cy="726"/>
          </a:xfrm>
        </p:grpSpPr>
        <p:sp>
          <p:nvSpPr>
            <p:cNvPr id="175114" name="Rectangle 10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</a:t>
              </a:r>
              <a:r>
                <a:rPr lang="ru-RU" sz="3600"/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</a:p>
          </p:txBody>
        </p:sp>
        <p:graphicFrame>
          <p:nvGraphicFramePr>
            <p:cNvPr id="175131" name="Object 27"/>
            <p:cNvGraphicFramePr>
              <a:graphicFrameLocks noChangeAspect="1"/>
            </p:cNvGraphicFramePr>
            <p:nvPr/>
          </p:nvGraphicFramePr>
          <p:xfrm>
            <a:off x="1427" y="218"/>
            <a:ext cx="2089" cy="384"/>
          </p:xfrm>
          <a:graphic>
            <a:graphicData uri="http://schemas.openxmlformats.org/presentationml/2006/ole">
              <p:oleObj spid="_x0000_s7171" name="Формула" r:id="rId7" imgW="1244520" imgH="228600" progId="Equation.3">
                <p:embed/>
              </p:oleObj>
            </a:graphicData>
          </a:graphic>
        </p:graphicFrame>
      </p:grpSp>
      <p:sp>
        <p:nvSpPr>
          <p:cNvPr id="175133" name="Text Box 29"/>
          <p:cNvSpPr txBox="1">
            <a:spLocks noChangeArrowheads="1"/>
          </p:cNvSpPr>
          <p:nvPr/>
        </p:nvSpPr>
        <p:spPr bwMode="auto">
          <a:xfrm>
            <a:off x="2771775" y="28527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pic>
        <p:nvPicPr>
          <p:cNvPr id="175136" name="Picture 32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5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5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5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75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7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108"/>
                  </p:tgtEl>
                </p:cond>
              </p:nextCondLst>
            </p:seq>
          </p:childTnLst>
        </p:cTn>
      </p:par>
    </p:tnLst>
    <p:bldLst>
      <p:bldP spid="175112" grpId="0" animBg="1"/>
      <p:bldP spid="175116" grpId="0" animBg="1"/>
      <p:bldP spid="1751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6.</a:t>
            </a:r>
          </a:p>
        </p:txBody>
      </p:sp>
      <p:sp>
        <p:nvSpPr>
          <p:cNvPr id="176131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6132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7613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484438" y="4365625"/>
          <a:ext cx="3095625" cy="1193800"/>
        </p:xfrm>
        <a:graphic>
          <a:graphicData uri="http://schemas.openxmlformats.org/presentationml/2006/ole">
            <p:oleObj spid="_x0000_s8194" name="Формула" r:id="rId4" imgW="1054080" imgH="406080" progId="Equation.3">
              <p:embed/>
            </p:oleObj>
          </a:graphicData>
        </a:graphic>
      </p:graphicFrame>
      <p:sp>
        <p:nvSpPr>
          <p:cNvPr id="17613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24525" y="2349500"/>
            <a:ext cx="3095625" cy="719138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>
                <a:latin typeface="Times New Roman" pitchFamily="18" charset="0"/>
              </a:rPr>
              <a:t>Необходимо доказать,</a:t>
            </a: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АОВ = </a:t>
            </a:r>
            <a:r>
              <a:rPr lang="el-GR" sz="2400" b="1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COD</a:t>
            </a:r>
            <a:endParaRPr lang="el-G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137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88350" y="27082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6140" name="AutoShape 12"/>
          <p:cNvSpPr>
            <a:spLocks noChangeArrowheads="1"/>
          </p:cNvSpPr>
          <p:nvPr/>
        </p:nvSpPr>
        <p:spPr bwMode="auto">
          <a:xfrm>
            <a:off x="3132138" y="5589588"/>
            <a:ext cx="4897437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Накрест лежащие углы равны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- прямые параллельны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4213225" y="37163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76145" name="Freeform 17"/>
          <p:cNvSpPr>
            <a:spLocks/>
          </p:cNvSpPr>
          <p:nvPr/>
        </p:nvSpPr>
        <p:spPr bwMode="auto">
          <a:xfrm>
            <a:off x="396875" y="2133600"/>
            <a:ext cx="4725988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827088" y="47974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76148" name="Freeform 20"/>
          <p:cNvSpPr>
            <a:spLocks/>
          </p:cNvSpPr>
          <p:nvPr/>
        </p:nvSpPr>
        <p:spPr bwMode="auto">
          <a:xfrm>
            <a:off x="396875" y="3429000"/>
            <a:ext cx="4725988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49" name="Freeform 21"/>
          <p:cNvSpPr>
            <a:spLocks/>
          </p:cNvSpPr>
          <p:nvPr/>
        </p:nvSpPr>
        <p:spPr bwMode="auto">
          <a:xfrm>
            <a:off x="1244600" y="3479800"/>
            <a:ext cx="3022600" cy="241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4" y="152"/>
              </a:cxn>
            </a:cxnLst>
            <a:rect l="0" t="0" r="r" b="b"/>
            <a:pathLst>
              <a:path w="1904" h="152">
                <a:moveTo>
                  <a:pt x="0" y="0"/>
                </a:moveTo>
                <a:lnTo>
                  <a:pt x="1904" y="152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50" name="Text Box 22"/>
          <p:cNvSpPr txBox="1">
            <a:spLocks noChangeArrowheads="1"/>
          </p:cNvSpPr>
          <p:nvPr/>
        </p:nvSpPr>
        <p:spPr bwMode="auto">
          <a:xfrm>
            <a:off x="900113" y="29972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A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76151" name="Text Box 23"/>
          <p:cNvSpPr txBox="1">
            <a:spLocks noChangeArrowheads="1"/>
          </p:cNvSpPr>
          <p:nvPr/>
        </p:nvSpPr>
        <p:spPr bwMode="auto">
          <a:xfrm>
            <a:off x="3995738" y="191611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900113" y="333375"/>
            <a:ext cx="7777162" cy="1152525"/>
            <a:chOff x="567" y="210"/>
            <a:chExt cx="4899" cy="726"/>
          </a:xfrm>
        </p:grpSpPr>
        <p:sp>
          <p:nvSpPr>
            <p:cNvPr id="176136" name="Rectangle 8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en-US" sz="3600" b="1" i="1">
                  <a:latin typeface="Times New Roman" pitchFamily="18" charset="0"/>
                </a:rPr>
                <a:t>AB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 </a:t>
              </a:r>
              <a:r>
                <a:rPr lang="en-US" sz="3600" b="1" i="1">
                  <a:latin typeface="Times New Roman" pitchFamily="18" charset="0"/>
                </a:rPr>
                <a:t>CD</a:t>
              </a:r>
            </a:p>
          </p:txBody>
        </p:sp>
        <p:graphicFrame>
          <p:nvGraphicFramePr>
            <p:cNvPr id="176152" name="Object 24"/>
            <p:cNvGraphicFramePr>
              <a:graphicFrameLocks noChangeAspect="1"/>
            </p:cNvGraphicFramePr>
            <p:nvPr/>
          </p:nvGraphicFramePr>
          <p:xfrm>
            <a:off x="1429" y="255"/>
            <a:ext cx="2315" cy="367"/>
          </p:xfrm>
          <a:graphic>
            <a:graphicData uri="http://schemas.openxmlformats.org/presentationml/2006/ole">
              <p:oleObj spid="_x0000_s8195" name="Формула" r:id="rId5" imgW="1282680" imgH="203040" progId="Equation.3">
                <p:embed/>
              </p:oleObj>
            </a:graphicData>
          </a:graphic>
        </p:graphicFrame>
      </p:grpSp>
      <p:sp>
        <p:nvSpPr>
          <p:cNvPr id="176153" name="Text Box 25"/>
          <p:cNvSpPr txBox="1">
            <a:spLocks noChangeArrowheads="1"/>
          </p:cNvSpPr>
          <p:nvPr/>
        </p:nvSpPr>
        <p:spPr bwMode="auto">
          <a:xfrm>
            <a:off x="2413000" y="31416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O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76154" name="Freeform 26"/>
          <p:cNvSpPr>
            <a:spLocks/>
          </p:cNvSpPr>
          <p:nvPr/>
        </p:nvSpPr>
        <p:spPr bwMode="auto">
          <a:xfrm>
            <a:off x="957263" y="2425700"/>
            <a:ext cx="3360737" cy="2463800"/>
          </a:xfrm>
          <a:custGeom>
            <a:avLst/>
            <a:gdLst/>
            <a:ahLst/>
            <a:cxnLst>
              <a:cxn ang="0">
                <a:pos x="0" y="1552"/>
              </a:cxn>
              <a:cxn ang="0">
                <a:pos x="2117" y="0"/>
              </a:cxn>
            </a:cxnLst>
            <a:rect l="0" t="0" r="r" b="b"/>
            <a:pathLst>
              <a:path w="2117" h="1552">
                <a:moveTo>
                  <a:pt x="0" y="1552"/>
                </a:moveTo>
                <a:lnTo>
                  <a:pt x="2117" y="0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55" name="Freeform 27"/>
          <p:cNvSpPr>
            <a:spLocks/>
          </p:cNvSpPr>
          <p:nvPr/>
        </p:nvSpPr>
        <p:spPr bwMode="auto">
          <a:xfrm>
            <a:off x="1763713" y="40767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56" name="Freeform 28"/>
          <p:cNvSpPr>
            <a:spLocks/>
          </p:cNvSpPr>
          <p:nvPr/>
        </p:nvSpPr>
        <p:spPr bwMode="auto">
          <a:xfrm>
            <a:off x="1836738" y="40767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57" name="Freeform 29"/>
          <p:cNvSpPr>
            <a:spLocks/>
          </p:cNvSpPr>
          <p:nvPr/>
        </p:nvSpPr>
        <p:spPr bwMode="auto">
          <a:xfrm>
            <a:off x="3419475" y="2852738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58" name="Freeform 30"/>
          <p:cNvSpPr>
            <a:spLocks/>
          </p:cNvSpPr>
          <p:nvPr/>
        </p:nvSpPr>
        <p:spPr bwMode="auto">
          <a:xfrm>
            <a:off x="3492500" y="2852738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59" name="Freeform 31"/>
          <p:cNvSpPr>
            <a:spLocks/>
          </p:cNvSpPr>
          <p:nvPr/>
        </p:nvSpPr>
        <p:spPr bwMode="auto">
          <a:xfrm>
            <a:off x="1908175" y="3429000"/>
            <a:ext cx="228600" cy="2286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0" y="144"/>
              </a:cxn>
            </a:cxnLst>
            <a:rect l="0" t="0" r="r" b="b"/>
            <a:pathLst>
              <a:path w="144" h="144">
                <a:moveTo>
                  <a:pt x="144" y="0"/>
                </a:moveTo>
                <a:lnTo>
                  <a:pt x="0" y="14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60" name="Freeform 32"/>
          <p:cNvSpPr>
            <a:spLocks/>
          </p:cNvSpPr>
          <p:nvPr/>
        </p:nvSpPr>
        <p:spPr bwMode="auto">
          <a:xfrm>
            <a:off x="3348038" y="3500438"/>
            <a:ext cx="228600" cy="2286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0" y="144"/>
              </a:cxn>
            </a:cxnLst>
            <a:rect l="0" t="0" r="r" b="b"/>
            <a:pathLst>
              <a:path w="144" h="144">
                <a:moveTo>
                  <a:pt x="144" y="0"/>
                </a:moveTo>
                <a:lnTo>
                  <a:pt x="0" y="14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6161" name="Rectangle 33"/>
          <p:cNvSpPr>
            <a:spLocks noChangeArrowheads="1"/>
          </p:cNvSpPr>
          <p:nvPr/>
        </p:nvSpPr>
        <p:spPr bwMode="auto">
          <a:xfrm>
            <a:off x="5724525" y="3284538"/>
            <a:ext cx="3095625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  <a:endParaRPr lang="ru-RU"/>
          </a:p>
        </p:txBody>
      </p:sp>
      <p:sp>
        <p:nvSpPr>
          <p:cNvPr id="176162" name="AutoShape 3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7893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6163" name="Rectangle 35"/>
          <p:cNvSpPr>
            <a:spLocks noChangeArrowheads="1"/>
          </p:cNvSpPr>
          <p:nvPr/>
        </p:nvSpPr>
        <p:spPr bwMode="auto">
          <a:xfrm>
            <a:off x="5724525" y="4365625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Признак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176164" name="AutoShape 36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01332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76166" name="Picture 38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6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6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6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13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6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7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132"/>
                  </p:tgtEl>
                </p:cond>
              </p:nextCondLst>
            </p:seq>
          </p:childTnLst>
        </p:cTn>
      </p:par>
    </p:tnLst>
    <p:bldLst>
      <p:bldP spid="176135" grpId="0" animBg="1"/>
      <p:bldP spid="176140" grpId="0" animBg="1"/>
      <p:bldP spid="176161" grpId="0" animBg="1"/>
      <p:bldP spid="1761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7.</a:t>
            </a:r>
          </a:p>
        </p:txBody>
      </p:sp>
      <p:sp>
        <p:nvSpPr>
          <p:cNvPr id="19763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763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611188" y="4797425"/>
          <a:ext cx="4824412" cy="779463"/>
        </p:xfrm>
        <a:graphic>
          <a:graphicData uri="http://schemas.openxmlformats.org/presentationml/2006/ole">
            <p:oleObj spid="_x0000_s9218" name="Формула" r:id="rId4" imgW="1257120" imgH="203040" progId="Equation.3">
              <p:embed/>
            </p:oleObj>
          </a:graphicData>
        </a:graphic>
      </p:graphicFrame>
      <p:sp>
        <p:nvSpPr>
          <p:cNvPr id="19763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197639" name="Rectangle 7"/>
          <p:cNvSpPr>
            <a:spLocks noChangeArrowheads="1"/>
          </p:cNvSpPr>
          <p:nvPr/>
        </p:nvSpPr>
        <p:spPr bwMode="auto">
          <a:xfrm>
            <a:off x="5580063" y="2349500"/>
            <a:ext cx="3240087" cy="719138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Углы 1 и 2…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Признак?</a:t>
            </a:r>
            <a:endParaRPr lang="el-G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7640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7082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7641" name="AutoShape 9"/>
          <p:cNvSpPr>
            <a:spLocks noChangeArrowheads="1"/>
          </p:cNvSpPr>
          <p:nvPr/>
        </p:nvSpPr>
        <p:spPr bwMode="auto">
          <a:xfrm>
            <a:off x="3132138" y="5445125"/>
            <a:ext cx="4897437" cy="14128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Если две прямые параллельны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третьей  прямой, то они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</a:t>
            </a:r>
          </a:p>
        </p:txBody>
      </p:sp>
      <p:sp>
        <p:nvSpPr>
          <p:cNvPr id="197642" name="Text Box 10"/>
          <p:cNvSpPr txBox="1">
            <a:spLocks noChangeArrowheads="1"/>
          </p:cNvSpPr>
          <p:nvPr/>
        </p:nvSpPr>
        <p:spPr bwMode="auto">
          <a:xfrm>
            <a:off x="539750" y="3644900"/>
            <a:ext cx="34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7643" name="Freeform 11"/>
          <p:cNvSpPr>
            <a:spLocks/>
          </p:cNvSpPr>
          <p:nvPr/>
        </p:nvSpPr>
        <p:spPr bwMode="auto">
          <a:xfrm>
            <a:off x="536575" y="2133600"/>
            <a:ext cx="45862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9" y="0"/>
              </a:cxn>
            </a:cxnLst>
            <a:rect l="0" t="0" r="r" b="b"/>
            <a:pathLst>
              <a:path w="2889" h="1">
                <a:moveTo>
                  <a:pt x="0" y="0"/>
                </a:moveTo>
                <a:lnTo>
                  <a:pt x="2889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7644" name="Text Box 12"/>
          <p:cNvSpPr txBox="1">
            <a:spLocks noChangeArrowheads="1"/>
          </p:cNvSpPr>
          <p:nvPr/>
        </p:nvSpPr>
        <p:spPr bwMode="auto">
          <a:xfrm>
            <a:off x="1258888" y="4437063"/>
            <a:ext cx="36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7645" name="Freeform 13"/>
          <p:cNvSpPr>
            <a:spLocks/>
          </p:cNvSpPr>
          <p:nvPr/>
        </p:nvSpPr>
        <p:spPr bwMode="auto">
          <a:xfrm>
            <a:off x="684213" y="3141663"/>
            <a:ext cx="4556125" cy="33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7647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a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7648" name="Text Box 16"/>
          <p:cNvSpPr txBox="1">
            <a:spLocks noChangeArrowheads="1"/>
          </p:cNvSpPr>
          <p:nvPr/>
        </p:nvSpPr>
        <p:spPr bwMode="auto">
          <a:xfrm>
            <a:off x="657225" y="2670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900113" y="271463"/>
            <a:ext cx="7777162" cy="1214437"/>
            <a:chOff x="567" y="171"/>
            <a:chExt cx="4899" cy="765"/>
          </a:xfrm>
        </p:grpSpPr>
        <p:sp>
          <p:nvSpPr>
            <p:cNvPr id="197650" name="Rectangle 18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en-US" sz="3200" b="1" i="1">
                  <a:latin typeface="Times New Roman" pitchFamily="18" charset="0"/>
                </a:rPr>
                <a:t>a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 </a:t>
              </a:r>
              <a:r>
                <a:rPr lang="en-US" sz="3600" b="1" i="1">
                  <a:latin typeface="Times New Roman" pitchFamily="18" charset="0"/>
                </a:rPr>
                <a:t>c</a:t>
              </a:r>
            </a:p>
          </p:txBody>
        </p:sp>
        <p:graphicFrame>
          <p:nvGraphicFramePr>
            <p:cNvPr id="197651" name="Object 19"/>
            <p:cNvGraphicFramePr>
              <a:graphicFrameLocks noChangeAspect="1"/>
            </p:cNvGraphicFramePr>
            <p:nvPr/>
          </p:nvGraphicFramePr>
          <p:xfrm>
            <a:off x="1338" y="171"/>
            <a:ext cx="2948" cy="439"/>
          </p:xfrm>
          <a:graphic>
            <a:graphicData uri="http://schemas.openxmlformats.org/presentationml/2006/ole">
              <p:oleObj spid="_x0000_s9219" name="Формула" r:id="rId6" imgW="1536480" imgH="228600" progId="Equation.3">
                <p:embed/>
              </p:oleObj>
            </a:graphicData>
          </a:graphic>
        </p:graphicFrame>
      </p:grpSp>
      <p:sp>
        <p:nvSpPr>
          <p:cNvPr id="197653" name="Freeform 21"/>
          <p:cNvSpPr>
            <a:spLocks/>
          </p:cNvSpPr>
          <p:nvPr/>
        </p:nvSpPr>
        <p:spPr bwMode="auto">
          <a:xfrm>
            <a:off x="1639888" y="1597025"/>
            <a:ext cx="2192337" cy="3206750"/>
          </a:xfrm>
          <a:custGeom>
            <a:avLst/>
            <a:gdLst/>
            <a:ahLst/>
            <a:cxnLst>
              <a:cxn ang="0">
                <a:pos x="0" y="2020"/>
              </a:cxn>
              <a:cxn ang="0">
                <a:pos x="1381" y="0"/>
              </a:cxn>
            </a:cxnLst>
            <a:rect l="0" t="0" r="r" b="b"/>
            <a:pathLst>
              <a:path w="1381" h="2020">
                <a:moveTo>
                  <a:pt x="0" y="2020"/>
                </a:moveTo>
                <a:lnTo>
                  <a:pt x="1381" y="0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7660" name="Rectangle 28"/>
          <p:cNvSpPr>
            <a:spLocks noChangeArrowheads="1"/>
          </p:cNvSpPr>
          <p:nvPr/>
        </p:nvSpPr>
        <p:spPr bwMode="auto">
          <a:xfrm>
            <a:off x="5580063" y="3357563"/>
            <a:ext cx="3240087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3 и 2</a:t>
            </a:r>
            <a:endParaRPr lang="ru-RU"/>
          </a:p>
        </p:txBody>
      </p:sp>
      <p:sp>
        <p:nvSpPr>
          <p:cNvPr id="197661" name="AutoShape 29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7893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7662" name="Rectangle 30"/>
          <p:cNvSpPr>
            <a:spLocks noChangeArrowheads="1"/>
          </p:cNvSpPr>
          <p:nvPr/>
        </p:nvSpPr>
        <p:spPr bwMode="auto">
          <a:xfrm>
            <a:off x="5580063" y="4438650"/>
            <a:ext cx="3240087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Следствие из аксиомы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параллельных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197663" name="AutoShape 31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086350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97664" name="Picture 32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9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97665" name="Freeform 33"/>
          <p:cNvSpPr>
            <a:spLocks/>
          </p:cNvSpPr>
          <p:nvPr/>
        </p:nvSpPr>
        <p:spPr bwMode="auto">
          <a:xfrm>
            <a:off x="468313" y="4149725"/>
            <a:ext cx="4556125" cy="33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7666" name="Text Box 34"/>
          <p:cNvSpPr txBox="1">
            <a:spLocks noChangeArrowheads="1"/>
          </p:cNvSpPr>
          <p:nvPr/>
        </p:nvSpPr>
        <p:spPr bwMode="auto">
          <a:xfrm>
            <a:off x="3708400" y="1628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97667" name="Text Box 35"/>
          <p:cNvSpPr txBox="1">
            <a:spLocks noChangeArrowheads="1"/>
          </p:cNvSpPr>
          <p:nvPr/>
        </p:nvSpPr>
        <p:spPr bwMode="auto">
          <a:xfrm>
            <a:off x="1763713" y="37163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97668" name="Text Box 36"/>
          <p:cNvSpPr txBox="1">
            <a:spLocks noChangeArrowheads="1"/>
          </p:cNvSpPr>
          <p:nvPr/>
        </p:nvSpPr>
        <p:spPr bwMode="auto">
          <a:xfrm>
            <a:off x="2960688" y="2670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97670" name="Text Box 38"/>
          <p:cNvSpPr txBox="1">
            <a:spLocks noChangeArrowheads="1"/>
          </p:cNvSpPr>
          <p:nvPr/>
        </p:nvSpPr>
        <p:spPr bwMode="auto">
          <a:xfrm>
            <a:off x="2195513" y="31416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ru-RU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7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97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7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7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7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63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76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9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636"/>
                  </p:tgtEl>
                </p:cond>
              </p:nextCondLst>
            </p:seq>
          </p:childTnLst>
        </p:cTn>
      </p:par>
    </p:tnLst>
    <p:bldLst>
      <p:bldP spid="197639" grpId="0" animBg="1"/>
      <p:bldP spid="197641" grpId="0" animBg="1"/>
      <p:bldP spid="197660" grpId="0" animBg="1"/>
      <p:bldP spid="197662" grpId="0" animBg="1"/>
      <p:bldP spid="1976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8.</a:t>
            </a:r>
          </a:p>
        </p:txBody>
      </p:sp>
      <p:sp>
        <p:nvSpPr>
          <p:cNvPr id="19968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8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9968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611188" y="4797425"/>
          <a:ext cx="4824412" cy="779463"/>
        </p:xfrm>
        <a:graphic>
          <a:graphicData uri="http://schemas.openxmlformats.org/presentationml/2006/ole">
            <p:oleObj spid="_x0000_s10242" name="Формула" r:id="rId4" imgW="1257120" imgH="203040" progId="Equation.3">
              <p:embed/>
            </p:oleObj>
          </a:graphicData>
        </a:graphic>
      </p:graphicFrame>
      <p:sp>
        <p:nvSpPr>
          <p:cNvPr id="19968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199687" name="Rectangle 7"/>
          <p:cNvSpPr>
            <a:spLocks noChangeArrowheads="1"/>
          </p:cNvSpPr>
          <p:nvPr/>
        </p:nvSpPr>
        <p:spPr bwMode="auto">
          <a:xfrm>
            <a:off x="5580063" y="2349500"/>
            <a:ext cx="3240087" cy="719138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Вертикальные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углы </a:t>
            </a:r>
            <a:endParaRPr lang="el-G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9688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7082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689" name="AutoShape 9"/>
          <p:cNvSpPr>
            <a:spLocks noChangeArrowheads="1"/>
          </p:cNvSpPr>
          <p:nvPr/>
        </p:nvSpPr>
        <p:spPr bwMode="auto">
          <a:xfrm>
            <a:off x="3132138" y="5445125"/>
            <a:ext cx="4897437" cy="14128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Если две прямые параллельны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третьей  прямой, то они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</a:t>
            </a:r>
          </a:p>
        </p:txBody>
      </p:sp>
      <p:sp>
        <p:nvSpPr>
          <p:cNvPr id="199690" name="Text Box 10"/>
          <p:cNvSpPr txBox="1">
            <a:spLocks noChangeArrowheads="1"/>
          </p:cNvSpPr>
          <p:nvPr/>
        </p:nvSpPr>
        <p:spPr bwMode="auto">
          <a:xfrm>
            <a:off x="539750" y="3644900"/>
            <a:ext cx="34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9691" name="Freeform 11"/>
          <p:cNvSpPr>
            <a:spLocks/>
          </p:cNvSpPr>
          <p:nvPr/>
        </p:nvSpPr>
        <p:spPr bwMode="auto">
          <a:xfrm>
            <a:off x="536575" y="2133600"/>
            <a:ext cx="45862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9" y="0"/>
              </a:cxn>
            </a:cxnLst>
            <a:rect l="0" t="0" r="r" b="b"/>
            <a:pathLst>
              <a:path w="2889" h="1">
                <a:moveTo>
                  <a:pt x="0" y="0"/>
                </a:moveTo>
                <a:lnTo>
                  <a:pt x="2889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9692" name="Text Box 12"/>
          <p:cNvSpPr txBox="1">
            <a:spLocks noChangeArrowheads="1"/>
          </p:cNvSpPr>
          <p:nvPr/>
        </p:nvSpPr>
        <p:spPr bwMode="auto">
          <a:xfrm>
            <a:off x="1258888" y="4437063"/>
            <a:ext cx="36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9693" name="Freeform 13"/>
          <p:cNvSpPr>
            <a:spLocks/>
          </p:cNvSpPr>
          <p:nvPr/>
        </p:nvSpPr>
        <p:spPr bwMode="auto">
          <a:xfrm>
            <a:off x="684213" y="3141663"/>
            <a:ext cx="4556125" cy="33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9694" name="Text Box 14"/>
          <p:cNvSpPr txBox="1">
            <a:spLocks noChangeArrowheads="1"/>
          </p:cNvSpPr>
          <p:nvPr/>
        </p:nvSpPr>
        <p:spPr bwMode="auto">
          <a:xfrm>
            <a:off x="539750" y="17002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a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9695" name="Text Box 15"/>
          <p:cNvSpPr txBox="1">
            <a:spLocks noChangeArrowheads="1"/>
          </p:cNvSpPr>
          <p:nvPr/>
        </p:nvSpPr>
        <p:spPr bwMode="auto">
          <a:xfrm>
            <a:off x="657225" y="2670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900113" y="274638"/>
            <a:ext cx="7777162" cy="1211262"/>
            <a:chOff x="567" y="173"/>
            <a:chExt cx="4899" cy="763"/>
          </a:xfrm>
        </p:grpSpPr>
        <p:sp>
          <p:nvSpPr>
            <p:cNvPr id="199697" name="Rectangle 17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en-US" sz="3200" b="1" i="1">
                  <a:latin typeface="Times New Roman" pitchFamily="18" charset="0"/>
                </a:rPr>
                <a:t>a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 </a:t>
              </a:r>
              <a:r>
                <a:rPr lang="en-US" sz="3600" b="1" i="1">
                  <a:latin typeface="Times New Roman" pitchFamily="18" charset="0"/>
                </a:rPr>
                <a:t>c</a:t>
              </a:r>
            </a:p>
          </p:txBody>
        </p:sp>
        <p:graphicFrame>
          <p:nvGraphicFramePr>
            <p:cNvPr id="199698" name="Object 18"/>
            <p:cNvGraphicFramePr>
              <a:graphicFrameLocks noChangeAspect="1"/>
            </p:cNvGraphicFramePr>
            <p:nvPr/>
          </p:nvGraphicFramePr>
          <p:xfrm>
            <a:off x="1338" y="173"/>
            <a:ext cx="2948" cy="435"/>
          </p:xfrm>
          <a:graphic>
            <a:graphicData uri="http://schemas.openxmlformats.org/presentationml/2006/ole">
              <p:oleObj spid="_x0000_s10243" name="Формула" r:id="rId6" imgW="1549080" imgH="228600" progId="Equation.3">
                <p:embed/>
              </p:oleObj>
            </a:graphicData>
          </a:graphic>
        </p:graphicFrame>
      </p:grpSp>
      <p:sp>
        <p:nvSpPr>
          <p:cNvPr id="199699" name="Freeform 19"/>
          <p:cNvSpPr>
            <a:spLocks/>
          </p:cNvSpPr>
          <p:nvPr/>
        </p:nvSpPr>
        <p:spPr bwMode="auto">
          <a:xfrm>
            <a:off x="1639888" y="1597025"/>
            <a:ext cx="2192337" cy="3206750"/>
          </a:xfrm>
          <a:custGeom>
            <a:avLst/>
            <a:gdLst/>
            <a:ahLst/>
            <a:cxnLst>
              <a:cxn ang="0">
                <a:pos x="0" y="2020"/>
              </a:cxn>
              <a:cxn ang="0">
                <a:pos x="1381" y="0"/>
              </a:cxn>
            </a:cxnLst>
            <a:rect l="0" t="0" r="r" b="b"/>
            <a:pathLst>
              <a:path w="1381" h="2020">
                <a:moveTo>
                  <a:pt x="0" y="2020"/>
                </a:moveTo>
                <a:lnTo>
                  <a:pt x="1381" y="0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9700" name="Rectangle 20"/>
          <p:cNvSpPr>
            <a:spLocks noChangeArrowheads="1"/>
          </p:cNvSpPr>
          <p:nvPr/>
        </p:nvSpPr>
        <p:spPr bwMode="auto">
          <a:xfrm>
            <a:off x="5580063" y="3357563"/>
            <a:ext cx="3240087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3 и 2</a:t>
            </a:r>
            <a:endParaRPr lang="ru-RU"/>
          </a:p>
        </p:txBody>
      </p:sp>
      <p:sp>
        <p:nvSpPr>
          <p:cNvPr id="199701" name="AutoShape 2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7893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9702" name="Rectangle 22"/>
          <p:cNvSpPr>
            <a:spLocks noChangeArrowheads="1"/>
          </p:cNvSpPr>
          <p:nvPr/>
        </p:nvSpPr>
        <p:spPr bwMode="auto">
          <a:xfrm>
            <a:off x="5580063" y="4438650"/>
            <a:ext cx="3240087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Следствие из аксиомы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параллельных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199703" name="AutoShape 23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086350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99704" name="Picture 24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9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99705" name="Freeform 25"/>
          <p:cNvSpPr>
            <a:spLocks/>
          </p:cNvSpPr>
          <p:nvPr/>
        </p:nvSpPr>
        <p:spPr bwMode="auto">
          <a:xfrm>
            <a:off x="468313" y="4149725"/>
            <a:ext cx="4556125" cy="33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9706" name="Text Box 26"/>
          <p:cNvSpPr txBox="1">
            <a:spLocks noChangeArrowheads="1"/>
          </p:cNvSpPr>
          <p:nvPr/>
        </p:nvSpPr>
        <p:spPr bwMode="auto">
          <a:xfrm>
            <a:off x="3059113" y="1628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99707" name="Text Box 27"/>
          <p:cNvSpPr txBox="1">
            <a:spLocks noChangeArrowheads="1"/>
          </p:cNvSpPr>
          <p:nvPr/>
        </p:nvSpPr>
        <p:spPr bwMode="auto">
          <a:xfrm>
            <a:off x="2339975" y="36449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99708" name="Text Box 28"/>
          <p:cNvSpPr txBox="1">
            <a:spLocks noChangeArrowheads="1"/>
          </p:cNvSpPr>
          <p:nvPr/>
        </p:nvSpPr>
        <p:spPr bwMode="auto">
          <a:xfrm>
            <a:off x="2960688" y="2670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99709" name="Text Box 29"/>
          <p:cNvSpPr txBox="1">
            <a:spLocks noChangeArrowheads="1"/>
          </p:cNvSpPr>
          <p:nvPr/>
        </p:nvSpPr>
        <p:spPr bwMode="auto">
          <a:xfrm>
            <a:off x="3419475" y="20605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ru-RU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96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9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96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9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9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68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996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9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9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684"/>
                  </p:tgtEl>
                </p:cond>
              </p:nextCondLst>
            </p:seq>
          </p:childTnLst>
        </p:cTn>
      </p:par>
    </p:tnLst>
    <p:bldLst>
      <p:bldP spid="199687" grpId="0" animBg="1"/>
      <p:bldP spid="199689" grpId="0" animBg="1"/>
      <p:bldP spid="199700" grpId="0" animBg="1"/>
      <p:bldP spid="199702" grpId="0" animBg="1"/>
      <p:bldP spid="1997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9.</a:t>
            </a:r>
          </a:p>
        </p:txBody>
      </p:sp>
      <p:sp>
        <p:nvSpPr>
          <p:cNvPr id="200707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070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20070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419475" y="5876925"/>
          <a:ext cx="4189413" cy="779463"/>
        </p:xfrm>
        <a:graphic>
          <a:graphicData uri="http://schemas.openxmlformats.org/presentationml/2006/ole">
            <p:oleObj spid="_x0000_s11266" name="Формула" r:id="rId4" imgW="1091880" imgH="203040" progId="Equation.3">
              <p:embed/>
            </p:oleObj>
          </a:graphicData>
        </a:graphic>
      </p:graphicFrame>
      <p:sp>
        <p:nvSpPr>
          <p:cNvPr id="20071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5580063" y="2349500"/>
            <a:ext cx="3240087" cy="719138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Вертикальные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углы </a:t>
            </a:r>
            <a:endParaRPr lang="el-G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712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7082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0714" name="Text Box 10"/>
          <p:cNvSpPr txBox="1">
            <a:spLocks noChangeArrowheads="1"/>
          </p:cNvSpPr>
          <p:nvPr/>
        </p:nvSpPr>
        <p:spPr bwMode="auto">
          <a:xfrm>
            <a:off x="539750" y="3644900"/>
            <a:ext cx="34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0715" name="Freeform 11"/>
          <p:cNvSpPr>
            <a:spLocks/>
          </p:cNvSpPr>
          <p:nvPr/>
        </p:nvSpPr>
        <p:spPr bwMode="auto">
          <a:xfrm>
            <a:off x="536575" y="2133600"/>
            <a:ext cx="45862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9" y="0"/>
              </a:cxn>
            </a:cxnLst>
            <a:rect l="0" t="0" r="r" b="b"/>
            <a:pathLst>
              <a:path w="2889" h="1">
                <a:moveTo>
                  <a:pt x="0" y="0"/>
                </a:moveTo>
                <a:lnTo>
                  <a:pt x="2889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0716" name="Text Box 12"/>
          <p:cNvSpPr txBox="1">
            <a:spLocks noChangeArrowheads="1"/>
          </p:cNvSpPr>
          <p:nvPr/>
        </p:nvSpPr>
        <p:spPr bwMode="auto">
          <a:xfrm>
            <a:off x="1258888" y="4437063"/>
            <a:ext cx="36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0717" name="Freeform 13"/>
          <p:cNvSpPr>
            <a:spLocks/>
          </p:cNvSpPr>
          <p:nvPr/>
        </p:nvSpPr>
        <p:spPr bwMode="auto">
          <a:xfrm>
            <a:off x="684213" y="3141663"/>
            <a:ext cx="4556125" cy="333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0718" name="Text Box 14"/>
          <p:cNvSpPr txBox="1">
            <a:spLocks noChangeArrowheads="1"/>
          </p:cNvSpPr>
          <p:nvPr/>
        </p:nvSpPr>
        <p:spPr bwMode="auto">
          <a:xfrm>
            <a:off x="539750" y="17002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a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0719" name="Text Box 15"/>
          <p:cNvSpPr txBox="1">
            <a:spLocks noChangeArrowheads="1"/>
          </p:cNvSpPr>
          <p:nvPr/>
        </p:nvSpPr>
        <p:spPr bwMode="auto">
          <a:xfrm>
            <a:off x="657225" y="2670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900113" y="279400"/>
            <a:ext cx="7777162" cy="1206500"/>
            <a:chOff x="567" y="176"/>
            <a:chExt cx="4899" cy="760"/>
          </a:xfrm>
        </p:grpSpPr>
        <p:sp>
          <p:nvSpPr>
            <p:cNvPr id="200721" name="Rectangle 17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Какие из прямых параллельны?</a:t>
              </a:r>
              <a:endParaRPr lang="en-US" sz="3600" b="1">
                <a:latin typeface="Times New Roman" pitchFamily="18" charset="0"/>
              </a:endParaRPr>
            </a:p>
          </p:txBody>
        </p:sp>
        <p:graphicFrame>
          <p:nvGraphicFramePr>
            <p:cNvPr id="200722" name="Object 18"/>
            <p:cNvGraphicFramePr>
              <a:graphicFrameLocks noChangeAspect="1"/>
            </p:cNvGraphicFramePr>
            <p:nvPr/>
          </p:nvGraphicFramePr>
          <p:xfrm>
            <a:off x="1338" y="176"/>
            <a:ext cx="2948" cy="428"/>
          </p:xfrm>
          <a:graphic>
            <a:graphicData uri="http://schemas.openxmlformats.org/presentationml/2006/ole">
              <p:oleObj spid="_x0000_s11267" name="Формула" r:id="rId6" imgW="1574640" imgH="228600" progId="Equation.3">
                <p:embed/>
              </p:oleObj>
            </a:graphicData>
          </a:graphic>
        </p:graphicFrame>
      </p:grpSp>
      <p:sp>
        <p:nvSpPr>
          <p:cNvPr id="200723" name="Freeform 19"/>
          <p:cNvSpPr>
            <a:spLocks/>
          </p:cNvSpPr>
          <p:nvPr/>
        </p:nvSpPr>
        <p:spPr bwMode="auto">
          <a:xfrm>
            <a:off x="2220913" y="1538288"/>
            <a:ext cx="1698625" cy="3265487"/>
          </a:xfrm>
          <a:custGeom>
            <a:avLst/>
            <a:gdLst/>
            <a:ahLst/>
            <a:cxnLst>
              <a:cxn ang="0">
                <a:pos x="1070" y="2057"/>
              </a:cxn>
              <a:cxn ang="0">
                <a:pos x="0" y="0"/>
              </a:cxn>
            </a:cxnLst>
            <a:rect l="0" t="0" r="r" b="b"/>
            <a:pathLst>
              <a:path w="1070" h="2057">
                <a:moveTo>
                  <a:pt x="1070" y="2057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0724" name="Rectangle 20"/>
          <p:cNvSpPr>
            <a:spLocks noChangeArrowheads="1"/>
          </p:cNvSpPr>
          <p:nvPr/>
        </p:nvSpPr>
        <p:spPr bwMode="auto">
          <a:xfrm>
            <a:off x="5580063" y="3357563"/>
            <a:ext cx="3240087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Смежные углы</a:t>
            </a:r>
            <a:endParaRPr lang="ru-RU"/>
          </a:p>
        </p:txBody>
      </p:sp>
      <p:sp>
        <p:nvSpPr>
          <p:cNvPr id="200725" name="AutoShape 2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7893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0726" name="Rectangle 22"/>
          <p:cNvSpPr>
            <a:spLocks noChangeArrowheads="1"/>
          </p:cNvSpPr>
          <p:nvPr/>
        </p:nvSpPr>
        <p:spPr bwMode="auto">
          <a:xfrm>
            <a:off x="5580063" y="4437063"/>
            <a:ext cx="3240087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Виды углов</a:t>
            </a:r>
            <a:endParaRPr lang="ru-RU"/>
          </a:p>
        </p:txBody>
      </p:sp>
      <p:sp>
        <p:nvSpPr>
          <p:cNvPr id="200727" name="AutoShape 23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79742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00728" name="Picture 24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9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00729" name="Freeform 25"/>
          <p:cNvSpPr>
            <a:spLocks/>
          </p:cNvSpPr>
          <p:nvPr/>
        </p:nvSpPr>
        <p:spPr bwMode="auto">
          <a:xfrm>
            <a:off x="468313" y="4149725"/>
            <a:ext cx="4556125" cy="33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0730" name="Text Box 26"/>
          <p:cNvSpPr txBox="1">
            <a:spLocks noChangeArrowheads="1"/>
          </p:cNvSpPr>
          <p:nvPr/>
        </p:nvSpPr>
        <p:spPr bwMode="auto">
          <a:xfrm>
            <a:off x="2484438" y="1628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200731" name="Text Box 27"/>
          <p:cNvSpPr txBox="1">
            <a:spLocks noChangeArrowheads="1"/>
          </p:cNvSpPr>
          <p:nvPr/>
        </p:nvSpPr>
        <p:spPr bwMode="auto">
          <a:xfrm>
            <a:off x="3779838" y="41497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200732" name="Text Box 28"/>
          <p:cNvSpPr txBox="1">
            <a:spLocks noChangeArrowheads="1"/>
          </p:cNvSpPr>
          <p:nvPr/>
        </p:nvSpPr>
        <p:spPr bwMode="auto">
          <a:xfrm>
            <a:off x="2771775" y="31416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07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07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0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0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1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007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708"/>
                  </p:tgtEl>
                </p:cond>
              </p:nextCondLst>
            </p:seq>
          </p:childTnLst>
        </p:cTn>
      </p:par>
    </p:tnLst>
    <p:bldLst>
      <p:bldP spid="200711" grpId="0" animBg="1"/>
      <p:bldP spid="200724" grpId="0" animBg="1"/>
      <p:bldP spid="2007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10.</a:t>
            </a:r>
          </a:p>
        </p:txBody>
      </p:sp>
      <p:sp>
        <p:nvSpPr>
          <p:cNvPr id="19865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9866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50825" y="4826000"/>
          <a:ext cx="5184775" cy="674688"/>
        </p:xfrm>
        <a:graphic>
          <a:graphicData uri="http://schemas.openxmlformats.org/presentationml/2006/ole">
            <p:oleObj spid="_x0000_s12290" name="Формула" r:id="rId4" imgW="1562040" imgH="203040" progId="Equation.3">
              <p:embed/>
            </p:oleObj>
          </a:graphicData>
        </a:graphic>
      </p:graphicFrame>
      <p:sp>
        <p:nvSpPr>
          <p:cNvPr id="19866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198663" name="Rectangle 7"/>
          <p:cNvSpPr>
            <a:spLocks noChangeArrowheads="1"/>
          </p:cNvSpPr>
          <p:nvPr/>
        </p:nvSpPr>
        <p:spPr bwMode="auto">
          <a:xfrm>
            <a:off x="5580063" y="2349500"/>
            <a:ext cx="3240087" cy="719138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Вертикальные углы</a:t>
            </a:r>
          </a:p>
          <a:p>
            <a:pPr algn="ctr"/>
            <a:endParaRPr lang="el-G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8664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7082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65" name="AutoShape 9"/>
          <p:cNvSpPr>
            <a:spLocks noChangeArrowheads="1"/>
          </p:cNvSpPr>
          <p:nvPr/>
        </p:nvSpPr>
        <p:spPr bwMode="auto">
          <a:xfrm>
            <a:off x="3132138" y="5589588"/>
            <a:ext cx="4897437" cy="126841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Сумма односторонних углов 180</a:t>
            </a:r>
            <a:r>
              <a:rPr lang="ru-RU" sz="2400" b="1" baseline="30000">
                <a:latin typeface="Times New Roman" pitchFamily="18" charset="0"/>
              </a:rPr>
              <a:t>0</a:t>
            </a:r>
            <a:endParaRPr lang="ru-RU" sz="2400" b="1">
              <a:latin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</a:rPr>
              <a:t>- прямые параллельны</a:t>
            </a:r>
          </a:p>
        </p:txBody>
      </p:sp>
      <p:sp>
        <p:nvSpPr>
          <p:cNvPr id="198667" name="Freeform 11"/>
          <p:cNvSpPr>
            <a:spLocks/>
          </p:cNvSpPr>
          <p:nvPr/>
        </p:nvSpPr>
        <p:spPr bwMode="auto">
          <a:xfrm>
            <a:off x="536575" y="2133600"/>
            <a:ext cx="45862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9" y="0"/>
              </a:cxn>
            </a:cxnLst>
            <a:rect l="0" t="0" r="r" b="b"/>
            <a:pathLst>
              <a:path w="2889" h="1">
                <a:moveTo>
                  <a:pt x="0" y="0"/>
                </a:moveTo>
                <a:lnTo>
                  <a:pt x="2889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669" name="Freeform 13"/>
          <p:cNvSpPr>
            <a:spLocks/>
          </p:cNvSpPr>
          <p:nvPr/>
        </p:nvSpPr>
        <p:spPr bwMode="auto">
          <a:xfrm>
            <a:off x="539750" y="3933825"/>
            <a:ext cx="4556125" cy="33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670" name="Text Box 14"/>
          <p:cNvSpPr txBox="1">
            <a:spLocks noChangeArrowheads="1"/>
          </p:cNvSpPr>
          <p:nvPr/>
        </p:nvSpPr>
        <p:spPr bwMode="auto">
          <a:xfrm>
            <a:off x="4787900" y="1628775"/>
            <a:ext cx="460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m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8671" name="Text Box 15"/>
          <p:cNvSpPr txBox="1">
            <a:spLocks noChangeArrowheads="1"/>
          </p:cNvSpPr>
          <p:nvPr/>
        </p:nvSpPr>
        <p:spPr bwMode="auto">
          <a:xfrm>
            <a:off x="512763" y="3462338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n</a:t>
            </a:r>
            <a:endParaRPr lang="ru-RU" sz="2800" b="1" i="1">
              <a:latin typeface="Times New Roman" pitchFamily="18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00113" y="271463"/>
            <a:ext cx="7653337" cy="1112837"/>
            <a:chOff x="567" y="171"/>
            <a:chExt cx="4821" cy="701"/>
          </a:xfrm>
        </p:grpSpPr>
        <p:sp>
          <p:nvSpPr>
            <p:cNvPr id="198673" name="Rectangle 17"/>
            <p:cNvSpPr>
              <a:spLocks noChangeArrowheads="1"/>
            </p:cNvSpPr>
            <p:nvPr/>
          </p:nvSpPr>
          <p:spPr bwMode="auto">
            <a:xfrm>
              <a:off x="567" y="210"/>
              <a:ext cx="4821" cy="662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en-US" sz="3200" b="1" i="1">
                  <a:latin typeface="Times New Roman" pitchFamily="18" charset="0"/>
                </a:rPr>
                <a:t>m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 </a:t>
              </a:r>
              <a:r>
                <a:rPr lang="en-US" sz="3600" b="1" i="1">
                  <a:latin typeface="Times New Roman" pitchFamily="18" charset="0"/>
                </a:rPr>
                <a:t>n</a:t>
              </a:r>
            </a:p>
          </p:txBody>
        </p:sp>
        <p:graphicFrame>
          <p:nvGraphicFramePr>
            <p:cNvPr id="198674" name="Object 18"/>
            <p:cNvGraphicFramePr>
              <a:graphicFrameLocks noChangeAspect="1"/>
            </p:cNvGraphicFramePr>
            <p:nvPr/>
          </p:nvGraphicFramePr>
          <p:xfrm>
            <a:off x="1565" y="171"/>
            <a:ext cx="2404" cy="442"/>
          </p:xfrm>
          <a:graphic>
            <a:graphicData uri="http://schemas.openxmlformats.org/presentationml/2006/ole">
              <p:oleObj spid="_x0000_s12291" name="Формула" r:id="rId6" imgW="1244520" imgH="228600" progId="Equation.3">
                <p:embed/>
              </p:oleObj>
            </a:graphicData>
          </a:graphic>
        </p:graphicFrame>
      </p:grpSp>
      <p:sp>
        <p:nvSpPr>
          <p:cNvPr id="198675" name="Freeform 19"/>
          <p:cNvSpPr>
            <a:spLocks/>
          </p:cNvSpPr>
          <p:nvPr/>
        </p:nvSpPr>
        <p:spPr bwMode="auto">
          <a:xfrm>
            <a:off x="1582738" y="1552575"/>
            <a:ext cx="3294062" cy="3019425"/>
          </a:xfrm>
          <a:custGeom>
            <a:avLst/>
            <a:gdLst/>
            <a:ahLst/>
            <a:cxnLst>
              <a:cxn ang="0">
                <a:pos x="2075" y="1902"/>
              </a:cxn>
              <a:cxn ang="0">
                <a:pos x="0" y="0"/>
              </a:cxn>
            </a:cxnLst>
            <a:rect l="0" t="0" r="r" b="b"/>
            <a:pathLst>
              <a:path w="2075" h="1902">
                <a:moveTo>
                  <a:pt x="2075" y="1902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676" name="Rectangle 20"/>
          <p:cNvSpPr>
            <a:spLocks noChangeArrowheads="1"/>
          </p:cNvSpPr>
          <p:nvPr/>
        </p:nvSpPr>
        <p:spPr bwMode="auto">
          <a:xfrm>
            <a:off x="5580063" y="3357563"/>
            <a:ext cx="3240087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3 и 2</a:t>
            </a:r>
            <a:endParaRPr lang="ru-RU"/>
          </a:p>
        </p:txBody>
      </p:sp>
      <p:sp>
        <p:nvSpPr>
          <p:cNvPr id="198677" name="AutoShape 2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7893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8678" name="Rectangle 22"/>
          <p:cNvSpPr>
            <a:spLocks noChangeArrowheads="1"/>
          </p:cNvSpPr>
          <p:nvPr/>
        </p:nvSpPr>
        <p:spPr bwMode="auto">
          <a:xfrm>
            <a:off x="5580063" y="4438650"/>
            <a:ext cx="3240087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Признак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198679" name="AutoShape 23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086350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98680" name="Picture 24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9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98682" name="Text Box 26"/>
          <p:cNvSpPr txBox="1">
            <a:spLocks noChangeArrowheads="1"/>
          </p:cNvSpPr>
          <p:nvPr/>
        </p:nvSpPr>
        <p:spPr bwMode="auto">
          <a:xfrm>
            <a:off x="1403350" y="1628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98684" name="Text Box 28"/>
          <p:cNvSpPr txBox="1">
            <a:spLocks noChangeArrowheads="1"/>
          </p:cNvSpPr>
          <p:nvPr/>
        </p:nvSpPr>
        <p:spPr bwMode="auto">
          <a:xfrm>
            <a:off x="4067175" y="3500438"/>
            <a:ext cx="387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98686" name="Text Box 30"/>
          <p:cNvSpPr txBox="1">
            <a:spLocks noChangeArrowheads="1"/>
          </p:cNvSpPr>
          <p:nvPr/>
        </p:nvSpPr>
        <p:spPr bwMode="auto">
          <a:xfrm>
            <a:off x="2627313" y="21336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ru-RU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98688" name="Freeform 32"/>
          <p:cNvSpPr>
            <a:spLocks/>
          </p:cNvSpPr>
          <p:nvPr/>
        </p:nvSpPr>
        <p:spPr bwMode="auto">
          <a:xfrm rot="13263676">
            <a:off x="2843213" y="1700213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8689" name="Freeform 33"/>
          <p:cNvSpPr>
            <a:spLocks/>
          </p:cNvSpPr>
          <p:nvPr/>
        </p:nvSpPr>
        <p:spPr bwMode="auto">
          <a:xfrm rot="13263676">
            <a:off x="4356100" y="2997200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86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8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8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86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986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86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98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98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98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66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986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9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9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660"/>
                  </p:tgtEl>
                </p:cond>
              </p:nextCondLst>
            </p:seq>
          </p:childTnLst>
        </p:cTn>
      </p:par>
    </p:tnLst>
    <p:bldLst>
      <p:bldP spid="198663" grpId="0" animBg="1"/>
      <p:bldP spid="198665" grpId="0" animBg="1"/>
      <p:bldP spid="198676" grpId="0" animBg="1"/>
      <p:bldP spid="198678" grpId="0" animBg="1"/>
      <p:bldP spid="198686" grpId="0"/>
      <p:bldP spid="198688" grpId="0" animBg="1"/>
      <p:bldP spid="198688" grpId="1" animBg="1"/>
      <p:bldP spid="198689" grpId="0" animBg="1"/>
      <p:bldP spid="19868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11.</a:t>
            </a:r>
          </a:p>
        </p:txBody>
      </p:sp>
      <p:sp>
        <p:nvSpPr>
          <p:cNvPr id="201731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1732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20173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0" y="4876800"/>
          <a:ext cx="5435600" cy="547688"/>
        </p:xfrm>
        <a:graphic>
          <a:graphicData uri="http://schemas.openxmlformats.org/presentationml/2006/ole">
            <p:oleObj spid="_x0000_s13314" name="Формула" r:id="rId4" imgW="1765080" imgH="177480" progId="Equation.3">
              <p:embed/>
            </p:oleObj>
          </a:graphicData>
        </a:graphic>
      </p:graphicFrame>
      <p:sp>
        <p:nvSpPr>
          <p:cNvPr id="20173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5580063" y="2349500"/>
            <a:ext cx="3240087" cy="719138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Равенство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треугольников</a:t>
            </a:r>
            <a:endParaRPr lang="el-G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173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88350" y="27082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1737" name="AutoShape 9"/>
          <p:cNvSpPr>
            <a:spLocks noChangeArrowheads="1"/>
          </p:cNvSpPr>
          <p:nvPr/>
        </p:nvSpPr>
        <p:spPr bwMode="auto">
          <a:xfrm>
            <a:off x="3132138" y="5589588"/>
            <a:ext cx="4897437" cy="126841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Соответственные углы равны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- прямые параллельны</a:t>
            </a:r>
          </a:p>
        </p:txBody>
      </p:sp>
      <p:sp>
        <p:nvSpPr>
          <p:cNvPr id="201739" name="Freeform 11"/>
          <p:cNvSpPr>
            <a:spLocks/>
          </p:cNvSpPr>
          <p:nvPr/>
        </p:nvSpPr>
        <p:spPr bwMode="auto">
          <a:xfrm>
            <a:off x="250825" y="4076700"/>
            <a:ext cx="4833938" cy="23813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3045" y="0"/>
              </a:cxn>
            </a:cxnLst>
            <a:rect l="0" t="0" r="r" b="b"/>
            <a:pathLst>
              <a:path w="3045" h="15">
                <a:moveTo>
                  <a:pt x="0" y="15"/>
                </a:moveTo>
                <a:lnTo>
                  <a:pt x="3045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1740" name="Text Box 12"/>
          <p:cNvSpPr txBox="1">
            <a:spLocks noChangeArrowheads="1"/>
          </p:cNvSpPr>
          <p:nvPr/>
        </p:nvSpPr>
        <p:spPr bwMode="auto">
          <a:xfrm>
            <a:off x="323850" y="40767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900113" y="333375"/>
            <a:ext cx="7653337" cy="1050925"/>
            <a:chOff x="567" y="210"/>
            <a:chExt cx="4821" cy="662"/>
          </a:xfrm>
        </p:grpSpPr>
        <p:sp>
          <p:nvSpPr>
            <p:cNvPr id="201742" name="Rectangle 14"/>
            <p:cNvSpPr>
              <a:spLocks noChangeArrowheads="1"/>
            </p:cNvSpPr>
            <p:nvPr/>
          </p:nvSpPr>
          <p:spPr bwMode="auto">
            <a:xfrm>
              <a:off x="567" y="210"/>
              <a:ext cx="4821" cy="662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en-US" sz="3600" b="1" i="1">
                  <a:latin typeface="Times New Roman" pitchFamily="18" charset="0"/>
                </a:rPr>
                <a:t>AB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 </a:t>
              </a:r>
              <a:r>
                <a:rPr lang="en-US" sz="3600" b="1" i="1">
                  <a:latin typeface="Times New Roman" pitchFamily="18" charset="0"/>
                </a:rPr>
                <a:t>DE</a:t>
              </a:r>
            </a:p>
          </p:txBody>
        </p:sp>
        <p:graphicFrame>
          <p:nvGraphicFramePr>
            <p:cNvPr id="201743" name="Object 15"/>
            <p:cNvGraphicFramePr>
              <a:graphicFrameLocks noChangeAspect="1"/>
            </p:cNvGraphicFramePr>
            <p:nvPr/>
          </p:nvGraphicFramePr>
          <p:xfrm>
            <a:off x="1247" y="210"/>
            <a:ext cx="3629" cy="406"/>
          </p:xfrm>
          <a:graphic>
            <a:graphicData uri="http://schemas.openxmlformats.org/presentationml/2006/ole">
              <p:oleObj spid="_x0000_s13315" name="Формула" r:id="rId5" imgW="1815840" imgH="203040" progId="Equation.3">
                <p:embed/>
              </p:oleObj>
            </a:graphicData>
          </a:graphic>
        </p:graphicFrame>
      </p:grpSp>
      <p:sp>
        <p:nvSpPr>
          <p:cNvPr id="201745" name="Rectangle 17"/>
          <p:cNvSpPr>
            <a:spLocks noChangeArrowheads="1"/>
          </p:cNvSpPr>
          <p:nvPr/>
        </p:nvSpPr>
        <p:spPr bwMode="auto">
          <a:xfrm>
            <a:off x="5580063" y="3357563"/>
            <a:ext cx="3240087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r>
              <a:rPr lang="ru-RU" sz="2400" b="1" i="1">
                <a:latin typeface="Times New Roman" pitchFamily="18" charset="0"/>
              </a:rPr>
              <a:t>ВАС</a:t>
            </a:r>
            <a:r>
              <a:rPr lang="ru-RU" sz="2400" b="1">
                <a:latin typeface="Times New Roman" pitchFamily="18" charset="0"/>
              </a:rPr>
              <a:t> и </a:t>
            </a:r>
            <a:r>
              <a:rPr lang="en-US" sz="2400" b="1" i="1">
                <a:latin typeface="Times New Roman" pitchFamily="18" charset="0"/>
              </a:rPr>
              <a:t>EDF</a:t>
            </a:r>
            <a:endParaRPr lang="ru-RU" i="1"/>
          </a:p>
        </p:txBody>
      </p:sp>
      <p:sp>
        <p:nvSpPr>
          <p:cNvPr id="201746" name="AutoShape 1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7893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1747" name="Rectangle 19"/>
          <p:cNvSpPr>
            <a:spLocks noChangeArrowheads="1"/>
          </p:cNvSpPr>
          <p:nvPr/>
        </p:nvSpPr>
        <p:spPr bwMode="auto">
          <a:xfrm>
            <a:off x="5580063" y="4438650"/>
            <a:ext cx="3240087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Признак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201748" name="AutoShape 20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086350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01749" name="Picture 21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01750" name="Text Box 22"/>
          <p:cNvSpPr txBox="1">
            <a:spLocks noChangeArrowheads="1"/>
          </p:cNvSpPr>
          <p:nvPr/>
        </p:nvSpPr>
        <p:spPr bwMode="auto">
          <a:xfrm>
            <a:off x="2987675" y="33575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201751" name="Text Box 23"/>
          <p:cNvSpPr txBox="1">
            <a:spLocks noChangeArrowheads="1"/>
          </p:cNvSpPr>
          <p:nvPr/>
        </p:nvSpPr>
        <p:spPr bwMode="auto">
          <a:xfrm>
            <a:off x="4643438" y="3357563"/>
            <a:ext cx="387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201753" name="AutoShape 25"/>
          <p:cNvSpPr>
            <a:spLocks noChangeArrowheads="1"/>
          </p:cNvSpPr>
          <p:nvPr/>
        </p:nvSpPr>
        <p:spPr bwMode="auto">
          <a:xfrm>
            <a:off x="539750" y="1844675"/>
            <a:ext cx="2519363" cy="2232025"/>
          </a:xfrm>
          <a:prstGeom prst="triangle">
            <a:avLst>
              <a:gd name="adj" fmla="val 25204"/>
            </a:avLst>
          </a:prstGeom>
          <a:noFill/>
          <a:ln w="508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1754" name="AutoShape 26"/>
          <p:cNvSpPr>
            <a:spLocks noChangeArrowheads="1"/>
          </p:cNvSpPr>
          <p:nvPr/>
        </p:nvSpPr>
        <p:spPr bwMode="auto">
          <a:xfrm>
            <a:off x="2195513" y="1844675"/>
            <a:ext cx="2519362" cy="2232025"/>
          </a:xfrm>
          <a:prstGeom prst="triangle">
            <a:avLst>
              <a:gd name="adj" fmla="val 25204"/>
            </a:avLst>
          </a:prstGeom>
          <a:noFill/>
          <a:ln w="508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1755" name="Text Box 27"/>
          <p:cNvSpPr txBox="1">
            <a:spLocks noChangeArrowheads="1"/>
          </p:cNvSpPr>
          <p:nvPr/>
        </p:nvSpPr>
        <p:spPr bwMode="auto">
          <a:xfrm>
            <a:off x="755650" y="14843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01756" name="Text Box 28"/>
          <p:cNvSpPr txBox="1">
            <a:spLocks noChangeArrowheads="1"/>
          </p:cNvSpPr>
          <p:nvPr/>
        </p:nvSpPr>
        <p:spPr bwMode="auto">
          <a:xfrm>
            <a:off x="2843213" y="40767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01757" name="Text Box 29"/>
          <p:cNvSpPr txBox="1">
            <a:spLocks noChangeArrowheads="1"/>
          </p:cNvSpPr>
          <p:nvPr/>
        </p:nvSpPr>
        <p:spPr bwMode="auto">
          <a:xfrm>
            <a:off x="1979613" y="40767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1758" name="Text Box 30"/>
          <p:cNvSpPr txBox="1">
            <a:spLocks noChangeArrowheads="1"/>
          </p:cNvSpPr>
          <p:nvPr/>
        </p:nvSpPr>
        <p:spPr bwMode="auto">
          <a:xfrm>
            <a:off x="2411413" y="148431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1759" name="Text Box 31"/>
          <p:cNvSpPr txBox="1">
            <a:spLocks noChangeArrowheads="1"/>
          </p:cNvSpPr>
          <p:nvPr/>
        </p:nvSpPr>
        <p:spPr bwMode="auto">
          <a:xfrm>
            <a:off x="4500563" y="40767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F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1760" name="AutoShape 32"/>
          <p:cNvSpPr>
            <a:spLocks noChangeArrowheads="1"/>
          </p:cNvSpPr>
          <p:nvPr/>
        </p:nvSpPr>
        <p:spPr bwMode="auto">
          <a:xfrm rot="28334487">
            <a:off x="3131344" y="3733006"/>
            <a:ext cx="149225" cy="423863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1761" name="AutoShape 33"/>
          <p:cNvSpPr>
            <a:spLocks noChangeArrowheads="1"/>
          </p:cNvSpPr>
          <p:nvPr/>
        </p:nvSpPr>
        <p:spPr bwMode="auto">
          <a:xfrm rot="28334487">
            <a:off x="4762501" y="3751262"/>
            <a:ext cx="144462" cy="360363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1762" name="Freeform 34"/>
          <p:cNvSpPr>
            <a:spLocks/>
          </p:cNvSpPr>
          <p:nvPr/>
        </p:nvSpPr>
        <p:spPr bwMode="auto">
          <a:xfrm>
            <a:off x="1331913" y="3933825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1763" name="Freeform 35"/>
          <p:cNvSpPr>
            <a:spLocks/>
          </p:cNvSpPr>
          <p:nvPr/>
        </p:nvSpPr>
        <p:spPr bwMode="auto">
          <a:xfrm>
            <a:off x="3851275" y="3933825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1764" name="Freeform 36"/>
          <p:cNvSpPr>
            <a:spLocks/>
          </p:cNvSpPr>
          <p:nvPr/>
        </p:nvSpPr>
        <p:spPr bwMode="auto">
          <a:xfrm>
            <a:off x="1974850" y="2827338"/>
            <a:ext cx="161925" cy="292100"/>
          </a:xfrm>
          <a:custGeom>
            <a:avLst/>
            <a:gdLst/>
            <a:ahLst/>
            <a:cxnLst>
              <a:cxn ang="0">
                <a:pos x="99" y="0"/>
              </a:cxn>
              <a:cxn ang="0">
                <a:pos x="0" y="184"/>
              </a:cxn>
            </a:cxnLst>
            <a:rect l="0" t="0" r="r" b="b"/>
            <a:pathLst>
              <a:path w="99" h="184">
                <a:moveTo>
                  <a:pt x="99" y="0"/>
                </a:moveTo>
                <a:lnTo>
                  <a:pt x="0" y="18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1765" name="Freeform 37"/>
          <p:cNvSpPr>
            <a:spLocks/>
          </p:cNvSpPr>
          <p:nvPr/>
        </p:nvSpPr>
        <p:spPr bwMode="auto">
          <a:xfrm>
            <a:off x="2051050" y="2852738"/>
            <a:ext cx="157163" cy="2794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176"/>
              </a:cxn>
            </a:cxnLst>
            <a:rect l="0" t="0" r="r" b="b"/>
            <a:pathLst>
              <a:path w="96" h="176">
                <a:moveTo>
                  <a:pt x="96" y="0"/>
                </a:moveTo>
                <a:lnTo>
                  <a:pt x="0" y="176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1766" name="Freeform 38"/>
          <p:cNvSpPr>
            <a:spLocks/>
          </p:cNvSpPr>
          <p:nvPr/>
        </p:nvSpPr>
        <p:spPr bwMode="auto">
          <a:xfrm>
            <a:off x="3632200" y="2827338"/>
            <a:ext cx="161925" cy="292100"/>
          </a:xfrm>
          <a:custGeom>
            <a:avLst/>
            <a:gdLst/>
            <a:ahLst/>
            <a:cxnLst>
              <a:cxn ang="0">
                <a:pos x="99" y="0"/>
              </a:cxn>
              <a:cxn ang="0">
                <a:pos x="0" y="184"/>
              </a:cxn>
            </a:cxnLst>
            <a:rect l="0" t="0" r="r" b="b"/>
            <a:pathLst>
              <a:path w="99" h="184">
                <a:moveTo>
                  <a:pt x="99" y="0"/>
                </a:moveTo>
                <a:lnTo>
                  <a:pt x="0" y="18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1767" name="Freeform 39"/>
          <p:cNvSpPr>
            <a:spLocks/>
          </p:cNvSpPr>
          <p:nvPr/>
        </p:nvSpPr>
        <p:spPr bwMode="auto">
          <a:xfrm>
            <a:off x="3708400" y="2852738"/>
            <a:ext cx="157163" cy="2794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176"/>
              </a:cxn>
            </a:cxnLst>
            <a:rect l="0" t="0" r="r" b="b"/>
            <a:pathLst>
              <a:path w="96" h="176">
                <a:moveTo>
                  <a:pt x="96" y="0"/>
                </a:moveTo>
                <a:lnTo>
                  <a:pt x="0" y="176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1768" name="Freeform 40"/>
          <p:cNvSpPr>
            <a:spLocks/>
          </p:cNvSpPr>
          <p:nvPr/>
        </p:nvSpPr>
        <p:spPr bwMode="auto">
          <a:xfrm rot="13263676">
            <a:off x="684213" y="3284538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1769" name="Freeform 41"/>
          <p:cNvSpPr>
            <a:spLocks/>
          </p:cNvSpPr>
          <p:nvPr/>
        </p:nvSpPr>
        <p:spPr bwMode="auto">
          <a:xfrm rot="13263676">
            <a:off x="2268538" y="3284538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17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17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17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1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1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1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1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1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17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01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1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01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1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01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01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1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73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1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01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0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732"/>
                  </p:tgtEl>
                </p:cond>
              </p:nextCondLst>
            </p:seq>
          </p:childTnLst>
        </p:cTn>
      </p:par>
    </p:tnLst>
    <p:bldLst>
      <p:bldP spid="201735" grpId="0" animBg="1"/>
      <p:bldP spid="201737" grpId="0" animBg="1"/>
      <p:bldP spid="201745" grpId="0" animBg="1"/>
      <p:bldP spid="201747" grpId="0" animBg="1"/>
      <p:bldP spid="201768" grpId="0" animBg="1"/>
      <p:bldP spid="201768" grpId="1" animBg="1"/>
      <p:bldP spid="201769" grpId="0" animBg="1"/>
      <p:bldP spid="20176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12.</a:t>
            </a:r>
          </a:p>
        </p:txBody>
      </p:sp>
      <p:sp>
        <p:nvSpPr>
          <p:cNvPr id="20275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275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20275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0" y="5084763"/>
          <a:ext cx="5399088" cy="547687"/>
        </p:xfrm>
        <a:graphic>
          <a:graphicData uri="http://schemas.openxmlformats.org/presentationml/2006/ole">
            <p:oleObj spid="_x0000_s14338" name="Формула" r:id="rId4" imgW="1752480" imgH="177480" progId="Equation.3">
              <p:embed/>
            </p:oleObj>
          </a:graphicData>
        </a:graphic>
      </p:graphicFrame>
      <p:sp>
        <p:nvSpPr>
          <p:cNvPr id="20275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5580063" y="2349500"/>
            <a:ext cx="3240087" cy="719138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Равенство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треугольников</a:t>
            </a:r>
            <a:endParaRPr lang="el-G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760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88350" y="27082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2761" name="AutoShape 9"/>
          <p:cNvSpPr>
            <a:spLocks noChangeArrowheads="1"/>
          </p:cNvSpPr>
          <p:nvPr/>
        </p:nvSpPr>
        <p:spPr bwMode="auto">
          <a:xfrm>
            <a:off x="3132138" y="5589588"/>
            <a:ext cx="4897437" cy="126841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Накрест лежащие углы равны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- прямые параллельны</a:t>
            </a:r>
          </a:p>
        </p:txBody>
      </p:sp>
      <p:sp>
        <p:nvSpPr>
          <p:cNvPr id="202762" name="Freeform 10"/>
          <p:cNvSpPr>
            <a:spLocks/>
          </p:cNvSpPr>
          <p:nvPr/>
        </p:nvSpPr>
        <p:spPr bwMode="auto">
          <a:xfrm>
            <a:off x="468313" y="3644900"/>
            <a:ext cx="1708150" cy="1406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76" y="886"/>
              </a:cxn>
            </a:cxnLst>
            <a:rect l="0" t="0" r="r" b="b"/>
            <a:pathLst>
              <a:path w="1076" h="886">
                <a:moveTo>
                  <a:pt x="0" y="0"/>
                </a:moveTo>
                <a:lnTo>
                  <a:pt x="1076" y="886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2763" name="Text Box 11"/>
          <p:cNvSpPr txBox="1">
            <a:spLocks noChangeArrowheads="1"/>
          </p:cNvSpPr>
          <p:nvPr/>
        </p:nvSpPr>
        <p:spPr bwMode="auto">
          <a:xfrm>
            <a:off x="0" y="33575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900113" y="333375"/>
            <a:ext cx="7653337" cy="1050925"/>
            <a:chOff x="567" y="210"/>
            <a:chExt cx="4821" cy="662"/>
          </a:xfrm>
        </p:grpSpPr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567" y="210"/>
              <a:ext cx="4821" cy="662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  <a:r>
                <a:rPr lang="ru-RU" sz="3600" b="1" i="1">
                  <a:latin typeface="Times New Roman" pitchFamily="18" charset="0"/>
                </a:rPr>
                <a:t>С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en-US" sz="3600" b="1" i="1">
                  <a:latin typeface="Times New Roman" pitchFamily="18" charset="0"/>
                </a:rPr>
                <a:t>E</a:t>
              </a:r>
            </a:p>
          </p:txBody>
        </p:sp>
        <p:graphicFrame>
          <p:nvGraphicFramePr>
            <p:cNvPr id="202765" name="Object 13"/>
            <p:cNvGraphicFramePr>
              <a:graphicFrameLocks noChangeAspect="1"/>
            </p:cNvGraphicFramePr>
            <p:nvPr/>
          </p:nvGraphicFramePr>
          <p:xfrm>
            <a:off x="1247" y="260"/>
            <a:ext cx="3629" cy="306"/>
          </p:xfrm>
          <a:graphic>
            <a:graphicData uri="http://schemas.openxmlformats.org/presentationml/2006/ole">
              <p:oleObj spid="_x0000_s14339" name="Формула" r:id="rId5" imgW="2412720" imgH="203040" progId="Equation.3">
                <p:embed/>
              </p:oleObj>
            </a:graphicData>
          </a:graphic>
        </p:graphicFrame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5580063" y="3357563"/>
            <a:ext cx="3240087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r>
              <a:rPr lang="ru-RU" sz="2400" b="1" i="1">
                <a:latin typeface="Times New Roman" pitchFamily="18" charset="0"/>
              </a:rPr>
              <a:t>ВС</a:t>
            </a:r>
            <a:r>
              <a:rPr lang="en-US" sz="2400" b="1" i="1">
                <a:latin typeface="Times New Roman" pitchFamily="18" charset="0"/>
              </a:rPr>
              <a:t>D</a:t>
            </a:r>
            <a:r>
              <a:rPr lang="ru-RU" sz="2400" b="1">
                <a:latin typeface="Times New Roman" pitchFamily="18" charset="0"/>
              </a:rPr>
              <a:t> и </a:t>
            </a:r>
            <a:r>
              <a:rPr lang="en-US" sz="2400" b="1" i="1">
                <a:latin typeface="Times New Roman" pitchFamily="18" charset="0"/>
              </a:rPr>
              <a:t>DAE</a:t>
            </a:r>
            <a:endParaRPr lang="ru-RU" i="1"/>
          </a:p>
        </p:txBody>
      </p:sp>
      <p:sp>
        <p:nvSpPr>
          <p:cNvPr id="202767" name="AutoShape 15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7893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580063" y="4438650"/>
            <a:ext cx="3240087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Признак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202769" name="AutoShape 1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086350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02770" name="Picture 18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02771" name="Text Box 19"/>
          <p:cNvSpPr txBox="1">
            <a:spLocks noChangeArrowheads="1"/>
          </p:cNvSpPr>
          <p:nvPr/>
        </p:nvSpPr>
        <p:spPr bwMode="auto">
          <a:xfrm>
            <a:off x="2124075" y="22764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202772" name="Text Box 20"/>
          <p:cNvSpPr txBox="1">
            <a:spLocks noChangeArrowheads="1"/>
          </p:cNvSpPr>
          <p:nvPr/>
        </p:nvSpPr>
        <p:spPr bwMode="auto">
          <a:xfrm>
            <a:off x="2627313" y="2276475"/>
            <a:ext cx="387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202775" name="Text Box 23"/>
          <p:cNvSpPr txBox="1">
            <a:spLocks noChangeArrowheads="1"/>
          </p:cNvSpPr>
          <p:nvPr/>
        </p:nvSpPr>
        <p:spPr bwMode="auto">
          <a:xfrm>
            <a:off x="2124075" y="14128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02776" name="Text Box 24"/>
          <p:cNvSpPr txBox="1">
            <a:spLocks noChangeArrowheads="1"/>
          </p:cNvSpPr>
          <p:nvPr/>
        </p:nvSpPr>
        <p:spPr bwMode="auto">
          <a:xfrm>
            <a:off x="4643438" y="3357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02777" name="Text Box 25"/>
          <p:cNvSpPr txBox="1">
            <a:spLocks noChangeArrowheads="1"/>
          </p:cNvSpPr>
          <p:nvPr/>
        </p:nvSpPr>
        <p:spPr bwMode="auto">
          <a:xfrm>
            <a:off x="2339975" y="35734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2778" name="Text Box 26"/>
          <p:cNvSpPr txBox="1">
            <a:spLocks noChangeArrowheads="1"/>
          </p:cNvSpPr>
          <p:nvPr/>
        </p:nvSpPr>
        <p:spPr bwMode="auto">
          <a:xfrm>
            <a:off x="2051050" y="45085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2780" name="AutoShape 28"/>
          <p:cNvSpPr>
            <a:spLocks noChangeArrowheads="1"/>
          </p:cNvSpPr>
          <p:nvPr/>
        </p:nvSpPr>
        <p:spPr bwMode="auto">
          <a:xfrm rot="30428306">
            <a:off x="755650" y="3357563"/>
            <a:ext cx="144463" cy="287337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2781" name="AutoShape 29"/>
          <p:cNvSpPr>
            <a:spLocks noChangeArrowheads="1"/>
          </p:cNvSpPr>
          <p:nvPr/>
        </p:nvSpPr>
        <p:spPr bwMode="auto">
          <a:xfrm rot="57639708">
            <a:off x="2615406" y="2029619"/>
            <a:ext cx="271463" cy="358775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2788" name="Freeform 36"/>
          <p:cNvSpPr>
            <a:spLocks/>
          </p:cNvSpPr>
          <p:nvPr/>
        </p:nvSpPr>
        <p:spPr bwMode="auto">
          <a:xfrm rot="7396754">
            <a:off x="3756025" y="3092450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2789" name="Freeform 37"/>
          <p:cNvSpPr>
            <a:spLocks/>
          </p:cNvSpPr>
          <p:nvPr/>
        </p:nvSpPr>
        <p:spPr bwMode="auto">
          <a:xfrm rot="-2809059">
            <a:off x="1308100" y="3740150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2790" name="AutoShape 38"/>
          <p:cNvSpPr>
            <a:spLocks noChangeArrowheads="1"/>
          </p:cNvSpPr>
          <p:nvPr/>
        </p:nvSpPr>
        <p:spPr bwMode="auto">
          <a:xfrm>
            <a:off x="468313" y="1773238"/>
            <a:ext cx="4175125" cy="1873250"/>
          </a:xfrm>
          <a:prstGeom prst="triangle">
            <a:avLst>
              <a:gd name="adj" fmla="val 50000"/>
            </a:avLst>
          </a:prstGeom>
          <a:noFill/>
          <a:ln w="5080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2791" name="Freeform 39"/>
          <p:cNvSpPr>
            <a:spLocks/>
          </p:cNvSpPr>
          <p:nvPr/>
        </p:nvSpPr>
        <p:spPr bwMode="auto">
          <a:xfrm>
            <a:off x="2554288" y="1785938"/>
            <a:ext cx="1587" cy="18573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70"/>
              </a:cxn>
            </a:cxnLst>
            <a:rect l="0" t="0" r="r" b="b"/>
            <a:pathLst>
              <a:path w="1" h="1170">
                <a:moveTo>
                  <a:pt x="0" y="0"/>
                </a:moveTo>
                <a:lnTo>
                  <a:pt x="0" y="117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2792" name="AutoShape 40"/>
          <p:cNvSpPr>
            <a:spLocks noChangeArrowheads="1"/>
          </p:cNvSpPr>
          <p:nvPr/>
        </p:nvSpPr>
        <p:spPr bwMode="auto">
          <a:xfrm rot="39614766">
            <a:off x="2236787" y="2071688"/>
            <a:ext cx="225425" cy="33020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2793" name="Freeform 41"/>
          <p:cNvSpPr>
            <a:spLocks/>
          </p:cNvSpPr>
          <p:nvPr/>
        </p:nvSpPr>
        <p:spPr bwMode="auto">
          <a:xfrm rot="-24110676">
            <a:off x="2195513" y="3357563"/>
            <a:ext cx="342900" cy="190500"/>
          </a:xfrm>
          <a:custGeom>
            <a:avLst/>
            <a:gdLst/>
            <a:ahLst/>
            <a:cxnLst>
              <a:cxn ang="0">
                <a:pos x="0" y="120"/>
              </a:cxn>
              <a:cxn ang="0">
                <a:pos x="96" y="0"/>
              </a:cxn>
              <a:cxn ang="0">
                <a:pos x="216" y="112"/>
              </a:cxn>
            </a:cxnLst>
            <a:rect l="0" t="0" r="r" b="b"/>
            <a:pathLst>
              <a:path w="216" h="120">
                <a:moveTo>
                  <a:pt x="0" y="120"/>
                </a:moveTo>
                <a:lnTo>
                  <a:pt x="96" y="0"/>
                </a:lnTo>
                <a:lnTo>
                  <a:pt x="216" y="112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2794" name="AutoShape 42"/>
          <p:cNvSpPr>
            <a:spLocks noChangeArrowheads="1"/>
          </p:cNvSpPr>
          <p:nvPr/>
        </p:nvSpPr>
        <p:spPr bwMode="auto">
          <a:xfrm rot="30428306">
            <a:off x="920750" y="3206750"/>
            <a:ext cx="161925" cy="43180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2795" name="AutoShape 43"/>
          <p:cNvSpPr>
            <a:spLocks noChangeArrowheads="1"/>
          </p:cNvSpPr>
          <p:nvPr/>
        </p:nvSpPr>
        <p:spPr bwMode="auto">
          <a:xfrm rot="13912427">
            <a:off x="746126" y="3654425"/>
            <a:ext cx="165100" cy="288925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2796" name="AutoShape 44"/>
          <p:cNvSpPr>
            <a:spLocks noChangeArrowheads="1"/>
          </p:cNvSpPr>
          <p:nvPr/>
        </p:nvSpPr>
        <p:spPr bwMode="auto">
          <a:xfrm rot="56025022">
            <a:off x="900113" y="3644900"/>
            <a:ext cx="198437" cy="388938"/>
          </a:xfrm>
          <a:prstGeom prst="moon">
            <a:avLst>
              <a:gd name="adj" fmla="val 2597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27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2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27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2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02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2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02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02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02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02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27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75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27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0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0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756"/>
                  </p:tgtEl>
                </p:cond>
              </p:nextCondLst>
            </p:seq>
          </p:childTnLst>
        </p:cTn>
      </p:par>
    </p:tnLst>
    <p:bldLst>
      <p:bldP spid="202759" grpId="0" animBg="1"/>
      <p:bldP spid="202761" grpId="0" animBg="1"/>
      <p:bldP spid="202766" grpId="0" animBg="1"/>
      <p:bldP spid="202768" grpId="0" animBg="1"/>
      <p:bldP spid="202788" grpId="0" animBg="1"/>
      <p:bldP spid="202788" grpId="1" animBg="1"/>
      <p:bldP spid="202789" grpId="0" animBg="1"/>
      <p:bldP spid="202789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WordArt 2"/>
          <p:cNvSpPr>
            <a:spLocks noChangeArrowheads="1" noChangeShapeType="1" noTextEdit="1"/>
          </p:cNvSpPr>
          <p:nvPr/>
        </p:nvSpPr>
        <p:spPr bwMode="auto">
          <a:xfrm>
            <a:off x="250825" y="476250"/>
            <a:ext cx="864235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Решение задач</a:t>
            </a:r>
          </a:p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 готовым чертежам.</a:t>
            </a:r>
          </a:p>
        </p:txBody>
      </p:sp>
      <p:sp>
        <p:nvSpPr>
          <p:cNvPr id="179204" name="Line 4"/>
          <p:cNvSpPr>
            <a:spLocks noChangeShapeType="1"/>
          </p:cNvSpPr>
          <p:nvPr/>
        </p:nvSpPr>
        <p:spPr bwMode="auto">
          <a:xfrm>
            <a:off x="2987675" y="59499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9206" name="AutoShape 6"/>
          <p:cNvSpPr>
            <a:spLocks noChangeArrowheads="1"/>
          </p:cNvSpPr>
          <p:nvPr/>
        </p:nvSpPr>
        <p:spPr bwMode="auto">
          <a:xfrm>
            <a:off x="323850" y="1916113"/>
            <a:ext cx="4968875" cy="3241675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Необходимо по рисунку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записать условие задачи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и ответить на поставленный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вопрос.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В задачах подсказки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отсутствуют.</a:t>
            </a:r>
          </a:p>
        </p:txBody>
      </p:sp>
      <p:sp>
        <p:nvSpPr>
          <p:cNvPr id="179207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79613" y="5805488"/>
            <a:ext cx="1042987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14</a:t>
            </a:r>
          </a:p>
        </p:txBody>
      </p:sp>
      <p:sp>
        <p:nvSpPr>
          <p:cNvPr id="17920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19475" y="5805488"/>
            <a:ext cx="1042988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15</a:t>
            </a:r>
          </a:p>
        </p:txBody>
      </p:sp>
      <p:sp>
        <p:nvSpPr>
          <p:cNvPr id="179209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59338" y="5805488"/>
            <a:ext cx="1042987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179210" name="AutoShape 1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9750" y="5805488"/>
            <a:ext cx="1042988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13</a:t>
            </a:r>
          </a:p>
        </p:txBody>
      </p:sp>
      <p:pic>
        <p:nvPicPr>
          <p:cNvPr id="179212" name="Picture 12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6"/>
          <a:srcRect l="7150" t="16449" r="9358" b="4637"/>
          <a:stretch>
            <a:fillRect/>
          </a:stretch>
        </p:blipFill>
        <p:spPr bwMode="auto">
          <a:xfrm>
            <a:off x="5076825" y="1916113"/>
            <a:ext cx="4067175" cy="3498850"/>
          </a:xfrm>
          <a:prstGeom prst="rect">
            <a:avLst/>
          </a:prstGeom>
          <a:noFill/>
        </p:spPr>
      </p:pic>
      <p:sp>
        <p:nvSpPr>
          <p:cNvPr id="179213" name="AutoShape 1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00788" y="5805488"/>
            <a:ext cx="1042987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7</a:t>
            </a:r>
          </a:p>
        </p:txBody>
      </p:sp>
      <p:sp>
        <p:nvSpPr>
          <p:cNvPr id="179214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740650" y="5805488"/>
            <a:ext cx="1042988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8</a:t>
            </a:r>
          </a:p>
        </p:txBody>
      </p:sp>
      <p:sp>
        <p:nvSpPr>
          <p:cNvPr id="179216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260350"/>
            <a:ext cx="720725" cy="466725"/>
          </a:xfrm>
          <a:prstGeom prst="actionButtonHome">
            <a:avLst/>
          </a:prstGeom>
          <a:solidFill>
            <a:srgbClr val="B7C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WordArt 2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7057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Свойства параллельных прямых.</a:t>
            </a:r>
          </a:p>
        </p:txBody>
      </p:sp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2268538" y="30686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1692275" y="177323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5148263" y="3933825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Р</a:t>
            </a:r>
          </a:p>
        </p:txBody>
      </p:sp>
      <p:sp>
        <p:nvSpPr>
          <p:cNvPr id="159750" name="Line 6"/>
          <p:cNvSpPr>
            <a:spLocks noChangeShapeType="1"/>
          </p:cNvSpPr>
          <p:nvPr/>
        </p:nvSpPr>
        <p:spPr bwMode="auto">
          <a:xfrm>
            <a:off x="5219700" y="5662613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2771775" y="28527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3348038" y="35004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59753" name="Text Box 9"/>
          <p:cNvSpPr txBox="1">
            <a:spLocks noChangeArrowheads="1"/>
          </p:cNvSpPr>
          <p:nvPr/>
        </p:nvSpPr>
        <p:spPr bwMode="auto">
          <a:xfrm>
            <a:off x="2916238" y="36449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pic>
        <p:nvPicPr>
          <p:cNvPr id="159754" name="Picture 10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2"/>
          <a:srcRect l="7150" t="16449" r="9358" b="4637"/>
          <a:stretch>
            <a:fillRect/>
          </a:stretch>
        </p:blipFill>
        <p:spPr bwMode="auto">
          <a:xfrm>
            <a:off x="5076825" y="1700213"/>
            <a:ext cx="4067175" cy="3498850"/>
          </a:xfrm>
          <a:prstGeom prst="rect">
            <a:avLst/>
          </a:prstGeom>
          <a:noFill/>
        </p:spPr>
      </p:pic>
      <p:sp>
        <p:nvSpPr>
          <p:cNvPr id="159756" name="Freeform 12"/>
          <p:cNvSpPr>
            <a:spLocks/>
          </p:cNvSpPr>
          <p:nvPr/>
        </p:nvSpPr>
        <p:spPr bwMode="auto">
          <a:xfrm>
            <a:off x="468313" y="21336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9757" name="Text Box 13"/>
          <p:cNvSpPr txBox="1">
            <a:spLocks noChangeArrowheads="1"/>
          </p:cNvSpPr>
          <p:nvPr/>
        </p:nvSpPr>
        <p:spPr bwMode="auto">
          <a:xfrm>
            <a:off x="395288" y="32131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59758" name="Text Box 14"/>
          <p:cNvSpPr txBox="1">
            <a:spLocks noChangeArrowheads="1"/>
          </p:cNvSpPr>
          <p:nvPr/>
        </p:nvSpPr>
        <p:spPr bwMode="auto">
          <a:xfrm>
            <a:off x="323850" y="4508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59759" name="Freeform 15"/>
          <p:cNvSpPr>
            <a:spLocks/>
          </p:cNvSpPr>
          <p:nvPr/>
        </p:nvSpPr>
        <p:spPr bwMode="auto">
          <a:xfrm>
            <a:off x="468313" y="34290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9760" name="Freeform 16"/>
          <p:cNvSpPr>
            <a:spLocks/>
          </p:cNvSpPr>
          <p:nvPr/>
        </p:nvSpPr>
        <p:spPr bwMode="auto">
          <a:xfrm>
            <a:off x="1625600" y="210820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9761" name="AutoShape 17"/>
          <p:cNvSpPr>
            <a:spLocks noChangeArrowheads="1"/>
          </p:cNvSpPr>
          <p:nvPr/>
        </p:nvSpPr>
        <p:spPr bwMode="auto">
          <a:xfrm>
            <a:off x="1042988" y="5418138"/>
            <a:ext cx="7273925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Если две параллельные прямые пересечены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секущей, то</a:t>
            </a:r>
          </a:p>
          <a:p>
            <a:pPr algn="ctr"/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НАКРЕСТ ЛЕЖАЩИЕ</a:t>
            </a:r>
            <a:r>
              <a:rPr lang="ru-RU" sz="2400" b="1">
                <a:latin typeface="Times New Roman" pitchFamily="18" charset="0"/>
              </a:rPr>
              <a:t> углы равны.</a:t>
            </a:r>
          </a:p>
        </p:txBody>
      </p:sp>
      <p:sp>
        <p:nvSpPr>
          <p:cNvPr id="159762" name="AutoShape 18"/>
          <p:cNvSpPr>
            <a:spLocks noChangeArrowheads="1"/>
          </p:cNvSpPr>
          <p:nvPr/>
        </p:nvSpPr>
        <p:spPr bwMode="auto">
          <a:xfrm rot="-5046565">
            <a:off x="2338387" y="3143251"/>
            <a:ext cx="290513" cy="430212"/>
          </a:xfrm>
          <a:prstGeom prst="moon">
            <a:avLst>
              <a:gd name="adj" fmla="val 51986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9763" name="AutoShape 19"/>
          <p:cNvSpPr>
            <a:spLocks noChangeArrowheads="1"/>
          </p:cNvSpPr>
          <p:nvPr/>
        </p:nvSpPr>
        <p:spPr bwMode="auto">
          <a:xfrm rot="6584036">
            <a:off x="3346451" y="3503612"/>
            <a:ext cx="290512" cy="430213"/>
          </a:xfrm>
          <a:prstGeom prst="moon">
            <a:avLst>
              <a:gd name="adj" fmla="val 51986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9764" name="AutoShape 20"/>
          <p:cNvSpPr>
            <a:spLocks noChangeArrowheads="1"/>
          </p:cNvSpPr>
          <p:nvPr/>
        </p:nvSpPr>
        <p:spPr bwMode="auto">
          <a:xfrm rot="12622051">
            <a:off x="2843213" y="2924175"/>
            <a:ext cx="290512" cy="430213"/>
          </a:xfrm>
          <a:prstGeom prst="moon">
            <a:avLst>
              <a:gd name="adj" fmla="val 51986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9765" name="AutoShape 21"/>
          <p:cNvSpPr>
            <a:spLocks noChangeArrowheads="1"/>
          </p:cNvSpPr>
          <p:nvPr/>
        </p:nvSpPr>
        <p:spPr bwMode="auto">
          <a:xfrm rot="1544290">
            <a:off x="2843213" y="3716338"/>
            <a:ext cx="290512" cy="430212"/>
          </a:xfrm>
          <a:prstGeom prst="moon">
            <a:avLst>
              <a:gd name="adj" fmla="val 51986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9766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260350"/>
            <a:ext cx="720725" cy="466725"/>
          </a:xfrm>
          <a:prstGeom prst="actionButtonHome">
            <a:avLst/>
          </a:prstGeom>
          <a:solidFill>
            <a:srgbClr val="B7C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5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15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2000" fill="hold"/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2000" fill="hold"/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15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000"/>
                            </p:stCondLst>
                            <p:childTnLst>
                              <p:par>
                                <p:cTn id="8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2000" fill="hold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2000" fill="hold"/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/>
      <p:bldP spid="159747" grpId="1"/>
      <p:bldP spid="159748" grpId="0"/>
      <p:bldP spid="159751" grpId="0"/>
      <p:bldP spid="159751" grpId="1"/>
      <p:bldP spid="159752" grpId="0"/>
      <p:bldP spid="159752" grpId="1"/>
      <p:bldP spid="159753" grpId="0"/>
      <p:bldP spid="159753" grpId="1"/>
      <p:bldP spid="159760" grpId="0" animBg="1"/>
      <p:bldP spid="159761" grpId="0" animBg="1"/>
      <p:bldP spid="159762" grpId="0" animBg="1"/>
      <p:bldP spid="159762" grpId="1" animBg="1"/>
      <p:bldP spid="159763" grpId="0" animBg="1"/>
      <p:bldP spid="159763" grpId="1" animBg="1"/>
      <p:bldP spid="159764" grpId="0" animBg="1"/>
      <p:bldP spid="159764" grpId="1" animBg="1"/>
      <p:bldP spid="159765" grpId="0" animBg="1"/>
      <p:bldP spid="15976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13.</a:t>
            </a:r>
          </a:p>
        </p:txBody>
      </p:sp>
      <p:sp>
        <p:nvSpPr>
          <p:cNvPr id="17817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818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7818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908175" y="5084763"/>
          <a:ext cx="4392613" cy="608012"/>
        </p:xfrm>
        <a:graphic>
          <a:graphicData uri="http://schemas.openxmlformats.org/presentationml/2006/ole">
            <p:oleObj spid="_x0000_s15362" name="Формула" r:id="rId4" imgW="1282680" imgH="177480" progId="Equation.3">
              <p:embed/>
            </p:oleObj>
          </a:graphicData>
        </a:graphic>
      </p:graphicFrame>
      <p:sp>
        <p:nvSpPr>
          <p:cNvPr id="178184" name="Rectangle 8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Доказать:    </a:t>
            </a:r>
            <a:r>
              <a:rPr lang="en-US" sz="3600" b="1" i="1">
                <a:latin typeface="Times New Roman" pitchFamily="18" charset="0"/>
              </a:rPr>
              <a:t>PE</a:t>
            </a:r>
            <a:r>
              <a:rPr lang="ru-RU" sz="3600">
                <a:latin typeface="Times New Roman" pitchFamily="18" charset="0"/>
              </a:rPr>
              <a:t> </a:t>
            </a:r>
            <a:r>
              <a:rPr lang="en-US" sz="3600"/>
              <a:t>ll </a:t>
            </a:r>
            <a:r>
              <a:rPr lang="en-US" sz="3600" b="1" i="1">
                <a:latin typeface="Times New Roman" pitchFamily="18" charset="0"/>
              </a:rPr>
              <a:t>MK</a:t>
            </a:r>
          </a:p>
        </p:txBody>
      </p:sp>
      <p:sp>
        <p:nvSpPr>
          <p:cNvPr id="178186" name="AutoShape 10"/>
          <p:cNvSpPr>
            <a:spLocks noChangeArrowheads="1"/>
          </p:cNvSpPr>
          <p:nvPr/>
        </p:nvSpPr>
        <p:spPr bwMode="auto">
          <a:xfrm>
            <a:off x="6300788" y="4724400"/>
            <a:ext cx="2449512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i="1">
                <a:latin typeface="Times New Roman" pitchFamily="18" charset="0"/>
              </a:rPr>
              <a:t>PE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/>
              <a:t>ll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3600" b="1" i="1">
                <a:latin typeface="Times New Roman" pitchFamily="18" charset="0"/>
              </a:rPr>
              <a:t>MK</a:t>
            </a:r>
            <a:endParaRPr lang="ru-RU" sz="3600" b="1" i="1">
              <a:latin typeface="Times New Roman" pitchFamily="18" charset="0"/>
            </a:endParaRPr>
          </a:p>
        </p:txBody>
      </p:sp>
      <p:pic>
        <p:nvPicPr>
          <p:cNvPr id="178187" name="Picture 11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5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173288" y="1981200"/>
            <a:ext cx="4673600" cy="2398713"/>
            <a:chOff x="1369" y="1248"/>
            <a:chExt cx="2944" cy="1511"/>
          </a:xfrm>
        </p:grpSpPr>
        <p:sp>
          <p:nvSpPr>
            <p:cNvPr id="178188" name="Text Box 12"/>
            <p:cNvSpPr txBox="1">
              <a:spLocks noChangeArrowheads="1"/>
            </p:cNvSpPr>
            <p:nvPr/>
          </p:nvSpPr>
          <p:spPr bwMode="auto">
            <a:xfrm>
              <a:off x="4014" y="2432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Times New Roman" pitchFamily="18" charset="0"/>
                </a:rPr>
                <a:t>K</a:t>
              </a:r>
              <a:endParaRPr lang="ru-RU" sz="2800" b="1" i="1">
                <a:latin typeface="Times New Roman" pitchFamily="18" charset="0"/>
              </a:endParaRPr>
            </a:p>
          </p:txBody>
        </p:sp>
        <p:sp>
          <p:nvSpPr>
            <p:cNvPr id="178189" name="Freeform 13"/>
            <p:cNvSpPr>
              <a:spLocks/>
            </p:cNvSpPr>
            <p:nvPr/>
          </p:nvSpPr>
          <p:spPr bwMode="auto">
            <a:xfrm>
              <a:off x="1369" y="1560"/>
              <a:ext cx="2944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944" y="0"/>
                </a:cxn>
              </a:cxnLst>
              <a:rect l="0" t="0" r="r" b="b"/>
              <a:pathLst>
                <a:path w="2944" h="8">
                  <a:moveTo>
                    <a:pt x="0" y="8"/>
                  </a:moveTo>
                  <a:lnTo>
                    <a:pt x="2944" y="0"/>
                  </a:lnTo>
                </a:path>
              </a:pathLst>
            </a:custGeom>
            <a:noFill/>
            <a:ln w="57150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8190" name="Text Box 14"/>
            <p:cNvSpPr txBox="1">
              <a:spLocks noChangeArrowheads="1"/>
            </p:cNvSpPr>
            <p:nvPr/>
          </p:nvSpPr>
          <p:spPr bwMode="auto">
            <a:xfrm>
              <a:off x="2926" y="2432"/>
              <a:ext cx="3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Times New Roman" pitchFamily="18" charset="0"/>
                </a:rPr>
                <a:t>M</a:t>
              </a:r>
              <a:endParaRPr lang="ru-RU" sz="2800" b="1" i="1">
                <a:latin typeface="Times New Roman" pitchFamily="18" charset="0"/>
              </a:endParaRPr>
            </a:p>
          </p:txBody>
        </p:sp>
        <p:sp>
          <p:nvSpPr>
            <p:cNvPr id="178191" name="Freeform 15"/>
            <p:cNvSpPr>
              <a:spLocks/>
            </p:cNvSpPr>
            <p:nvPr/>
          </p:nvSpPr>
          <p:spPr bwMode="auto">
            <a:xfrm>
              <a:off x="1401" y="2464"/>
              <a:ext cx="2896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896" y="0"/>
                </a:cxn>
              </a:cxnLst>
              <a:rect l="0" t="0" r="r" b="b"/>
              <a:pathLst>
                <a:path w="2896" h="8">
                  <a:moveTo>
                    <a:pt x="0" y="8"/>
                  </a:moveTo>
                  <a:lnTo>
                    <a:pt x="2896" y="0"/>
                  </a:lnTo>
                </a:path>
              </a:pathLst>
            </a:custGeom>
            <a:noFill/>
            <a:ln w="57150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8192" name="Freeform 16"/>
            <p:cNvSpPr>
              <a:spLocks/>
            </p:cNvSpPr>
            <p:nvPr/>
          </p:nvSpPr>
          <p:spPr bwMode="auto">
            <a:xfrm>
              <a:off x="1953" y="1576"/>
              <a:ext cx="1208" cy="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8" y="888"/>
                </a:cxn>
              </a:cxnLst>
              <a:rect l="0" t="0" r="r" b="b"/>
              <a:pathLst>
                <a:path w="1208" h="888">
                  <a:moveTo>
                    <a:pt x="0" y="0"/>
                  </a:moveTo>
                  <a:lnTo>
                    <a:pt x="1208" y="888"/>
                  </a:lnTo>
                </a:path>
              </a:pathLst>
            </a:cu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8193" name="Text Box 17"/>
            <p:cNvSpPr txBox="1">
              <a:spLocks noChangeArrowheads="1"/>
            </p:cNvSpPr>
            <p:nvPr/>
          </p:nvSpPr>
          <p:spPr bwMode="auto">
            <a:xfrm>
              <a:off x="1746" y="1253"/>
              <a:ext cx="2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Times New Roman" pitchFamily="18" charset="0"/>
                </a:rPr>
                <a:t>P</a:t>
              </a:r>
              <a:endParaRPr lang="ru-RU" sz="2800" b="1" i="1">
                <a:latin typeface="Times New Roman" pitchFamily="18" charset="0"/>
              </a:endParaRPr>
            </a:p>
          </p:txBody>
        </p:sp>
        <p:sp>
          <p:nvSpPr>
            <p:cNvPr id="178194" name="Text Box 18"/>
            <p:cNvSpPr txBox="1">
              <a:spLocks noChangeArrowheads="1"/>
            </p:cNvSpPr>
            <p:nvPr/>
          </p:nvSpPr>
          <p:spPr bwMode="auto">
            <a:xfrm>
              <a:off x="3515" y="1253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 i="1">
                  <a:latin typeface="Times New Roman" pitchFamily="18" charset="0"/>
                </a:rPr>
                <a:t>E</a:t>
              </a:r>
              <a:endParaRPr lang="ru-RU" sz="2800" b="1" i="1">
                <a:latin typeface="Times New Roman" pitchFamily="18" charset="0"/>
              </a:endParaRPr>
            </a:p>
          </p:txBody>
        </p:sp>
        <p:sp>
          <p:nvSpPr>
            <p:cNvPr id="178197" name="Freeform 21"/>
            <p:cNvSpPr>
              <a:spLocks/>
            </p:cNvSpPr>
            <p:nvPr/>
          </p:nvSpPr>
          <p:spPr bwMode="auto">
            <a:xfrm>
              <a:off x="3161" y="1248"/>
              <a:ext cx="400" cy="1208"/>
            </a:xfrm>
            <a:custGeom>
              <a:avLst/>
              <a:gdLst/>
              <a:ahLst/>
              <a:cxnLst>
                <a:cxn ang="0">
                  <a:pos x="0" y="1208"/>
                </a:cxn>
                <a:cxn ang="0">
                  <a:pos x="400" y="0"/>
                </a:cxn>
              </a:cxnLst>
              <a:rect l="0" t="0" r="r" b="b"/>
              <a:pathLst>
                <a:path w="400" h="1208">
                  <a:moveTo>
                    <a:pt x="0" y="1208"/>
                  </a:moveTo>
                  <a:lnTo>
                    <a:pt x="400" y="0"/>
                  </a:lnTo>
                </a:path>
              </a:pathLst>
            </a:custGeom>
            <a:noFill/>
            <a:ln w="571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8200" name="Freeform 24"/>
            <p:cNvSpPr>
              <a:spLocks/>
            </p:cNvSpPr>
            <p:nvPr/>
          </p:nvSpPr>
          <p:spPr bwMode="auto">
            <a:xfrm>
              <a:off x="2789" y="1480"/>
              <a:ext cx="72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158"/>
                </a:cxn>
              </a:cxnLst>
              <a:rect l="0" t="0" r="r" b="b"/>
              <a:pathLst>
                <a:path w="72" h="158">
                  <a:moveTo>
                    <a:pt x="0" y="0"/>
                  </a:moveTo>
                  <a:lnTo>
                    <a:pt x="72" y="15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8201" name="Freeform 25"/>
            <p:cNvSpPr>
              <a:spLocks/>
            </p:cNvSpPr>
            <p:nvPr/>
          </p:nvSpPr>
          <p:spPr bwMode="auto">
            <a:xfrm>
              <a:off x="2835" y="1480"/>
              <a:ext cx="72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" y="158"/>
                </a:cxn>
              </a:cxnLst>
              <a:rect l="0" t="0" r="r" b="b"/>
              <a:pathLst>
                <a:path w="72" h="158">
                  <a:moveTo>
                    <a:pt x="0" y="0"/>
                  </a:moveTo>
                  <a:lnTo>
                    <a:pt x="72" y="15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8202" name="Freeform 26"/>
            <p:cNvSpPr>
              <a:spLocks/>
            </p:cNvSpPr>
            <p:nvPr/>
          </p:nvSpPr>
          <p:spPr bwMode="auto">
            <a:xfrm>
              <a:off x="2625" y="2024"/>
              <a:ext cx="128" cy="136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0" y="136"/>
                </a:cxn>
              </a:cxnLst>
              <a:rect l="0" t="0" r="r" b="b"/>
              <a:pathLst>
                <a:path w="128" h="136">
                  <a:moveTo>
                    <a:pt x="128" y="0"/>
                  </a:moveTo>
                  <a:lnTo>
                    <a:pt x="0" y="136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8203" name="Freeform 27"/>
            <p:cNvSpPr>
              <a:spLocks/>
            </p:cNvSpPr>
            <p:nvPr/>
          </p:nvSpPr>
          <p:spPr bwMode="auto">
            <a:xfrm>
              <a:off x="2654" y="2069"/>
              <a:ext cx="128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0" y="128"/>
                </a:cxn>
              </a:cxnLst>
              <a:rect l="0" t="0" r="r" b="b"/>
              <a:pathLst>
                <a:path w="128" h="128">
                  <a:moveTo>
                    <a:pt x="128" y="0"/>
                  </a:moveTo>
                  <a:lnTo>
                    <a:pt x="0" y="128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8208" name="AutoShape 32"/>
            <p:cNvSpPr>
              <a:spLocks noChangeArrowheads="1"/>
            </p:cNvSpPr>
            <p:nvPr/>
          </p:nvSpPr>
          <p:spPr bwMode="auto">
            <a:xfrm rot="47614420">
              <a:off x="3001" y="2085"/>
              <a:ext cx="124" cy="273"/>
            </a:xfrm>
            <a:prstGeom prst="moon">
              <a:avLst>
                <a:gd name="adj" fmla="val 31736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8209" name="AutoShape 33"/>
            <p:cNvSpPr>
              <a:spLocks noChangeArrowheads="1"/>
            </p:cNvSpPr>
            <p:nvPr/>
          </p:nvSpPr>
          <p:spPr bwMode="auto">
            <a:xfrm rot="51987810">
              <a:off x="3289" y="2205"/>
              <a:ext cx="138" cy="267"/>
            </a:xfrm>
            <a:prstGeom prst="moon">
              <a:avLst>
                <a:gd name="adj" fmla="val 31736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8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180"/>
                  </p:tgtEl>
                </p:cond>
              </p:nextCondLst>
            </p:seq>
          </p:childTnLst>
        </p:cTn>
      </p:par>
    </p:tnLst>
    <p:bldLst>
      <p:bldP spid="17818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14.</a:t>
            </a:r>
          </a:p>
        </p:txBody>
      </p:sp>
      <p:sp>
        <p:nvSpPr>
          <p:cNvPr id="18022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8022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019300" y="5084763"/>
          <a:ext cx="4168775" cy="608012"/>
        </p:xfrm>
        <a:graphic>
          <a:graphicData uri="http://schemas.openxmlformats.org/presentationml/2006/ole">
            <p:oleObj spid="_x0000_s16386" name="Формула" r:id="rId3" imgW="1218960" imgH="177480" progId="Equation.3">
              <p:embed/>
            </p:oleObj>
          </a:graphicData>
        </a:graphic>
      </p:graphicFrame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Доказать:    </a:t>
            </a:r>
            <a:r>
              <a:rPr lang="en-US" sz="3600" b="1" i="1">
                <a:latin typeface="Times New Roman" pitchFamily="18" charset="0"/>
              </a:rPr>
              <a:t>AB</a:t>
            </a:r>
            <a:r>
              <a:rPr lang="ru-RU" sz="3600">
                <a:latin typeface="Times New Roman" pitchFamily="18" charset="0"/>
              </a:rPr>
              <a:t> </a:t>
            </a:r>
            <a:r>
              <a:rPr lang="en-US" sz="3600"/>
              <a:t>ll </a:t>
            </a:r>
            <a:r>
              <a:rPr lang="en-US" sz="3600" b="1" i="1">
                <a:latin typeface="Times New Roman" pitchFamily="18" charset="0"/>
              </a:rPr>
              <a:t>DE</a:t>
            </a:r>
          </a:p>
        </p:txBody>
      </p:sp>
      <p:sp>
        <p:nvSpPr>
          <p:cNvPr id="180231" name="AutoShape 7"/>
          <p:cNvSpPr>
            <a:spLocks noChangeArrowheads="1"/>
          </p:cNvSpPr>
          <p:nvPr/>
        </p:nvSpPr>
        <p:spPr bwMode="auto">
          <a:xfrm>
            <a:off x="6300788" y="4724400"/>
            <a:ext cx="2449512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i="1">
                <a:latin typeface="Times New Roman" pitchFamily="18" charset="0"/>
              </a:rPr>
              <a:t>AB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/>
              <a:t>ll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3600" b="1" i="1">
                <a:latin typeface="Times New Roman" pitchFamily="18" charset="0"/>
              </a:rPr>
              <a:t>DE</a:t>
            </a:r>
            <a:endParaRPr lang="ru-RU" sz="3600" b="1" i="1">
              <a:latin typeface="Times New Roman" pitchFamily="18" charset="0"/>
            </a:endParaRPr>
          </a:p>
        </p:txBody>
      </p:sp>
      <p:pic>
        <p:nvPicPr>
          <p:cNvPr id="180232" name="Picture 8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6804025" y="292417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0235" name="Freeform 11"/>
          <p:cNvSpPr>
            <a:spLocks/>
          </p:cNvSpPr>
          <p:nvPr/>
        </p:nvSpPr>
        <p:spPr bwMode="auto">
          <a:xfrm>
            <a:off x="2051050" y="1268413"/>
            <a:ext cx="4891088" cy="3340100"/>
          </a:xfrm>
          <a:custGeom>
            <a:avLst/>
            <a:gdLst/>
            <a:ahLst/>
            <a:cxnLst>
              <a:cxn ang="0">
                <a:pos x="889" y="24"/>
              </a:cxn>
              <a:cxn ang="0">
                <a:pos x="2673" y="2104"/>
              </a:cxn>
              <a:cxn ang="0">
                <a:pos x="3081" y="1384"/>
              </a:cxn>
              <a:cxn ang="0">
                <a:pos x="0" y="1423"/>
              </a:cxn>
              <a:cxn ang="0">
                <a:pos x="881" y="0"/>
              </a:cxn>
            </a:cxnLst>
            <a:rect l="0" t="0" r="r" b="b"/>
            <a:pathLst>
              <a:path w="3081" h="2104">
                <a:moveTo>
                  <a:pt x="889" y="24"/>
                </a:moveTo>
                <a:lnTo>
                  <a:pt x="2673" y="2104"/>
                </a:lnTo>
                <a:lnTo>
                  <a:pt x="3081" y="1384"/>
                </a:lnTo>
                <a:lnTo>
                  <a:pt x="0" y="1423"/>
                </a:lnTo>
                <a:lnTo>
                  <a:pt x="88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1692275" y="34290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A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0239" name="Text Box 15"/>
          <p:cNvSpPr txBox="1">
            <a:spLocks noChangeArrowheads="1"/>
          </p:cNvSpPr>
          <p:nvPr/>
        </p:nvSpPr>
        <p:spPr bwMode="auto">
          <a:xfrm>
            <a:off x="2987675" y="9810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0240" name="Text Box 16"/>
          <p:cNvSpPr txBox="1">
            <a:spLocks noChangeArrowheads="1"/>
          </p:cNvSpPr>
          <p:nvPr/>
        </p:nvSpPr>
        <p:spPr bwMode="auto">
          <a:xfrm>
            <a:off x="5292725" y="29972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0242" name="Freeform 18"/>
          <p:cNvSpPr>
            <a:spLocks/>
          </p:cNvSpPr>
          <p:nvPr/>
        </p:nvSpPr>
        <p:spPr bwMode="auto">
          <a:xfrm>
            <a:off x="2627313" y="2276475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0243" name="Freeform 19"/>
          <p:cNvSpPr>
            <a:spLocks/>
          </p:cNvSpPr>
          <p:nvPr/>
        </p:nvSpPr>
        <p:spPr bwMode="auto">
          <a:xfrm>
            <a:off x="2700338" y="2276475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0244" name="Freeform 20"/>
          <p:cNvSpPr>
            <a:spLocks/>
          </p:cNvSpPr>
          <p:nvPr/>
        </p:nvSpPr>
        <p:spPr bwMode="auto">
          <a:xfrm>
            <a:off x="4279900" y="2251075"/>
            <a:ext cx="161925" cy="292100"/>
          </a:xfrm>
          <a:custGeom>
            <a:avLst/>
            <a:gdLst/>
            <a:ahLst/>
            <a:cxnLst>
              <a:cxn ang="0">
                <a:pos x="99" y="0"/>
              </a:cxn>
              <a:cxn ang="0">
                <a:pos x="0" y="184"/>
              </a:cxn>
            </a:cxnLst>
            <a:rect l="0" t="0" r="r" b="b"/>
            <a:pathLst>
              <a:path w="99" h="184">
                <a:moveTo>
                  <a:pt x="99" y="0"/>
                </a:moveTo>
                <a:lnTo>
                  <a:pt x="0" y="18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0245" name="Freeform 21"/>
          <p:cNvSpPr>
            <a:spLocks/>
          </p:cNvSpPr>
          <p:nvPr/>
        </p:nvSpPr>
        <p:spPr bwMode="auto">
          <a:xfrm>
            <a:off x="4356100" y="2276475"/>
            <a:ext cx="157163" cy="2794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176"/>
              </a:cxn>
            </a:cxnLst>
            <a:rect l="0" t="0" r="r" b="b"/>
            <a:pathLst>
              <a:path w="96" h="176">
                <a:moveTo>
                  <a:pt x="96" y="0"/>
                </a:moveTo>
                <a:lnTo>
                  <a:pt x="0" y="176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5724525" y="44370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0250" name="Freeform 26"/>
          <p:cNvSpPr>
            <a:spLocks/>
          </p:cNvSpPr>
          <p:nvPr/>
        </p:nvSpPr>
        <p:spPr bwMode="auto">
          <a:xfrm>
            <a:off x="5724525" y="3933825"/>
            <a:ext cx="157163" cy="2794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176"/>
              </a:cxn>
            </a:cxnLst>
            <a:rect l="0" t="0" r="r" b="b"/>
            <a:pathLst>
              <a:path w="96" h="176">
                <a:moveTo>
                  <a:pt x="96" y="0"/>
                </a:moveTo>
                <a:lnTo>
                  <a:pt x="0" y="176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0251" name="Freeform 27"/>
          <p:cNvSpPr>
            <a:spLocks/>
          </p:cNvSpPr>
          <p:nvPr/>
        </p:nvSpPr>
        <p:spPr bwMode="auto">
          <a:xfrm>
            <a:off x="6516688" y="3933825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0254" name="AutoShape 3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0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228"/>
                  </p:tgtEl>
                </p:cond>
              </p:nextCondLst>
            </p:seq>
          </p:childTnLst>
        </p:cTn>
      </p:par>
    </p:tnLst>
    <p:bldLst>
      <p:bldP spid="1802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15.</a:t>
            </a:r>
          </a:p>
        </p:txBody>
      </p:sp>
      <p:sp>
        <p:nvSpPr>
          <p:cNvPr id="181252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8125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019300" y="5094288"/>
          <a:ext cx="4168775" cy="588962"/>
        </p:xfrm>
        <a:graphic>
          <a:graphicData uri="http://schemas.openxmlformats.org/presentationml/2006/ole">
            <p:oleObj spid="_x0000_s17410" name="Формула" r:id="rId3" imgW="1257120" imgH="177480" progId="Equation.3">
              <p:embed/>
            </p:oleObj>
          </a:graphicData>
        </a:graphic>
      </p:graphicFrame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Доказать:    </a:t>
            </a:r>
            <a:r>
              <a:rPr lang="en-US" sz="3600" b="1" i="1">
                <a:latin typeface="Times New Roman" pitchFamily="18" charset="0"/>
              </a:rPr>
              <a:t>AB</a:t>
            </a:r>
            <a:r>
              <a:rPr lang="ru-RU" sz="3600">
                <a:latin typeface="Times New Roman" pitchFamily="18" charset="0"/>
              </a:rPr>
              <a:t> </a:t>
            </a:r>
            <a:r>
              <a:rPr lang="en-US" sz="3600"/>
              <a:t>ll </a:t>
            </a:r>
            <a:r>
              <a:rPr lang="en-US" sz="3600" b="1" i="1">
                <a:latin typeface="Times New Roman" pitchFamily="18" charset="0"/>
              </a:rPr>
              <a:t>MN</a:t>
            </a:r>
          </a:p>
        </p:txBody>
      </p:sp>
      <p:sp>
        <p:nvSpPr>
          <p:cNvPr id="181255" name="AutoShape 7"/>
          <p:cNvSpPr>
            <a:spLocks noChangeArrowheads="1"/>
          </p:cNvSpPr>
          <p:nvPr/>
        </p:nvSpPr>
        <p:spPr bwMode="auto">
          <a:xfrm>
            <a:off x="6300788" y="4724400"/>
            <a:ext cx="2449512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i="1">
                <a:latin typeface="Times New Roman" pitchFamily="18" charset="0"/>
              </a:rPr>
              <a:t>AB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/>
              <a:t>ll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3600" b="1" i="1">
                <a:latin typeface="Times New Roman" pitchFamily="18" charset="0"/>
              </a:rPr>
              <a:t>MN</a:t>
            </a:r>
            <a:endParaRPr lang="ru-RU" sz="3600" b="1" i="1">
              <a:latin typeface="Times New Roman" pitchFamily="18" charset="0"/>
            </a:endParaRPr>
          </a:p>
        </p:txBody>
      </p:sp>
      <p:pic>
        <p:nvPicPr>
          <p:cNvPr id="181256" name="Picture 8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81261" name="Text Box 13"/>
          <p:cNvSpPr txBox="1">
            <a:spLocks noChangeArrowheads="1"/>
          </p:cNvSpPr>
          <p:nvPr/>
        </p:nvSpPr>
        <p:spPr bwMode="auto">
          <a:xfrm>
            <a:off x="3995738" y="11255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N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1270" name="Text Box 22"/>
          <p:cNvSpPr txBox="1">
            <a:spLocks noChangeArrowheads="1"/>
          </p:cNvSpPr>
          <p:nvPr/>
        </p:nvSpPr>
        <p:spPr bwMode="auto">
          <a:xfrm>
            <a:off x="1258888" y="1125538"/>
            <a:ext cx="36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181271" name="Text Box 23"/>
          <p:cNvSpPr txBox="1">
            <a:spLocks noChangeArrowheads="1"/>
          </p:cNvSpPr>
          <p:nvPr/>
        </p:nvSpPr>
        <p:spPr bwMode="auto">
          <a:xfrm>
            <a:off x="827088" y="45815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81272" name="Text Box 24"/>
          <p:cNvSpPr txBox="1">
            <a:spLocks noChangeArrowheads="1"/>
          </p:cNvSpPr>
          <p:nvPr/>
        </p:nvSpPr>
        <p:spPr bwMode="auto">
          <a:xfrm>
            <a:off x="2916238" y="45815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81273" name="Text Box 25"/>
          <p:cNvSpPr txBox="1">
            <a:spLocks noChangeArrowheads="1"/>
          </p:cNvSpPr>
          <p:nvPr/>
        </p:nvSpPr>
        <p:spPr bwMode="auto">
          <a:xfrm>
            <a:off x="3492500" y="4581525"/>
            <a:ext cx="500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M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1275" name="Freeform 27"/>
          <p:cNvSpPr>
            <a:spLocks/>
          </p:cNvSpPr>
          <p:nvPr/>
        </p:nvSpPr>
        <p:spPr bwMode="auto">
          <a:xfrm>
            <a:off x="614363" y="4656138"/>
            <a:ext cx="63500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00" y="0"/>
              </a:cxn>
            </a:cxnLst>
            <a:rect l="0" t="0" r="r" b="b"/>
            <a:pathLst>
              <a:path w="4000" h="1">
                <a:moveTo>
                  <a:pt x="0" y="0"/>
                </a:moveTo>
                <a:lnTo>
                  <a:pt x="4000" y="0"/>
                </a:lnTo>
              </a:path>
            </a:pathLst>
          </a:cu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1278" name="Text Box 30"/>
          <p:cNvSpPr txBox="1">
            <a:spLocks noChangeArrowheads="1"/>
          </p:cNvSpPr>
          <p:nvPr/>
        </p:nvSpPr>
        <p:spPr bwMode="auto">
          <a:xfrm>
            <a:off x="5795963" y="45815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K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1279" name="AutoShape 31"/>
          <p:cNvSpPr>
            <a:spLocks noChangeArrowheads="1"/>
          </p:cNvSpPr>
          <p:nvPr/>
        </p:nvSpPr>
        <p:spPr bwMode="auto">
          <a:xfrm>
            <a:off x="1187450" y="1412875"/>
            <a:ext cx="2016125" cy="3240088"/>
          </a:xfrm>
          <a:prstGeom prst="triangle">
            <a:avLst>
              <a:gd name="adj" fmla="val 24657"/>
            </a:avLst>
          </a:prstGeom>
          <a:noFill/>
          <a:ln w="508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1281" name="AutoShape 33"/>
          <p:cNvSpPr>
            <a:spLocks noChangeArrowheads="1"/>
          </p:cNvSpPr>
          <p:nvPr/>
        </p:nvSpPr>
        <p:spPr bwMode="auto">
          <a:xfrm>
            <a:off x="3924300" y="1412875"/>
            <a:ext cx="2016125" cy="3240088"/>
          </a:xfrm>
          <a:prstGeom prst="triangle">
            <a:avLst>
              <a:gd name="adj" fmla="val 24657"/>
            </a:avLst>
          </a:prstGeom>
          <a:noFill/>
          <a:ln w="508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1282" name="AutoShape 34"/>
          <p:cNvSpPr>
            <a:spLocks noChangeArrowheads="1"/>
          </p:cNvSpPr>
          <p:nvPr/>
        </p:nvSpPr>
        <p:spPr bwMode="auto">
          <a:xfrm rot="44491377">
            <a:off x="2916238" y="4365625"/>
            <a:ext cx="141287" cy="265113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1283" name="AutoShape 35"/>
          <p:cNvSpPr>
            <a:spLocks noChangeArrowheads="1"/>
          </p:cNvSpPr>
          <p:nvPr/>
        </p:nvSpPr>
        <p:spPr bwMode="auto">
          <a:xfrm rot="44491377">
            <a:off x="5651500" y="4365625"/>
            <a:ext cx="141288" cy="265113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1284" name="Line 36"/>
          <p:cNvSpPr>
            <a:spLocks noChangeShapeType="1"/>
          </p:cNvSpPr>
          <p:nvPr/>
        </p:nvSpPr>
        <p:spPr bwMode="auto">
          <a:xfrm>
            <a:off x="2411413" y="321310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1285" name="Line 37"/>
          <p:cNvSpPr>
            <a:spLocks noChangeShapeType="1"/>
          </p:cNvSpPr>
          <p:nvPr/>
        </p:nvSpPr>
        <p:spPr bwMode="auto">
          <a:xfrm>
            <a:off x="5148263" y="321310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1286" name="Freeform 38"/>
          <p:cNvSpPr>
            <a:spLocks/>
          </p:cNvSpPr>
          <p:nvPr/>
        </p:nvSpPr>
        <p:spPr bwMode="auto">
          <a:xfrm>
            <a:off x="2124075" y="45085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1287" name="Freeform 39"/>
          <p:cNvSpPr>
            <a:spLocks/>
          </p:cNvSpPr>
          <p:nvPr/>
        </p:nvSpPr>
        <p:spPr bwMode="auto">
          <a:xfrm>
            <a:off x="2197100" y="45085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1288" name="Freeform 40"/>
          <p:cNvSpPr>
            <a:spLocks/>
          </p:cNvSpPr>
          <p:nvPr/>
        </p:nvSpPr>
        <p:spPr bwMode="auto">
          <a:xfrm>
            <a:off x="4716463" y="45085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1289" name="Freeform 41"/>
          <p:cNvSpPr>
            <a:spLocks/>
          </p:cNvSpPr>
          <p:nvPr/>
        </p:nvSpPr>
        <p:spPr bwMode="auto">
          <a:xfrm>
            <a:off x="4789488" y="45085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1293" name="AutoShape 4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1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252"/>
                  </p:tgtEl>
                </p:cond>
              </p:nextCondLst>
            </p:seq>
          </p:childTnLst>
        </p:cTn>
      </p:par>
    </p:tnLst>
    <p:bldLst>
      <p:bldP spid="18125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6.</a:t>
            </a:r>
          </a:p>
        </p:txBody>
      </p:sp>
      <p:sp>
        <p:nvSpPr>
          <p:cNvPr id="18227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 (2)</a:t>
            </a:r>
          </a:p>
        </p:txBody>
      </p:sp>
      <p:graphicFrame>
        <p:nvGraphicFramePr>
          <p:cNvPr id="182277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5651500" y="3716338"/>
          <a:ext cx="2598738" cy="568325"/>
        </p:xfrm>
        <a:graphic>
          <a:graphicData uri="http://schemas.openxmlformats.org/presentationml/2006/ole">
            <p:oleObj spid="_x0000_s18434" name="Формула" r:id="rId3" imgW="812520" imgH="177480" progId="Equation.3">
              <p:embed/>
            </p:oleObj>
          </a:graphicData>
        </a:graphic>
      </p:graphicFrame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900113" y="333375"/>
            <a:ext cx="7777162" cy="719138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Доказать:   </a:t>
            </a:r>
            <a:r>
              <a:rPr lang="en-US" sz="3200" b="1" i="1">
                <a:latin typeface="Times New Roman" pitchFamily="18" charset="0"/>
              </a:rPr>
              <a:t>NK</a:t>
            </a:r>
            <a:r>
              <a:rPr lang="ru-RU" sz="3600">
                <a:latin typeface="Times New Roman" pitchFamily="18" charset="0"/>
              </a:rPr>
              <a:t> </a:t>
            </a:r>
            <a:r>
              <a:rPr lang="en-US" sz="3600"/>
              <a:t>ll </a:t>
            </a:r>
            <a:r>
              <a:rPr lang="en-US" sz="3600" b="1" i="1">
                <a:latin typeface="Times New Roman" pitchFamily="18" charset="0"/>
              </a:rPr>
              <a:t>AC, MN </a:t>
            </a:r>
            <a:r>
              <a:rPr lang="en-US" sz="3600"/>
              <a:t>ll </a:t>
            </a:r>
            <a:r>
              <a:rPr lang="en-US" sz="3600" b="1" i="1">
                <a:latin typeface="Times New Roman" pitchFamily="18" charset="0"/>
              </a:rPr>
              <a:t>BC</a:t>
            </a:r>
          </a:p>
        </p:txBody>
      </p:sp>
      <p:sp>
        <p:nvSpPr>
          <p:cNvPr id="182279" name="AutoShape 7"/>
          <p:cNvSpPr>
            <a:spLocks noChangeArrowheads="1"/>
          </p:cNvSpPr>
          <p:nvPr/>
        </p:nvSpPr>
        <p:spPr bwMode="auto">
          <a:xfrm>
            <a:off x="5508625" y="5778500"/>
            <a:ext cx="2449513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i="1">
                <a:latin typeface="Times New Roman" pitchFamily="18" charset="0"/>
              </a:rPr>
              <a:t>MN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/>
              <a:t>ll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3600" b="1" i="1">
                <a:latin typeface="Times New Roman" pitchFamily="18" charset="0"/>
              </a:rPr>
              <a:t>BC</a:t>
            </a:r>
            <a:endParaRPr lang="ru-RU" sz="3600" b="1" i="1">
              <a:latin typeface="Times New Roman" pitchFamily="18" charset="0"/>
            </a:endParaRPr>
          </a:p>
        </p:txBody>
      </p:sp>
      <p:pic>
        <p:nvPicPr>
          <p:cNvPr id="182280" name="Picture 8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82281" name="Text Box 9"/>
          <p:cNvSpPr txBox="1">
            <a:spLocks noChangeArrowheads="1"/>
          </p:cNvSpPr>
          <p:nvPr/>
        </p:nvSpPr>
        <p:spPr bwMode="auto">
          <a:xfrm>
            <a:off x="1690688" y="105251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N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2283" name="Text Box 11"/>
          <p:cNvSpPr txBox="1">
            <a:spLocks noChangeArrowheads="1"/>
          </p:cNvSpPr>
          <p:nvPr/>
        </p:nvSpPr>
        <p:spPr bwMode="auto">
          <a:xfrm>
            <a:off x="5003800" y="2997200"/>
            <a:ext cx="3603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182284" name="Text Box 12"/>
          <p:cNvSpPr txBox="1">
            <a:spLocks noChangeArrowheads="1"/>
          </p:cNvSpPr>
          <p:nvPr/>
        </p:nvSpPr>
        <p:spPr bwMode="auto">
          <a:xfrm>
            <a:off x="3059113" y="29972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82285" name="Text Box 13"/>
          <p:cNvSpPr txBox="1">
            <a:spLocks noChangeArrowheads="1"/>
          </p:cNvSpPr>
          <p:nvPr/>
        </p:nvSpPr>
        <p:spPr bwMode="auto">
          <a:xfrm>
            <a:off x="3563938" y="53736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82286" name="Text Box 14"/>
          <p:cNvSpPr txBox="1">
            <a:spLocks noChangeArrowheads="1"/>
          </p:cNvSpPr>
          <p:nvPr/>
        </p:nvSpPr>
        <p:spPr bwMode="auto">
          <a:xfrm>
            <a:off x="539750" y="3500438"/>
            <a:ext cx="500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M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2287" name="Freeform 15"/>
          <p:cNvSpPr>
            <a:spLocks/>
          </p:cNvSpPr>
          <p:nvPr/>
        </p:nvSpPr>
        <p:spPr bwMode="auto">
          <a:xfrm>
            <a:off x="250825" y="3500438"/>
            <a:ext cx="63500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00" y="0"/>
              </a:cxn>
            </a:cxnLst>
            <a:rect l="0" t="0" r="r" b="b"/>
            <a:pathLst>
              <a:path w="4000" h="1">
                <a:moveTo>
                  <a:pt x="0" y="0"/>
                </a:moveTo>
                <a:lnTo>
                  <a:pt x="4000" y="0"/>
                </a:lnTo>
              </a:path>
            </a:pathLst>
          </a:custGeom>
          <a:noFill/>
          <a:ln w="571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2288" name="Text Box 16"/>
          <p:cNvSpPr txBox="1">
            <a:spLocks noChangeArrowheads="1"/>
          </p:cNvSpPr>
          <p:nvPr/>
        </p:nvSpPr>
        <p:spPr bwMode="auto">
          <a:xfrm>
            <a:off x="2627313" y="35004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K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2289" name="AutoShape 17"/>
          <p:cNvSpPr>
            <a:spLocks noChangeArrowheads="1"/>
          </p:cNvSpPr>
          <p:nvPr/>
        </p:nvSpPr>
        <p:spPr bwMode="auto">
          <a:xfrm>
            <a:off x="898525" y="1341438"/>
            <a:ext cx="2016125" cy="2160587"/>
          </a:xfrm>
          <a:prstGeom prst="triangle">
            <a:avLst>
              <a:gd name="adj" fmla="val 62597"/>
            </a:avLst>
          </a:prstGeom>
          <a:noFill/>
          <a:ln w="508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2290" name="AutoShape 18"/>
          <p:cNvSpPr>
            <a:spLocks noChangeArrowheads="1"/>
          </p:cNvSpPr>
          <p:nvPr/>
        </p:nvSpPr>
        <p:spPr bwMode="auto">
          <a:xfrm flipH="1" flipV="1">
            <a:off x="3275013" y="3500438"/>
            <a:ext cx="1944687" cy="1944687"/>
          </a:xfrm>
          <a:prstGeom prst="triangle">
            <a:avLst>
              <a:gd name="adj" fmla="val 63019"/>
            </a:avLst>
          </a:prstGeom>
          <a:noFill/>
          <a:ln w="508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2291" name="AutoShape 19"/>
          <p:cNvSpPr>
            <a:spLocks noChangeArrowheads="1"/>
          </p:cNvSpPr>
          <p:nvPr/>
        </p:nvSpPr>
        <p:spPr bwMode="auto">
          <a:xfrm rot="44491377">
            <a:off x="2627313" y="3213100"/>
            <a:ext cx="141287" cy="265113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2292" name="AutoShape 20"/>
          <p:cNvSpPr>
            <a:spLocks noChangeArrowheads="1"/>
          </p:cNvSpPr>
          <p:nvPr/>
        </p:nvSpPr>
        <p:spPr bwMode="auto">
          <a:xfrm rot="55447500">
            <a:off x="3419475" y="3500438"/>
            <a:ext cx="142875" cy="269875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2293" name="Line 21"/>
          <p:cNvSpPr>
            <a:spLocks noChangeShapeType="1"/>
          </p:cNvSpPr>
          <p:nvPr/>
        </p:nvSpPr>
        <p:spPr bwMode="auto">
          <a:xfrm>
            <a:off x="3563938" y="45815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2294" name="Line 22"/>
          <p:cNvSpPr>
            <a:spLocks noChangeShapeType="1"/>
          </p:cNvSpPr>
          <p:nvPr/>
        </p:nvSpPr>
        <p:spPr bwMode="auto">
          <a:xfrm>
            <a:off x="2482850" y="256540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2295" name="Freeform 23"/>
          <p:cNvSpPr>
            <a:spLocks/>
          </p:cNvSpPr>
          <p:nvPr/>
        </p:nvSpPr>
        <p:spPr bwMode="auto">
          <a:xfrm>
            <a:off x="1835150" y="3357563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2296" name="Freeform 24"/>
          <p:cNvSpPr>
            <a:spLocks/>
          </p:cNvSpPr>
          <p:nvPr/>
        </p:nvSpPr>
        <p:spPr bwMode="auto">
          <a:xfrm>
            <a:off x="1908175" y="3357563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2297" name="Freeform 25"/>
          <p:cNvSpPr>
            <a:spLocks/>
          </p:cNvSpPr>
          <p:nvPr/>
        </p:nvSpPr>
        <p:spPr bwMode="auto">
          <a:xfrm>
            <a:off x="4138613" y="3357563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2298" name="Freeform 26"/>
          <p:cNvSpPr>
            <a:spLocks/>
          </p:cNvSpPr>
          <p:nvPr/>
        </p:nvSpPr>
        <p:spPr bwMode="auto">
          <a:xfrm>
            <a:off x="4211638" y="3357563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82299" name="Object 27"/>
          <p:cNvGraphicFramePr>
            <a:graphicFrameLocks noChangeAspect="1"/>
          </p:cNvGraphicFramePr>
          <p:nvPr>
            <p:ph sz="half" idx="2"/>
          </p:nvPr>
        </p:nvGraphicFramePr>
        <p:xfrm>
          <a:off x="5580063" y="5300663"/>
          <a:ext cx="2722562" cy="560387"/>
        </p:xfrm>
        <a:graphic>
          <a:graphicData uri="http://schemas.openxmlformats.org/presentationml/2006/ole">
            <p:oleObj spid="_x0000_s18435" name="Формула" r:id="rId5" imgW="863280" imgH="177480" progId="Equation.3">
              <p:embed/>
            </p:oleObj>
          </a:graphicData>
        </a:graphic>
      </p:graphicFrame>
      <p:sp>
        <p:nvSpPr>
          <p:cNvPr id="182302" name="AutoShape 30"/>
          <p:cNvSpPr>
            <a:spLocks noChangeArrowheads="1"/>
          </p:cNvSpPr>
          <p:nvPr/>
        </p:nvSpPr>
        <p:spPr bwMode="auto">
          <a:xfrm>
            <a:off x="5508625" y="4292600"/>
            <a:ext cx="2449513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i="1">
                <a:latin typeface="Times New Roman" pitchFamily="18" charset="0"/>
              </a:rPr>
              <a:t>NK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/>
              <a:t>ll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3600" b="1" i="1">
                <a:latin typeface="Times New Roman" pitchFamily="18" charset="0"/>
              </a:rPr>
              <a:t>AC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2306" name="AutoShape 3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2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8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82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276"/>
                  </p:tgtEl>
                </p:cond>
              </p:nextCondLst>
            </p:seq>
          </p:childTnLst>
        </p:cTn>
      </p:par>
    </p:tnLst>
    <p:bldLst>
      <p:bldP spid="182279" grpId="0" animBg="1"/>
      <p:bldP spid="18230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7.</a:t>
            </a:r>
          </a:p>
        </p:txBody>
      </p:sp>
      <p:sp>
        <p:nvSpPr>
          <p:cNvPr id="18432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84325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4643438" y="4292600"/>
          <a:ext cx="4283075" cy="625475"/>
        </p:xfrm>
        <a:graphic>
          <a:graphicData uri="http://schemas.openxmlformats.org/presentationml/2006/ole">
            <p:oleObj spid="_x0000_s19458" name="Формула" r:id="rId3" imgW="1218960" imgH="177480" progId="Equation.3">
              <p:embed/>
            </p:oleObj>
          </a:graphicData>
        </a:graphic>
      </p:graphicFrame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900113" y="333375"/>
            <a:ext cx="7777162" cy="1079500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i="1">
                <a:latin typeface="Times New Roman" pitchFamily="18" charset="0"/>
              </a:rPr>
              <a:t>AB = BC</a:t>
            </a:r>
          </a:p>
          <a:p>
            <a:r>
              <a:rPr lang="ru-RU" sz="3200" b="1">
                <a:latin typeface="Times New Roman" pitchFamily="18" charset="0"/>
              </a:rPr>
              <a:t>Доказать:   </a:t>
            </a:r>
            <a:r>
              <a:rPr lang="en-US" sz="3600" b="1" i="1">
                <a:latin typeface="Times New Roman" pitchFamily="18" charset="0"/>
              </a:rPr>
              <a:t>DE</a:t>
            </a:r>
            <a:r>
              <a:rPr lang="ru-RU" sz="3600">
                <a:latin typeface="Times New Roman" pitchFamily="18" charset="0"/>
              </a:rPr>
              <a:t> </a:t>
            </a:r>
            <a:r>
              <a:rPr lang="en-US" sz="3600"/>
              <a:t>ll </a:t>
            </a:r>
            <a:r>
              <a:rPr lang="en-US" sz="3600" b="1" i="1">
                <a:latin typeface="Times New Roman" pitchFamily="18" charset="0"/>
              </a:rPr>
              <a:t>AC</a:t>
            </a:r>
          </a:p>
        </p:txBody>
      </p:sp>
      <p:pic>
        <p:nvPicPr>
          <p:cNvPr id="184328" name="Picture 8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84348" name="AutoShape 28"/>
          <p:cNvSpPr>
            <a:spLocks noChangeArrowheads="1"/>
          </p:cNvSpPr>
          <p:nvPr/>
        </p:nvSpPr>
        <p:spPr bwMode="auto">
          <a:xfrm>
            <a:off x="4716463" y="4868863"/>
            <a:ext cx="2449512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i="1">
                <a:latin typeface="Times New Roman" pitchFamily="18" charset="0"/>
              </a:rPr>
              <a:t>DE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/>
              <a:t>ll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3600" b="1" i="1">
                <a:latin typeface="Times New Roman" pitchFamily="18" charset="0"/>
              </a:rPr>
              <a:t>AC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1979613" y="148431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466725" y="52292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3779838" y="52292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84352" name="Freeform 32"/>
          <p:cNvSpPr>
            <a:spLocks/>
          </p:cNvSpPr>
          <p:nvPr/>
        </p:nvSpPr>
        <p:spPr bwMode="auto">
          <a:xfrm>
            <a:off x="663575" y="1844675"/>
            <a:ext cx="3427413" cy="3425825"/>
          </a:xfrm>
          <a:custGeom>
            <a:avLst/>
            <a:gdLst/>
            <a:ahLst/>
            <a:cxnLst>
              <a:cxn ang="0">
                <a:pos x="5" y="2156"/>
              </a:cxn>
              <a:cxn ang="0">
                <a:pos x="2159" y="2152"/>
              </a:cxn>
              <a:cxn ang="0">
                <a:pos x="1095" y="0"/>
              </a:cxn>
              <a:cxn ang="0">
                <a:pos x="0" y="2158"/>
              </a:cxn>
              <a:cxn ang="0">
                <a:pos x="1688" y="1205"/>
              </a:cxn>
              <a:cxn ang="0">
                <a:pos x="508" y="1196"/>
              </a:cxn>
            </a:cxnLst>
            <a:rect l="0" t="0" r="r" b="b"/>
            <a:pathLst>
              <a:path w="2159" h="2158">
                <a:moveTo>
                  <a:pt x="5" y="2156"/>
                </a:moveTo>
                <a:lnTo>
                  <a:pt x="2159" y="2152"/>
                </a:lnTo>
                <a:lnTo>
                  <a:pt x="1095" y="0"/>
                </a:lnTo>
                <a:lnTo>
                  <a:pt x="0" y="2158"/>
                </a:lnTo>
                <a:lnTo>
                  <a:pt x="1688" y="1205"/>
                </a:lnTo>
                <a:lnTo>
                  <a:pt x="508" y="1196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53" name="Text Box 33"/>
          <p:cNvSpPr txBox="1">
            <a:spLocks noChangeArrowheads="1"/>
          </p:cNvSpPr>
          <p:nvPr/>
        </p:nvSpPr>
        <p:spPr bwMode="auto">
          <a:xfrm>
            <a:off x="1042988" y="33575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4354" name="Text Box 34"/>
          <p:cNvSpPr txBox="1">
            <a:spLocks noChangeArrowheads="1"/>
          </p:cNvSpPr>
          <p:nvPr/>
        </p:nvSpPr>
        <p:spPr bwMode="auto">
          <a:xfrm>
            <a:off x="3348038" y="33575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4355" name="Freeform 35"/>
          <p:cNvSpPr>
            <a:spLocks/>
          </p:cNvSpPr>
          <p:nvPr/>
        </p:nvSpPr>
        <p:spPr bwMode="auto">
          <a:xfrm>
            <a:off x="2266950" y="36449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56" name="Freeform 36"/>
          <p:cNvSpPr>
            <a:spLocks/>
          </p:cNvSpPr>
          <p:nvPr/>
        </p:nvSpPr>
        <p:spPr bwMode="auto">
          <a:xfrm>
            <a:off x="2339975" y="36449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57" name="Freeform 37"/>
          <p:cNvSpPr>
            <a:spLocks/>
          </p:cNvSpPr>
          <p:nvPr/>
        </p:nvSpPr>
        <p:spPr bwMode="auto">
          <a:xfrm>
            <a:off x="1042988" y="4221163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58" name="Freeform 38"/>
          <p:cNvSpPr>
            <a:spLocks/>
          </p:cNvSpPr>
          <p:nvPr/>
        </p:nvSpPr>
        <p:spPr bwMode="auto">
          <a:xfrm>
            <a:off x="1116013" y="4221163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59" name="Text Box 39"/>
          <p:cNvSpPr txBox="1">
            <a:spLocks noChangeArrowheads="1"/>
          </p:cNvSpPr>
          <p:nvPr/>
        </p:nvSpPr>
        <p:spPr bwMode="auto">
          <a:xfrm>
            <a:off x="3348038" y="4868863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80</a:t>
            </a:r>
            <a:r>
              <a:rPr lang="en-US" sz="2400" b="1" i="1" baseline="30000">
                <a:latin typeface="Times New Roman" pitchFamily="18" charset="0"/>
              </a:rPr>
              <a:t>0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184360" name="Text Box 40"/>
          <p:cNvSpPr txBox="1">
            <a:spLocks noChangeArrowheads="1"/>
          </p:cNvSpPr>
          <p:nvPr/>
        </p:nvSpPr>
        <p:spPr bwMode="auto">
          <a:xfrm>
            <a:off x="1042988" y="4868863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40</a:t>
            </a:r>
            <a:r>
              <a:rPr lang="en-US" sz="2400" b="1" i="1" baseline="30000">
                <a:latin typeface="Times New Roman" pitchFamily="18" charset="0"/>
              </a:rPr>
              <a:t>0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184365" name="AutoShape 4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24"/>
                  </p:tgtEl>
                </p:cond>
              </p:nextCondLst>
            </p:seq>
          </p:childTnLst>
        </p:cTn>
      </p:par>
    </p:tnLst>
    <p:bldLst>
      <p:bldP spid="1843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8.</a:t>
            </a:r>
          </a:p>
        </p:txBody>
      </p:sp>
      <p:sp>
        <p:nvSpPr>
          <p:cNvPr id="18534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85349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4643438" y="4292600"/>
          <a:ext cx="4283075" cy="617538"/>
        </p:xfrm>
        <a:graphic>
          <a:graphicData uri="http://schemas.openxmlformats.org/presentationml/2006/ole">
            <p:oleObj spid="_x0000_s20482" name="Формула" r:id="rId3" imgW="1231560" imgH="177480" progId="Equation.3">
              <p:embed/>
            </p:oleObj>
          </a:graphicData>
        </a:graphic>
      </p:graphicFrame>
      <p:sp>
        <p:nvSpPr>
          <p:cNvPr id="185350" name="Rectangle 6"/>
          <p:cNvSpPr>
            <a:spLocks noChangeArrowheads="1"/>
          </p:cNvSpPr>
          <p:nvPr/>
        </p:nvSpPr>
        <p:spPr bwMode="auto">
          <a:xfrm>
            <a:off x="900113" y="333375"/>
            <a:ext cx="7777162" cy="792163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Доказать:   </a:t>
            </a:r>
            <a:r>
              <a:rPr lang="en-US" sz="3600" b="1" i="1">
                <a:latin typeface="Times New Roman" pitchFamily="18" charset="0"/>
              </a:rPr>
              <a:t>DE</a:t>
            </a:r>
            <a:r>
              <a:rPr lang="ru-RU" sz="3600">
                <a:latin typeface="Times New Roman" pitchFamily="18" charset="0"/>
              </a:rPr>
              <a:t> </a:t>
            </a:r>
            <a:r>
              <a:rPr lang="en-US" sz="3600"/>
              <a:t>ll </a:t>
            </a:r>
            <a:r>
              <a:rPr lang="en-US" sz="3600" b="1" i="1">
                <a:latin typeface="Times New Roman" pitchFamily="18" charset="0"/>
              </a:rPr>
              <a:t>AC</a:t>
            </a:r>
          </a:p>
        </p:txBody>
      </p:sp>
      <p:pic>
        <p:nvPicPr>
          <p:cNvPr id="185351" name="Picture 7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85353" name="AutoShape 9"/>
          <p:cNvSpPr>
            <a:spLocks noChangeArrowheads="1"/>
          </p:cNvSpPr>
          <p:nvPr/>
        </p:nvSpPr>
        <p:spPr bwMode="auto">
          <a:xfrm>
            <a:off x="4716463" y="4868863"/>
            <a:ext cx="2449512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i="1">
                <a:latin typeface="Times New Roman" pitchFamily="18" charset="0"/>
              </a:rPr>
              <a:t>DE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/>
              <a:t>ll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3600" b="1" i="1">
                <a:latin typeface="Times New Roman" pitchFamily="18" charset="0"/>
              </a:rPr>
              <a:t>AC</a:t>
            </a:r>
            <a:endParaRPr lang="ru-RU" sz="3600" b="1" i="1">
              <a:latin typeface="Times New Roman" pitchFamily="18" charset="0"/>
            </a:endParaRPr>
          </a:p>
        </p:txBody>
      </p:sp>
      <p:sp>
        <p:nvSpPr>
          <p:cNvPr id="185354" name="Text Box 10"/>
          <p:cNvSpPr txBox="1">
            <a:spLocks noChangeArrowheads="1"/>
          </p:cNvSpPr>
          <p:nvPr/>
        </p:nvSpPr>
        <p:spPr bwMode="auto">
          <a:xfrm>
            <a:off x="1835150" y="112553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185355" name="Text Box 11"/>
          <p:cNvSpPr txBox="1">
            <a:spLocks noChangeArrowheads="1"/>
          </p:cNvSpPr>
          <p:nvPr/>
        </p:nvSpPr>
        <p:spPr bwMode="auto">
          <a:xfrm>
            <a:off x="323850" y="50847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85356" name="Text Box 12"/>
          <p:cNvSpPr txBox="1">
            <a:spLocks noChangeArrowheads="1"/>
          </p:cNvSpPr>
          <p:nvPr/>
        </p:nvSpPr>
        <p:spPr bwMode="auto">
          <a:xfrm>
            <a:off x="3779838" y="51577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85357" name="Freeform 13"/>
          <p:cNvSpPr>
            <a:spLocks/>
          </p:cNvSpPr>
          <p:nvPr/>
        </p:nvSpPr>
        <p:spPr bwMode="auto">
          <a:xfrm>
            <a:off x="735013" y="1393825"/>
            <a:ext cx="3116262" cy="4122738"/>
          </a:xfrm>
          <a:custGeom>
            <a:avLst/>
            <a:gdLst/>
            <a:ahLst/>
            <a:cxnLst>
              <a:cxn ang="0">
                <a:pos x="1302" y="914"/>
              </a:cxn>
              <a:cxn ang="0">
                <a:pos x="677" y="902"/>
              </a:cxn>
              <a:cxn ang="0">
                <a:pos x="1947" y="2587"/>
              </a:cxn>
              <a:cxn ang="0">
                <a:pos x="1469" y="1370"/>
              </a:cxn>
              <a:cxn ang="0">
                <a:pos x="991" y="0"/>
              </a:cxn>
              <a:cxn ang="0">
                <a:pos x="0" y="2559"/>
              </a:cxn>
              <a:cxn ang="0">
                <a:pos x="1963" y="2597"/>
              </a:cxn>
            </a:cxnLst>
            <a:rect l="0" t="0" r="r" b="b"/>
            <a:pathLst>
              <a:path w="1963" h="2597">
                <a:moveTo>
                  <a:pt x="1302" y="914"/>
                </a:moveTo>
                <a:lnTo>
                  <a:pt x="677" y="902"/>
                </a:lnTo>
                <a:lnTo>
                  <a:pt x="1947" y="2587"/>
                </a:lnTo>
                <a:lnTo>
                  <a:pt x="1469" y="1370"/>
                </a:lnTo>
                <a:lnTo>
                  <a:pt x="991" y="0"/>
                </a:lnTo>
                <a:lnTo>
                  <a:pt x="0" y="2559"/>
                </a:lnTo>
                <a:lnTo>
                  <a:pt x="1963" y="2597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5358" name="Text Box 14"/>
          <p:cNvSpPr txBox="1">
            <a:spLocks noChangeArrowheads="1"/>
          </p:cNvSpPr>
          <p:nvPr/>
        </p:nvSpPr>
        <p:spPr bwMode="auto">
          <a:xfrm>
            <a:off x="2771775" y="24923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5359" name="Text Box 15"/>
          <p:cNvSpPr txBox="1">
            <a:spLocks noChangeArrowheads="1"/>
          </p:cNvSpPr>
          <p:nvPr/>
        </p:nvSpPr>
        <p:spPr bwMode="auto">
          <a:xfrm>
            <a:off x="1331913" y="249237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85364" name="Text Box 20"/>
          <p:cNvSpPr txBox="1">
            <a:spLocks noChangeArrowheads="1"/>
          </p:cNvSpPr>
          <p:nvPr/>
        </p:nvSpPr>
        <p:spPr bwMode="auto">
          <a:xfrm>
            <a:off x="2987675" y="5084763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55</a:t>
            </a:r>
            <a:r>
              <a:rPr lang="en-US" sz="2400" b="1" i="1" baseline="30000">
                <a:latin typeface="Times New Roman" pitchFamily="18" charset="0"/>
              </a:rPr>
              <a:t>0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185365" name="Text Box 21"/>
          <p:cNvSpPr txBox="1">
            <a:spLocks noChangeArrowheads="1"/>
          </p:cNvSpPr>
          <p:nvPr/>
        </p:nvSpPr>
        <p:spPr bwMode="auto">
          <a:xfrm>
            <a:off x="1835150" y="2420938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i="1">
                <a:latin typeface="Times New Roman" pitchFamily="18" charset="0"/>
              </a:rPr>
              <a:t>70</a:t>
            </a:r>
            <a:r>
              <a:rPr lang="en-US" sz="2400" b="1" i="1" baseline="30000">
                <a:latin typeface="Times New Roman" pitchFamily="18" charset="0"/>
              </a:rPr>
              <a:t>0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185366" name="Line 22"/>
          <p:cNvSpPr>
            <a:spLocks noChangeShapeType="1"/>
          </p:cNvSpPr>
          <p:nvPr/>
        </p:nvSpPr>
        <p:spPr bwMode="auto">
          <a:xfrm>
            <a:off x="1908175" y="2205038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5367" name="Line 23"/>
          <p:cNvSpPr>
            <a:spLocks noChangeShapeType="1"/>
          </p:cNvSpPr>
          <p:nvPr/>
        </p:nvSpPr>
        <p:spPr bwMode="auto">
          <a:xfrm>
            <a:off x="2484438" y="2205038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5368" name="AutoShape 24"/>
          <p:cNvSpPr>
            <a:spLocks noChangeArrowheads="1"/>
          </p:cNvSpPr>
          <p:nvPr/>
        </p:nvSpPr>
        <p:spPr bwMode="auto">
          <a:xfrm rot="55447500">
            <a:off x="2046288" y="2840038"/>
            <a:ext cx="96837" cy="287337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369" name="AutoShape 25"/>
          <p:cNvSpPr>
            <a:spLocks noChangeArrowheads="1"/>
          </p:cNvSpPr>
          <p:nvPr/>
        </p:nvSpPr>
        <p:spPr bwMode="auto">
          <a:xfrm rot="59634009">
            <a:off x="1759744" y="2994819"/>
            <a:ext cx="144463" cy="288925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5373" name="AutoShape 2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5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8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348"/>
                  </p:tgtEl>
                </p:cond>
              </p:nextCondLst>
            </p:seq>
          </p:childTnLst>
        </p:cTn>
      </p:par>
    </p:tnLst>
    <p:bldLst>
      <p:bldP spid="18535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WordArt 2"/>
          <p:cNvSpPr>
            <a:spLocks noChangeArrowheads="1" noChangeShapeType="1" noTextEdit="1"/>
          </p:cNvSpPr>
          <p:nvPr/>
        </p:nvSpPr>
        <p:spPr bwMode="auto">
          <a:xfrm>
            <a:off x="250825" y="476250"/>
            <a:ext cx="864235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Тестовые задания на</a:t>
            </a:r>
          </a:p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проверку теоретических знаний.</a:t>
            </a:r>
          </a:p>
        </p:txBody>
      </p:sp>
      <p:sp>
        <p:nvSpPr>
          <p:cNvPr id="186372" name="AutoShape 4"/>
          <p:cNvSpPr>
            <a:spLocks noChangeArrowheads="1"/>
          </p:cNvSpPr>
          <p:nvPr/>
        </p:nvSpPr>
        <p:spPr bwMode="auto">
          <a:xfrm>
            <a:off x="-323850" y="1700213"/>
            <a:ext cx="6191250" cy="4968875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 заданиях 19 и 20 необходимо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выбрать верные утверждения.</a:t>
            </a:r>
          </a:p>
          <a:p>
            <a:pPr algn="ctr"/>
            <a:endParaRPr lang="ru-RU" sz="2400" b="1">
              <a:latin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</a:rPr>
              <a:t>В 21 задании необходимо указать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продолжение высказывания, </a:t>
            </a:r>
          </a:p>
          <a:p>
            <a:pPr algn="ctr"/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НЕ соответствующее</a:t>
            </a:r>
            <a:r>
              <a:rPr lang="ru-RU" sz="2400" b="1">
                <a:latin typeface="Times New Roman" pitchFamily="18" charset="0"/>
              </a:rPr>
              <a:t>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действительности.</a:t>
            </a:r>
          </a:p>
          <a:p>
            <a:pPr algn="ctr"/>
            <a:endParaRPr lang="ru-RU" sz="2400" b="1">
              <a:latin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</a:rPr>
              <a:t>В 22 и 23 заданиях кратко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ответить на вопрос и дать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пояснение к ответу</a:t>
            </a:r>
          </a:p>
        </p:txBody>
      </p:sp>
      <p:pic>
        <p:nvPicPr>
          <p:cNvPr id="186378" name="Picture 10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2"/>
          <a:srcRect l="7150" t="16449" r="9358" b="4637"/>
          <a:stretch>
            <a:fillRect/>
          </a:stretch>
        </p:blipFill>
        <p:spPr bwMode="auto">
          <a:xfrm>
            <a:off x="5076825" y="1916113"/>
            <a:ext cx="4067175" cy="3498850"/>
          </a:xfrm>
          <a:prstGeom prst="rect">
            <a:avLst/>
          </a:prstGeom>
          <a:noFill/>
        </p:spPr>
      </p:pic>
      <p:sp>
        <p:nvSpPr>
          <p:cNvPr id="186381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45250" y="5516563"/>
            <a:ext cx="1042988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20</a:t>
            </a:r>
          </a:p>
        </p:txBody>
      </p:sp>
      <p:sp>
        <p:nvSpPr>
          <p:cNvPr id="186382" name="AutoShape 1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5516563"/>
            <a:ext cx="1042987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21</a:t>
            </a:r>
          </a:p>
        </p:txBody>
      </p:sp>
      <p:sp>
        <p:nvSpPr>
          <p:cNvPr id="186383" name="AutoShap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5963" y="6165850"/>
            <a:ext cx="1042987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22</a:t>
            </a:r>
          </a:p>
        </p:txBody>
      </p:sp>
      <p:sp>
        <p:nvSpPr>
          <p:cNvPr id="186384" name="AutoShape 1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005388" y="5516563"/>
            <a:ext cx="1042987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9</a:t>
            </a:r>
          </a:p>
        </p:txBody>
      </p:sp>
      <p:sp>
        <p:nvSpPr>
          <p:cNvPr id="186385" name="AutoShape 1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388" y="6165850"/>
            <a:ext cx="1042987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23</a:t>
            </a:r>
          </a:p>
        </p:txBody>
      </p:sp>
      <p:sp>
        <p:nvSpPr>
          <p:cNvPr id="186387" name="AutoShape 19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260350"/>
            <a:ext cx="720725" cy="466725"/>
          </a:xfrm>
          <a:prstGeom prst="actionButtonHome">
            <a:avLst/>
          </a:prstGeom>
          <a:solidFill>
            <a:srgbClr val="B7C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2519" name="Oval 7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9.</a:t>
            </a:r>
          </a:p>
        </p:txBody>
      </p:sp>
      <p:sp>
        <p:nvSpPr>
          <p:cNvPr id="192520" name="Text Box 8"/>
          <p:cNvSpPr txBox="1">
            <a:spLocks noChangeArrowheads="1"/>
          </p:cNvSpPr>
          <p:nvPr/>
        </p:nvSpPr>
        <p:spPr bwMode="auto">
          <a:xfrm>
            <a:off x="6084888" y="5057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92521" name="Text Box 9"/>
          <p:cNvSpPr txBox="1">
            <a:spLocks noChangeArrowheads="1"/>
          </p:cNvSpPr>
          <p:nvPr/>
        </p:nvSpPr>
        <p:spPr bwMode="auto">
          <a:xfrm>
            <a:off x="7237413" y="28971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92522" name="Text Box 10"/>
          <p:cNvSpPr txBox="1">
            <a:spLocks noChangeArrowheads="1"/>
          </p:cNvSpPr>
          <p:nvPr/>
        </p:nvSpPr>
        <p:spPr bwMode="auto">
          <a:xfrm>
            <a:off x="6588125" y="5057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sp>
        <p:nvSpPr>
          <p:cNvPr id="192523" name="Text Box 11"/>
          <p:cNvSpPr txBox="1">
            <a:spLocks noChangeArrowheads="1"/>
          </p:cNvSpPr>
          <p:nvPr/>
        </p:nvSpPr>
        <p:spPr bwMode="auto">
          <a:xfrm>
            <a:off x="7740650" y="2133600"/>
            <a:ext cx="34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6804025" y="46259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7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7524750" y="33289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92526" name="Text Box 14"/>
          <p:cNvSpPr txBox="1">
            <a:spLocks noChangeArrowheads="1"/>
          </p:cNvSpPr>
          <p:nvPr/>
        </p:nvSpPr>
        <p:spPr bwMode="auto">
          <a:xfrm>
            <a:off x="7021513" y="34020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8</a:t>
            </a:r>
          </a:p>
        </p:txBody>
      </p:sp>
      <p:sp>
        <p:nvSpPr>
          <p:cNvPr id="192527" name="Text Box 15"/>
          <p:cNvSpPr txBox="1">
            <a:spLocks noChangeArrowheads="1"/>
          </p:cNvSpPr>
          <p:nvPr/>
        </p:nvSpPr>
        <p:spPr bwMode="auto">
          <a:xfrm>
            <a:off x="7740650" y="28257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192528" name="Text Box 16"/>
          <p:cNvSpPr txBox="1">
            <a:spLocks noChangeArrowheads="1"/>
          </p:cNvSpPr>
          <p:nvPr/>
        </p:nvSpPr>
        <p:spPr bwMode="auto">
          <a:xfrm>
            <a:off x="6300788" y="46259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</a:t>
            </a:r>
          </a:p>
        </p:txBody>
      </p:sp>
      <p:sp>
        <p:nvSpPr>
          <p:cNvPr id="192529" name="Freeform 17"/>
          <p:cNvSpPr>
            <a:spLocks/>
          </p:cNvSpPr>
          <p:nvPr/>
        </p:nvSpPr>
        <p:spPr bwMode="auto">
          <a:xfrm>
            <a:off x="5130800" y="3208338"/>
            <a:ext cx="3771900" cy="458787"/>
          </a:xfrm>
          <a:custGeom>
            <a:avLst/>
            <a:gdLst/>
            <a:ahLst/>
            <a:cxnLst>
              <a:cxn ang="0">
                <a:pos x="0" y="289"/>
              </a:cxn>
              <a:cxn ang="0">
                <a:pos x="2376" y="0"/>
              </a:cxn>
            </a:cxnLst>
            <a:rect l="0" t="0" r="r" b="b"/>
            <a:pathLst>
              <a:path w="2376" h="289">
                <a:moveTo>
                  <a:pt x="0" y="289"/>
                </a:moveTo>
                <a:lnTo>
                  <a:pt x="2376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2530" name="Text Box 18"/>
          <p:cNvSpPr txBox="1">
            <a:spLocks noChangeArrowheads="1"/>
          </p:cNvSpPr>
          <p:nvPr/>
        </p:nvSpPr>
        <p:spPr bwMode="auto">
          <a:xfrm>
            <a:off x="8782050" y="26368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92531" name="Text Box 19"/>
          <p:cNvSpPr txBox="1">
            <a:spLocks noChangeArrowheads="1"/>
          </p:cNvSpPr>
          <p:nvPr/>
        </p:nvSpPr>
        <p:spPr bwMode="auto">
          <a:xfrm>
            <a:off x="8782050" y="45815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2532" name="Freeform 20"/>
          <p:cNvSpPr>
            <a:spLocks/>
          </p:cNvSpPr>
          <p:nvPr/>
        </p:nvSpPr>
        <p:spPr bwMode="auto">
          <a:xfrm>
            <a:off x="5111750" y="5076825"/>
            <a:ext cx="3654425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02" y="12"/>
              </a:cxn>
            </a:cxnLst>
            <a:rect l="0" t="0" r="r" b="b"/>
            <a:pathLst>
              <a:path w="2302" h="12">
                <a:moveTo>
                  <a:pt x="0" y="0"/>
                </a:moveTo>
                <a:lnTo>
                  <a:pt x="2302" y="12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2533" name="Freeform 21"/>
          <p:cNvSpPr>
            <a:spLocks/>
          </p:cNvSpPr>
          <p:nvPr/>
        </p:nvSpPr>
        <p:spPr bwMode="auto">
          <a:xfrm rot="4358759">
            <a:off x="5703888" y="299085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79388" y="1296988"/>
            <a:ext cx="5329237" cy="649287"/>
            <a:chOff x="2109" y="1071"/>
            <a:chExt cx="3538" cy="409"/>
          </a:xfrm>
        </p:grpSpPr>
        <p:sp>
          <p:nvSpPr>
            <p:cNvPr id="192535" name="AutoShape 23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- вертикальные</a:t>
              </a:r>
            </a:p>
          </p:txBody>
        </p:sp>
        <p:graphicFrame>
          <p:nvGraphicFramePr>
            <p:cNvPr id="192536" name="Object 24"/>
            <p:cNvGraphicFramePr>
              <a:graphicFrameLocks noChangeAspect="1"/>
            </p:cNvGraphicFramePr>
            <p:nvPr/>
          </p:nvGraphicFramePr>
          <p:xfrm>
            <a:off x="2200" y="1071"/>
            <a:ext cx="1179" cy="393"/>
          </p:xfrm>
          <a:graphic>
            <a:graphicData uri="http://schemas.openxmlformats.org/presentationml/2006/ole">
              <p:oleObj spid="_x0000_s21512" name="Формула" r:id="rId4" imgW="533160" imgH="177480" progId="Equation.3">
                <p:embed/>
              </p:oleObj>
            </a:graphicData>
          </a:graphic>
        </p:graphicFrame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79388" y="2089150"/>
            <a:ext cx="5329237" cy="649288"/>
            <a:chOff x="2109" y="1071"/>
            <a:chExt cx="3538" cy="409"/>
          </a:xfrm>
        </p:grpSpPr>
        <p:sp>
          <p:nvSpPr>
            <p:cNvPr id="192538" name="AutoShape 26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- односторонние</a:t>
              </a:r>
            </a:p>
          </p:txBody>
        </p:sp>
        <p:graphicFrame>
          <p:nvGraphicFramePr>
            <p:cNvPr id="192539" name="Object 27"/>
            <p:cNvGraphicFramePr>
              <a:graphicFrameLocks noChangeAspect="1"/>
            </p:cNvGraphicFramePr>
            <p:nvPr/>
          </p:nvGraphicFramePr>
          <p:xfrm>
            <a:off x="2200" y="1071"/>
            <a:ext cx="1179" cy="393"/>
          </p:xfrm>
          <a:graphic>
            <a:graphicData uri="http://schemas.openxmlformats.org/presentationml/2006/ole">
              <p:oleObj spid="_x0000_s21511" name="Формула" r:id="rId5" imgW="533160" imgH="177480" progId="Equation.3">
                <p:embed/>
              </p:oleObj>
            </a:graphicData>
          </a:graphic>
        </p:graphicFrame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179388" y="2881313"/>
            <a:ext cx="5329237" cy="649287"/>
            <a:chOff x="2109" y="1071"/>
            <a:chExt cx="3538" cy="409"/>
          </a:xfrm>
        </p:grpSpPr>
        <p:sp>
          <p:nvSpPr>
            <p:cNvPr id="192541" name="AutoShape 29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- соответственные</a:t>
              </a:r>
            </a:p>
          </p:txBody>
        </p:sp>
        <p:graphicFrame>
          <p:nvGraphicFramePr>
            <p:cNvPr id="192542" name="Object 30"/>
            <p:cNvGraphicFramePr>
              <a:graphicFrameLocks noChangeAspect="1"/>
            </p:cNvGraphicFramePr>
            <p:nvPr/>
          </p:nvGraphicFramePr>
          <p:xfrm>
            <a:off x="2200" y="1084"/>
            <a:ext cx="1179" cy="367"/>
          </p:xfrm>
          <a:graphic>
            <a:graphicData uri="http://schemas.openxmlformats.org/presentationml/2006/ole">
              <p:oleObj spid="_x0000_s21510" name="Формула" r:id="rId6" imgW="571320" imgH="177480" progId="Equation.3">
                <p:embed/>
              </p:oleObj>
            </a:graphicData>
          </a:graphic>
        </p:graphicFrame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79388" y="3671888"/>
            <a:ext cx="5329237" cy="649287"/>
            <a:chOff x="2109" y="1071"/>
            <a:chExt cx="3538" cy="409"/>
          </a:xfrm>
        </p:grpSpPr>
        <p:sp>
          <p:nvSpPr>
            <p:cNvPr id="192544" name="AutoShape 32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- накрест лежащие</a:t>
              </a:r>
            </a:p>
          </p:txBody>
        </p:sp>
        <p:graphicFrame>
          <p:nvGraphicFramePr>
            <p:cNvPr id="192545" name="Object 33"/>
            <p:cNvGraphicFramePr>
              <a:graphicFrameLocks noChangeAspect="1"/>
            </p:cNvGraphicFramePr>
            <p:nvPr/>
          </p:nvGraphicFramePr>
          <p:xfrm>
            <a:off x="2213" y="1084"/>
            <a:ext cx="1153" cy="367"/>
          </p:xfrm>
          <a:graphic>
            <a:graphicData uri="http://schemas.openxmlformats.org/presentationml/2006/ole">
              <p:oleObj spid="_x0000_s21509" name="Формула" r:id="rId7" imgW="558720" imgH="177480" progId="Equation.3">
                <p:embed/>
              </p:oleObj>
            </a:graphicData>
          </a:graphic>
        </p:graphicFrame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179388" y="4464050"/>
            <a:ext cx="5329237" cy="649288"/>
            <a:chOff x="2109" y="1071"/>
            <a:chExt cx="3538" cy="409"/>
          </a:xfrm>
        </p:grpSpPr>
        <p:sp>
          <p:nvSpPr>
            <p:cNvPr id="192547" name="AutoShape 35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- смежные</a:t>
              </a:r>
            </a:p>
          </p:txBody>
        </p:sp>
        <p:graphicFrame>
          <p:nvGraphicFramePr>
            <p:cNvPr id="192548" name="Object 36"/>
            <p:cNvGraphicFramePr>
              <a:graphicFrameLocks noChangeAspect="1"/>
            </p:cNvGraphicFramePr>
            <p:nvPr/>
          </p:nvGraphicFramePr>
          <p:xfrm>
            <a:off x="2200" y="1097"/>
            <a:ext cx="1179" cy="341"/>
          </p:xfrm>
          <a:graphic>
            <a:graphicData uri="http://schemas.openxmlformats.org/presentationml/2006/ole">
              <p:oleObj spid="_x0000_s21508" name="Формула" r:id="rId8" imgW="571320" imgH="164880" progId="Equation.3">
                <p:embed/>
              </p:oleObj>
            </a:graphicData>
          </a:graphic>
        </p:graphicFrame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179388" y="5257800"/>
            <a:ext cx="5329237" cy="649288"/>
            <a:chOff x="2109" y="1071"/>
            <a:chExt cx="3538" cy="409"/>
          </a:xfrm>
        </p:grpSpPr>
        <p:sp>
          <p:nvSpPr>
            <p:cNvPr id="192550" name="AutoShape 38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- накрест лежащие</a:t>
              </a:r>
            </a:p>
          </p:txBody>
        </p:sp>
        <p:graphicFrame>
          <p:nvGraphicFramePr>
            <p:cNvPr id="192551" name="Object 39"/>
            <p:cNvGraphicFramePr>
              <a:graphicFrameLocks noChangeAspect="1"/>
            </p:cNvGraphicFramePr>
            <p:nvPr/>
          </p:nvGraphicFramePr>
          <p:xfrm>
            <a:off x="2226" y="1084"/>
            <a:ext cx="1127" cy="367"/>
          </p:xfrm>
          <a:graphic>
            <a:graphicData uri="http://schemas.openxmlformats.org/presentationml/2006/ole">
              <p:oleObj spid="_x0000_s21507" name="Формула" r:id="rId9" imgW="545760" imgH="177480" progId="Equation.3">
                <p:embed/>
              </p:oleObj>
            </a:graphicData>
          </a:graphic>
        </p:graphicFrame>
      </p:grp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179388" y="6021388"/>
            <a:ext cx="5329237" cy="649287"/>
            <a:chOff x="2109" y="1071"/>
            <a:chExt cx="3538" cy="409"/>
          </a:xfrm>
        </p:grpSpPr>
        <p:sp>
          <p:nvSpPr>
            <p:cNvPr id="192553" name="AutoShape 41"/>
            <p:cNvSpPr>
              <a:spLocks noChangeArrowheads="1"/>
            </p:cNvSpPr>
            <p:nvPr/>
          </p:nvSpPr>
          <p:spPr bwMode="auto">
            <a:xfrm>
              <a:off x="2109" y="1071"/>
              <a:ext cx="3538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- односторонние</a:t>
              </a:r>
            </a:p>
          </p:txBody>
        </p:sp>
        <p:graphicFrame>
          <p:nvGraphicFramePr>
            <p:cNvPr id="192554" name="Object 42"/>
            <p:cNvGraphicFramePr>
              <a:graphicFrameLocks noChangeAspect="1"/>
            </p:cNvGraphicFramePr>
            <p:nvPr/>
          </p:nvGraphicFramePr>
          <p:xfrm>
            <a:off x="2213" y="1084"/>
            <a:ext cx="1153" cy="367"/>
          </p:xfrm>
          <a:graphic>
            <a:graphicData uri="http://schemas.openxmlformats.org/presentationml/2006/ole">
              <p:oleObj spid="_x0000_s21506" name="Формула" r:id="rId10" imgW="558720" imgH="177480" progId="Equation.3">
                <p:embed/>
              </p:oleObj>
            </a:graphicData>
          </a:graphic>
        </p:graphicFrame>
      </p:grpSp>
      <p:sp>
        <p:nvSpPr>
          <p:cNvPr id="192555" name="Rectangle 43"/>
          <p:cNvSpPr>
            <a:spLocks noChangeArrowheads="1"/>
          </p:cNvSpPr>
          <p:nvPr/>
        </p:nvSpPr>
        <p:spPr bwMode="auto">
          <a:xfrm>
            <a:off x="900113" y="333375"/>
            <a:ext cx="7777162" cy="792163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     Выберите верные утверждения:</a:t>
            </a:r>
            <a:endParaRPr lang="en-US" sz="3600" b="1" i="1">
              <a:latin typeface="Times New Roman" pitchFamily="18" charset="0"/>
            </a:endParaRPr>
          </a:p>
        </p:txBody>
      </p:sp>
      <p:pic>
        <p:nvPicPr>
          <p:cNvPr id="192556" name="Picture 44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11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Oval 4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20.</a:t>
            </a:r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6084888" y="5057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7237413" y="28971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93543" name="Text Box 7"/>
          <p:cNvSpPr txBox="1">
            <a:spLocks noChangeArrowheads="1"/>
          </p:cNvSpPr>
          <p:nvPr/>
        </p:nvSpPr>
        <p:spPr bwMode="auto">
          <a:xfrm>
            <a:off x="6588125" y="5057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sp>
        <p:nvSpPr>
          <p:cNvPr id="193544" name="Text Box 8"/>
          <p:cNvSpPr txBox="1">
            <a:spLocks noChangeArrowheads="1"/>
          </p:cNvSpPr>
          <p:nvPr/>
        </p:nvSpPr>
        <p:spPr bwMode="auto">
          <a:xfrm>
            <a:off x="7740650" y="2133600"/>
            <a:ext cx="34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93545" name="Text Box 9"/>
          <p:cNvSpPr txBox="1">
            <a:spLocks noChangeArrowheads="1"/>
          </p:cNvSpPr>
          <p:nvPr/>
        </p:nvSpPr>
        <p:spPr bwMode="auto">
          <a:xfrm>
            <a:off x="6804025" y="46259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7</a:t>
            </a:r>
          </a:p>
        </p:txBody>
      </p:sp>
      <p:sp>
        <p:nvSpPr>
          <p:cNvPr id="193546" name="Text Box 10"/>
          <p:cNvSpPr txBox="1">
            <a:spLocks noChangeArrowheads="1"/>
          </p:cNvSpPr>
          <p:nvPr/>
        </p:nvSpPr>
        <p:spPr bwMode="auto">
          <a:xfrm>
            <a:off x="7524750" y="33289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93547" name="Text Box 11"/>
          <p:cNvSpPr txBox="1">
            <a:spLocks noChangeArrowheads="1"/>
          </p:cNvSpPr>
          <p:nvPr/>
        </p:nvSpPr>
        <p:spPr bwMode="auto">
          <a:xfrm>
            <a:off x="7021513" y="34020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8</a:t>
            </a:r>
          </a:p>
        </p:txBody>
      </p:sp>
      <p:sp>
        <p:nvSpPr>
          <p:cNvPr id="193548" name="Text Box 12"/>
          <p:cNvSpPr txBox="1">
            <a:spLocks noChangeArrowheads="1"/>
          </p:cNvSpPr>
          <p:nvPr/>
        </p:nvSpPr>
        <p:spPr bwMode="auto">
          <a:xfrm>
            <a:off x="7740650" y="28257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193549" name="Text Box 13"/>
          <p:cNvSpPr txBox="1">
            <a:spLocks noChangeArrowheads="1"/>
          </p:cNvSpPr>
          <p:nvPr/>
        </p:nvSpPr>
        <p:spPr bwMode="auto">
          <a:xfrm>
            <a:off x="6300788" y="46259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</a:t>
            </a:r>
          </a:p>
        </p:txBody>
      </p:sp>
      <p:sp>
        <p:nvSpPr>
          <p:cNvPr id="193550" name="Freeform 14"/>
          <p:cNvSpPr>
            <a:spLocks/>
          </p:cNvSpPr>
          <p:nvPr/>
        </p:nvSpPr>
        <p:spPr bwMode="auto">
          <a:xfrm>
            <a:off x="5130800" y="3208338"/>
            <a:ext cx="3771900" cy="458787"/>
          </a:xfrm>
          <a:custGeom>
            <a:avLst/>
            <a:gdLst/>
            <a:ahLst/>
            <a:cxnLst>
              <a:cxn ang="0">
                <a:pos x="0" y="289"/>
              </a:cxn>
              <a:cxn ang="0">
                <a:pos x="2376" y="0"/>
              </a:cxn>
            </a:cxnLst>
            <a:rect l="0" t="0" r="r" b="b"/>
            <a:pathLst>
              <a:path w="2376" h="289">
                <a:moveTo>
                  <a:pt x="0" y="289"/>
                </a:moveTo>
                <a:lnTo>
                  <a:pt x="2376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3551" name="Text Box 15"/>
          <p:cNvSpPr txBox="1">
            <a:spLocks noChangeArrowheads="1"/>
          </p:cNvSpPr>
          <p:nvPr/>
        </p:nvSpPr>
        <p:spPr bwMode="auto">
          <a:xfrm>
            <a:off x="8782050" y="26368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93552" name="Text Box 16"/>
          <p:cNvSpPr txBox="1">
            <a:spLocks noChangeArrowheads="1"/>
          </p:cNvSpPr>
          <p:nvPr/>
        </p:nvSpPr>
        <p:spPr bwMode="auto">
          <a:xfrm>
            <a:off x="8782050" y="45815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3553" name="Freeform 17"/>
          <p:cNvSpPr>
            <a:spLocks/>
          </p:cNvSpPr>
          <p:nvPr/>
        </p:nvSpPr>
        <p:spPr bwMode="auto">
          <a:xfrm>
            <a:off x="5111750" y="5076825"/>
            <a:ext cx="3654425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02" y="12"/>
              </a:cxn>
            </a:cxnLst>
            <a:rect l="0" t="0" r="r" b="b"/>
            <a:pathLst>
              <a:path w="2302" h="12">
                <a:moveTo>
                  <a:pt x="0" y="0"/>
                </a:moveTo>
                <a:lnTo>
                  <a:pt x="2302" y="12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3554" name="Freeform 18"/>
          <p:cNvSpPr>
            <a:spLocks/>
          </p:cNvSpPr>
          <p:nvPr/>
        </p:nvSpPr>
        <p:spPr bwMode="auto">
          <a:xfrm rot="4358759">
            <a:off x="5703888" y="299085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179388" y="1295400"/>
            <a:ext cx="3744912" cy="650875"/>
            <a:chOff x="113" y="816"/>
            <a:chExt cx="2359" cy="410"/>
          </a:xfrm>
        </p:grpSpPr>
        <p:sp>
          <p:nvSpPr>
            <p:cNvPr id="193556" name="AutoShape 20"/>
            <p:cNvSpPr>
              <a:spLocks noChangeArrowheads="1"/>
            </p:cNvSpPr>
            <p:nvPr/>
          </p:nvSpPr>
          <p:spPr bwMode="auto">
            <a:xfrm>
              <a:off x="113" y="817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3557" name="Object 21"/>
            <p:cNvGraphicFramePr>
              <a:graphicFrameLocks noChangeAspect="1"/>
            </p:cNvGraphicFramePr>
            <p:nvPr/>
          </p:nvGraphicFramePr>
          <p:xfrm>
            <a:off x="327" y="816"/>
            <a:ext cx="1119" cy="364"/>
          </p:xfrm>
          <a:graphic>
            <a:graphicData uri="http://schemas.openxmlformats.org/presentationml/2006/ole">
              <p:oleObj spid="_x0000_s22536" name="Формула" r:id="rId3" imgW="545760" imgH="177480" progId="Equation.3">
                <p:embed/>
              </p:oleObj>
            </a:graphicData>
          </a:graphic>
        </p:graphicFrame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179388" y="2054225"/>
            <a:ext cx="3744912" cy="684213"/>
            <a:chOff x="113" y="1294"/>
            <a:chExt cx="2359" cy="431"/>
          </a:xfrm>
        </p:grpSpPr>
        <p:sp>
          <p:nvSpPr>
            <p:cNvPr id="193559" name="AutoShape 23"/>
            <p:cNvSpPr>
              <a:spLocks noChangeArrowheads="1"/>
            </p:cNvSpPr>
            <p:nvPr/>
          </p:nvSpPr>
          <p:spPr bwMode="auto">
            <a:xfrm>
              <a:off x="113" y="1316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3560" name="Object 24"/>
            <p:cNvGraphicFramePr>
              <a:graphicFrameLocks noChangeAspect="1"/>
            </p:cNvGraphicFramePr>
            <p:nvPr/>
          </p:nvGraphicFramePr>
          <p:xfrm>
            <a:off x="327" y="1294"/>
            <a:ext cx="1955" cy="411"/>
          </p:xfrm>
          <a:graphic>
            <a:graphicData uri="http://schemas.openxmlformats.org/presentationml/2006/ole">
              <p:oleObj spid="_x0000_s22535" name="Формула" r:id="rId4" imgW="965160" imgH="203040" progId="Equation.3">
                <p:embed/>
              </p:oleObj>
            </a:graphicData>
          </a:graphic>
        </p:graphicFrame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179388" y="2881313"/>
            <a:ext cx="3744912" cy="649287"/>
            <a:chOff x="113" y="1815"/>
            <a:chExt cx="2359" cy="409"/>
          </a:xfrm>
        </p:grpSpPr>
        <p:sp>
          <p:nvSpPr>
            <p:cNvPr id="193562" name="AutoShape 26"/>
            <p:cNvSpPr>
              <a:spLocks noChangeArrowheads="1"/>
            </p:cNvSpPr>
            <p:nvPr/>
          </p:nvSpPr>
          <p:spPr bwMode="auto">
            <a:xfrm>
              <a:off x="113" y="1815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3563" name="Object 27"/>
            <p:cNvGraphicFramePr>
              <a:graphicFrameLocks noChangeAspect="1"/>
            </p:cNvGraphicFramePr>
            <p:nvPr/>
          </p:nvGraphicFramePr>
          <p:xfrm>
            <a:off x="295" y="1826"/>
            <a:ext cx="1216" cy="371"/>
          </p:xfrm>
          <a:graphic>
            <a:graphicData uri="http://schemas.openxmlformats.org/presentationml/2006/ole">
              <p:oleObj spid="_x0000_s22534" name="Формула" r:id="rId5" imgW="583920" imgH="177480" progId="Equation.3">
                <p:embed/>
              </p:oleObj>
            </a:graphicData>
          </a:graphic>
        </p:graphicFrame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179388" y="3644900"/>
            <a:ext cx="3744912" cy="676275"/>
            <a:chOff x="113" y="2296"/>
            <a:chExt cx="2359" cy="426"/>
          </a:xfrm>
        </p:grpSpPr>
        <p:sp>
          <p:nvSpPr>
            <p:cNvPr id="193565" name="AutoShape 29"/>
            <p:cNvSpPr>
              <a:spLocks noChangeArrowheads="1"/>
            </p:cNvSpPr>
            <p:nvPr/>
          </p:nvSpPr>
          <p:spPr bwMode="auto">
            <a:xfrm>
              <a:off x="113" y="2313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3566" name="Object 30"/>
            <p:cNvGraphicFramePr>
              <a:graphicFrameLocks noChangeAspect="1"/>
            </p:cNvGraphicFramePr>
            <p:nvPr/>
          </p:nvGraphicFramePr>
          <p:xfrm>
            <a:off x="340" y="2296"/>
            <a:ext cx="1988" cy="418"/>
          </p:xfrm>
          <a:graphic>
            <a:graphicData uri="http://schemas.openxmlformats.org/presentationml/2006/ole">
              <p:oleObj spid="_x0000_s22533" name="Формула" r:id="rId6" imgW="965160" imgH="203040" progId="Equation.3">
                <p:embed/>
              </p:oleObj>
            </a:graphicData>
          </a:graphic>
        </p:graphicFrame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179388" y="4464050"/>
            <a:ext cx="3744912" cy="649288"/>
            <a:chOff x="113" y="2812"/>
            <a:chExt cx="2359" cy="409"/>
          </a:xfrm>
        </p:grpSpPr>
        <p:sp>
          <p:nvSpPr>
            <p:cNvPr id="193568" name="AutoShape 32"/>
            <p:cNvSpPr>
              <a:spLocks noChangeArrowheads="1"/>
            </p:cNvSpPr>
            <p:nvPr/>
          </p:nvSpPr>
          <p:spPr bwMode="auto">
            <a:xfrm>
              <a:off x="113" y="2812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3569" name="Object 33"/>
            <p:cNvGraphicFramePr>
              <a:graphicFrameLocks noChangeAspect="1"/>
            </p:cNvGraphicFramePr>
            <p:nvPr/>
          </p:nvGraphicFramePr>
          <p:xfrm>
            <a:off x="338" y="2823"/>
            <a:ext cx="1219" cy="379"/>
          </p:xfrm>
          <a:graphic>
            <a:graphicData uri="http://schemas.openxmlformats.org/presentationml/2006/ole">
              <p:oleObj spid="_x0000_s22532" name="Формула" r:id="rId7" imgW="571320" imgH="177480" progId="Equation.3">
                <p:embed/>
              </p:oleObj>
            </a:graphicData>
          </a:graphic>
        </p:graphicFrame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179388" y="5180013"/>
            <a:ext cx="3744912" cy="727075"/>
            <a:chOff x="113" y="3263"/>
            <a:chExt cx="2359" cy="458"/>
          </a:xfrm>
        </p:grpSpPr>
        <p:sp>
          <p:nvSpPr>
            <p:cNvPr id="193571" name="AutoShape 35"/>
            <p:cNvSpPr>
              <a:spLocks noChangeArrowheads="1"/>
            </p:cNvSpPr>
            <p:nvPr/>
          </p:nvSpPr>
          <p:spPr bwMode="auto">
            <a:xfrm>
              <a:off x="113" y="3312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3572" name="Object 36"/>
            <p:cNvGraphicFramePr>
              <a:graphicFrameLocks noChangeAspect="1"/>
            </p:cNvGraphicFramePr>
            <p:nvPr/>
          </p:nvGraphicFramePr>
          <p:xfrm>
            <a:off x="352" y="3263"/>
            <a:ext cx="2021" cy="431"/>
          </p:xfrm>
          <a:graphic>
            <a:graphicData uri="http://schemas.openxmlformats.org/presentationml/2006/ole">
              <p:oleObj spid="_x0000_s22531" name="Формула" r:id="rId8" imgW="952200" imgH="203040" progId="Equation.3">
                <p:embed/>
              </p:oleObj>
            </a:graphicData>
          </a:graphic>
        </p:graphicFrame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179388" y="6002338"/>
            <a:ext cx="3744912" cy="668337"/>
            <a:chOff x="113" y="3781"/>
            <a:chExt cx="2359" cy="421"/>
          </a:xfrm>
        </p:grpSpPr>
        <p:sp>
          <p:nvSpPr>
            <p:cNvPr id="193574" name="AutoShape 38"/>
            <p:cNvSpPr>
              <a:spLocks noChangeArrowheads="1"/>
            </p:cNvSpPr>
            <p:nvPr/>
          </p:nvSpPr>
          <p:spPr bwMode="auto">
            <a:xfrm>
              <a:off x="113" y="3793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3575" name="Object 39"/>
            <p:cNvGraphicFramePr>
              <a:graphicFrameLocks noChangeAspect="1"/>
            </p:cNvGraphicFramePr>
            <p:nvPr/>
          </p:nvGraphicFramePr>
          <p:xfrm>
            <a:off x="340" y="3781"/>
            <a:ext cx="1262" cy="383"/>
          </p:xfrm>
          <a:graphic>
            <a:graphicData uri="http://schemas.openxmlformats.org/presentationml/2006/ole">
              <p:oleObj spid="_x0000_s22530" name="Формула" r:id="rId9" imgW="583920" imgH="177480" progId="Equation.3">
                <p:embed/>
              </p:oleObj>
            </a:graphicData>
          </a:graphic>
        </p:graphicFrame>
      </p:grpSp>
      <p:sp>
        <p:nvSpPr>
          <p:cNvPr id="193576" name="Rectangle 40"/>
          <p:cNvSpPr>
            <a:spLocks noChangeArrowheads="1"/>
          </p:cNvSpPr>
          <p:nvPr/>
        </p:nvSpPr>
        <p:spPr bwMode="auto">
          <a:xfrm>
            <a:off x="900113" y="333375"/>
            <a:ext cx="7777162" cy="792163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     Выберите верные утверждения:</a:t>
            </a:r>
            <a:endParaRPr lang="en-US" sz="3600" b="1" i="1">
              <a:latin typeface="Times New Roman" pitchFamily="18" charset="0"/>
            </a:endParaRPr>
          </a:p>
        </p:txBody>
      </p:sp>
      <p:pic>
        <p:nvPicPr>
          <p:cNvPr id="193577" name="Picture 41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10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93585" name="AutoShape 49"/>
          <p:cNvSpPr>
            <a:spLocks noChangeArrowheads="1"/>
          </p:cNvSpPr>
          <p:nvPr/>
        </p:nvSpPr>
        <p:spPr bwMode="auto">
          <a:xfrm>
            <a:off x="1403350" y="188913"/>
            <a:ext cx="2449513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i="1">
                <a:latin typeface="Times New Roman" pitchFamily="18" charset="0"/>
              </a:rPr>
              <a:t>a</a:t>
            </a:r>
            <a:r>
              <a:rPr lang="ru-RU" sz="3600" b="1">
                <a:latin typeface="Times New Roman" pitchFamily="18" charset="0"/>
              </a:rPr>
              <a:t> </a:t>
            </a:r>
            <a:r>
              <a:rPr lang="en-US" sz="3600"/>
              <a:t>ll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3600" b="1" i="1">
                <a:latin typeface="Times New Roman" pitchFamily="18" charset="0"/>
              </a:rPr>
              <a:t>b, </a:t>
            </a:r>
            <a:r>
              <a:rPr lang="ru-RU" sz="3600" b="1">
                <a:latin typeface="Times New Roman" pitchFamily="18" charset="0"/>
              </a:rPr>
              <a:t>если</a:t>
            </a:r>
          </a:p>
        </p:txBody>
      </p:sp>
      <p:sp>
        <p:nvSpPr>
          <p:cNvPr id="193587" name="AutoShape 51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35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93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93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93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9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57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1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93576" grpId="0" animBg="1"/>
      <p:bldP spid="19358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6" name="Oval 4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21.</a:t>
            </a:r>
          </a:p>
        </p:txBody>
      </p:sp>
      <p:sp>
        <p:nvSpPr>
          <p:cNvPr id="187397" name="AutoShape 5"/>
          <p:cNvSpPr>
            <a:spLocks noChangeArrowheads="1"/>
          </p:cNvSpPr>
          <p:nvPr/>
        </p:nvSpPr>
        <p:spPr bwMode="auto">
          <a:xfrm>
            <a:off x="395288" y="1773238"/>
            <a:ext cx="7416800" cy="5746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сумма односторонних углов не равна 180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r>
              <a:rPr lang="ru-RU" sz="2400" baseline="30000"/>
              <a:t>.</a:t>
            </a:r>
            <a:endParaRPr lang="ru-RU" sz="2400"/>
          </a:p>
        </p:txBody>
      </p:sp>
      <p:sp>
        <p:nvSpPr>
          <p:cNvPr id="187398" name="Rectangle 6"/>
          <p:cNvSpPr>
            <a:spLocks noChangeArrowheads="1"/>
          </p:cNvSpPr>
          <p:nvPr/>
        </p:nvSpPr>
        <p:spPr bwMode="auto">
          <a:xfrm>
            <a:off x="900113" y="333375"/>
            <a:ext cx="7775575" cy="1008063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Прямые не параллельны, если при</a:t>
            </a:r>
          </a:p>
          <a:p>
            <a:r>
              <a:rPr lang="ru-RU" sz="3200" b="1">
                <a:latin typeface="Times New Roman" pitchFamily="18" charset="0"/>
              </a:rPr>
              <a:t>пересечении двух прямых секущей:</a:t>
            </a:r>
            <a:endParaRPr lang="en-US" sz="3600" b="1" i="1">
              <a:latin typeface="Times New Roman" pitchFamily="18" charset="0"/>
            </a:endParaRPr>
          </a:p>
        </p:txBody>
      </p:sp>
      <p:pic>
        <p:nvPicPr>
          <p:cNvPr id="187399" name="Picture 7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2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87402" name="AutoShape 10"/>
          <p:cNvSpPr>
            <a:spLocks noChangeArrowheads="1"/>
          </p:cNvSpPr>
          <p:nvPr/>
        </p:nvSpPr>
        <p:spPr bwMode="auto">
          <a:xfrm>
            <a:off x="395288" y="2492375"/>
            <a:ext cx="7416800" cy="5746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сумма соответственных углов  равна 180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r>
              <a:rPr lang="ru-RU" sz="2400" baseline="30000"/>
              <a:t>.</a:t>
            </a:r>
            <a:endParaRPr lang="ru-RU" sz="2400"/>
          </a:p>
        </p:txBody>
      </p:sp>
      <p:sp>
        <p:nvSpPr>
          <p:cNvPr id="187403" name="AutoShape 11"/>
          <p:cNvSpPr>
            <a:spLocks noChangeArrowheads="1"/>
          </p:cNvSpPr>
          <p:nvPr/>
        </p:nvSpPr>
        <p:spPr bwMode="auto">
          <a:xfrm>
            <a:off x="395288" y="3213100"/>
            <a:ext cx="7416800" cy="5746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вертикальные углы равны </a:t>
            </a:r>
            <a:r>
              <a:rPr lang="ru-RU" sz="2400" baseline="30000"/>
              <a:t>.</a:t>
            </a:r>
            <a:endParaRPr lang="ru-RU" sz="2400"/>
          </a:p>
        </p:txBody>
      </p:sp>
      <p:sp>
        <p:nvSpPr>
          <p:cNvPr id="187404" name="AutoShape 12"/>
          <p:cNvSpPr>
            <a:spLocks noChangeArrowheads="1"/>
          </p:cNvSpPr>
          <p:nvPr/>
        </p:nvSpPr>
        <p:spPr bwMode="auto">
          <a:xfrm>
            <a:off x="395288" y="3932238"/>
            <a:ext cx="7416800" cy="5746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накрест лежащие углы не равны </a:t>
            </a:r>
            <a:r>
              <a:rPr lang="ru-RU" sz="2400" baseline="30000"/>
              <a:t>.</a:t>
            </a:r>
            <a:endParaRPr lang="ru-RU" sz="2400"/>
          </a:p>
        </p:txBody>
      </p:sp>
      <p:sp>
        <p:nvSpPr>
          <p:cNvPr id="187406" name="AutoShape 14"/>
          <p:cNvSpPr>
            <a:spLocks noChangeArrowheads="1"/>
          </p:cNvSpPr>
          <p:nvPr/>
        </p:nvSpPr>
        <p:spPr bwMode="auto">
          <a:xfrm>
            <a:off x="395288" y="4652963"/>
            <a:ext cx="7416800" cy="5746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сумма смежных углов не равна 180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r>
              <a:rPr lang="ru-RU" sz="2400" baseline="30000"/>
              <a:t>.</a:t>
            </a:r>
            <a:endParaRPr lang="ru-RU" sz="2400"/>
          </a:p>
        </p:txBody>
      </p:sp>
      <p:sp>
        <p:nvSpPr>
          <p:cNvPr id="187407" name="AutoShape 15"/>
          <p:cNvSpPr>
            <a:spLocks noChangeArrowheads="1"/>
          </p:cNvSpPr>
          <p:nvPr/>
        </p:nvSpPr>
        <p:spPr bwMode="auto">
          <a:xfrm>
            <a:off x="395288" y="5373688"/>
            <a:ext cx="7416800" cy="5746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соответственные углы не равны </a:t>
            </a:r>
            <a:r>
              <a:rPr lang="ru-RU" sz="2400" baseline="30000"/>
              <a:t>.</a:t>
            </a:r>
            <a:endParaRPr lang="ru-RU" sz="2400"/>
          </a:p>
        </p:txBody>
      </p:sp>
      <p:sp>
        <p:nvSpPr>
          <p:cNvPr id="187408" name="AutoShape 16" descr="Крупная сетка"/>
          <p:cNvSpPr>
            <a:spLocks noChangeArrowheads="1"/>
          </p:cNvSpPr>
          <p:nvPr/>
        </p:nvSpPr>
        <p:spPr bwMode="auto">
          <a:xfrm rot="10800000">
            <a:off x="8101013" y="1484313"/>
            <a:ext cx="647700" cy="4537075"/>
          </a:xfrm>
          <a:prstGeom prst="roundRect">
            <a:avLst>
              <a:gd name="adj" fmla="val 16667"/>
            </a:avLst>
          </a:prstGeom>
          <a:pattFill prst="lgGrid">
            <a:fgClr>
              <a:schemeClr val="bg2"/>
            </a:fgClr>
            <a:bgClr>
              <a:srgbClr val="85FF85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НЕ СООТВЕТСТВУЕТ</a:t>
            </a:r>
          </a:p>
        </p:txBody>
      </p:sp>
      <p:sp>
        <p:nvSpPr>
          <p:cNvPr id="187409" name="AutoShape 17"/>
          <p:cNvSpPr>
            <a:spLocks noChangeArrowheads="1"/>
          </p:cNvSpPr>
          <p:nvPr/>
        </p:nvSpPr>
        <p:spPr bwMode="auto">
          <a:xfrm rot="3452086">
            <a:off x="7161212" y="2454276"/>
            <a:ext cx="1439863" cy="227012"/>
          </a:xfrm>
          <a:prstGeom prst="notchedRightArrow">
            <a:avLst>
              <a:gd name="adj1" fmla="val 50000"/>
              <a:gd name="adj2" fmla="val 158567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7410" name="AutoShape 18"/>
          <p:cNvSpPr>
            <a:spLocks noChangeArrowheads="1"/>
          </p:cNvSpPr>
          <p:nvPr/>
        </p:nvSpPr>
        <p:spPr bwMode="auto">
          <a:xfrm rot="-1102996">
            <a:off x="6877050" y="3933825"/>
            <a:ext cx="1439863" cy="227013"/>
          </a:xfrm>
          <a:prstGeom prst="notchedRightArrow">
            <a:avLst>
              <a:gd name="adj1" fmla="val 50000"/>
              <a:gd name="adj2" fmla="val 15856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7411" name="AutoShape 19"/>
          <p:cNvSpPr>
            <a:spLocks noChangeArrowheads="1"/>
          </p:cNvSpPr>
          <p:nvPr/>
        </p:nvSpPr>
        <p:spPr bwMode="auto">
          <a:xfrm rot="-2980632">
            <a:off x="7061200" y="5114925"/>
            <a:ext cx="1439863" cy="227013"/>
          </a:xfrm>
          <a:prstGeom prst="notchedRightArrow">
            <a:avLst>
              <a:gd name="adj1" fmla="val 50000"/>
              <a:gd name="adj2" fmla="val 158566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7414" name="AutoShape 2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7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873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39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874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87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40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7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40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874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40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874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40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7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407"/>
                  </p:tgtEl>
                </p:cond>
              </p:nextCondLst>
            </p:seq>
          </p:childTnLst>
        </p:cTn>
      </p:par>
    </p:tnLst>
    <p:bldLst>
      <p:bldP spid="187397" grpId="0" animBg="1"/>
      <p:bldP spid="187402" grpId="0" animBg="1"/>
      <p:bldP spid="187403" grpId="0" animBg="1"/>
      <p:bldP spid="187406" grpId="0" animBg="1"/>
      <p:bldP spid="187409" grpId="0" animBg="1"/>
      <p:bldP spid="187410" grpId="0" animBg="1"/>
      <p:bldP spid="1874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2"/>
          <p:cNvSpPr txBox="1">
            <a:spLocks noChangeArrowheads="1"/>
          </p:cNvSpPr>
          <p:nvPr/>
        </p:nvSpPr>
        <p:spPr bwMode="auto">
          <a:xfrm>
            <a:off x="2411413" y="24923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1979613" y="27082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2268538" y="30686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1692275" y="177323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148263" y="3933825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Р</a:t>
            </a:r>
          </a:p>
        </p:txBody>
      </p:sp>
      <p:sp>
        <p:nvSpPr>
          <p:cNvPr id="160775" name="Line 7"/>
          <p:cNvSpPr>
            <a:spLocks noChangeShapeType="1"/>
          </p:cNvSpPr>
          <p:nvPr/>
        </p:nvSpPr>
        <p:spPr bwMode="auto">
          <a:xfrm>
            <a:off x="5219700" y="5662613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3635375" y="38608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7</a:t>
            </a:r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2771775" y="28527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60778" name="Text Box 10"/>
          <p:cNvSpPr txBox="1">
            <a:spLocks noChangeArrowheads="1"/>
          </p:cNvSpPr>
          <p:nvPr/>
        </p:nvSpPr>
        <p:spPr bwMode="auto">
          <a:xfrm>
            <a:off x="3203575" y="40767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8</a:t>
            </a:r>
          </a:p>
        </p:txBody>
      </p:sp>
      <p:sp>
        <p:nvSpPr>
          <p:cNvPr id="160779" name="Text Box 11"/>
          <p:cNvSpPr txBox="1">
            <a:spLocks noChangeArrowheads="1"/>
          </p:cNvSpPr>
          <p:nvPr/>
        </p:nvSpPr>
        <p:spPr bwMode="auto">
          <a:xfrm>
            <a:off x="3348038" y="35004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160780" name="Text Box 12"/>
          <p:cNvSpPr txBox="1">
            <a:spLocks noChangeArrowheads="1"/>
          </p:cNvSpPr>
          <p:nvPr/>
        </p:nvSpPr>
        <p:spPr bwMode="auto">
          <a:xfrm>
            <a:off x="2916238" y="36449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</a:t>
            </a:r>
          </a:p>
        </p:txBody>
      </p:sp>
      <p:pic>
        <p:nvPicPr>
          <p:cNvPr id="160781" name="Picture 13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2"/>
          <a:srcRect l="7150" t="16449" r="9358" b="4637"/>
          <a:stretch>
            <a:fillRect/>
          </a:stretch>
        </p:blipFill>
        <p:spPr bwMode="auto">
          <a:xfrm>
            <a:off x="5076825" y="1700213"/>
            <a:ext cx="4067175" cy="3498850"/>
          </a:xfrm>
          <a:prstGeom prst="rect">
            <a:avLst/>
          </a:prstGeom>
          <a:noFill/>
        </p:spPr>
      </p:pic>
      <p:sp>
        <p:nvSpPr>
          <p:cNvPr id="160783" name="Freeform 15"/>
          <p:cNvSpPr>
            <a:spLocks/>
          </p:cNvSpPr>
          <p:nvPr/>
        </p:nvSpPr>
        <p:spPr bwMode="auto">
          <a:xfrm>
            <a:off x="468313" y="21336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0784" name="Text Box 16"/>
          <p:cNvSpPr txBox="1">
            <a:spLocks noChangeArrowheads="1"/>
          </p:cNvSpPr>
          <p:nvPr/>
        </p:nvSpPr>
        <p:spPr bwMode="auto">
          <a:xfrm>
            <a:off x="395288" y="32131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323850" y="4508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60786" name="Freeform 18"/>
          <p:cNvSpPr>
            <a:spLocks/>
          </p:cNvSpPr>
          <p:nvPr/>
        </p:nvSpPr>
        <p:spPr bwMode="auto">
          <a:xfrm>
            <a:off x="468313" y="34290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0787" name="Freeform 19"/>
          <p:cNvSpPr>
            <a:spLocks/>
          </p:cNvSpPr>
          <p:nvPr/>
        </p:nvSpPr>
        <p:spPr bwMode="auto">
          <a:xfrm>
            <a:off x="1625600" y="210820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0788" name="AutoShape 20"/>
          <p:cNvSpPr>
            <a:spLocks noChangeArrowheads="1"/>
          </p:cNvSpPr>
          <p:nvPr/>
        </p:nvSpPr>
        <p:spPr bwMode="auto">
          <a:xfrm>
            <a:off x="1042988" y="5418138"/>
            <a:ext cx="7273925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Если две параллельные прямые пересечены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секущей, то</a:t>
            </a:r>
          </a:p>
          <a:p>
            <a:pPr algn="ctr"/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СООТВЕТСТВЕННЫЕ</a:t>
            </a:r>
            <a:r>
              <a:rPr lang="ru-RU" sz="2400" b="1">
                <a:latin typeface="Times New Roman" pitchFamily="18" charset="0"/>
              </a:rPr>
              <a:t> углы равны.</a:t>
            </a:r>
          </a:p>
        </p:txBody>
      </p:sp>
      <p:sp>
        <p:nvSpPr>
          <p:cNvPr id="160791" name="WordArt 23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7057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Свойства параллельных прямых.</a:t>
            </a:r>
          </a:p>
        </p:txBody>
      </p:sp>
      <p:sp>
        <p:nvSpPr>
          <p:cNvPr id="160793" name="AutoShape 2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260350"/>
            <a:ext cx="720725" cy="466725"/>
          </a:xfrm>
          <a:prstGeom prst="actionButtonHome">
            <a:avLst/>
          </a:prstGeom>
          <a:solidFill>
            <a:srgbClr val="B7C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0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60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60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60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55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5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160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  <p:bldP spid="160770" grpId="1"/>
      <p:bldP spid="160771" grpId="0"/>
      <p:bldP spid="160771" grpId="1"/>
      <p:bldP spid="160772" grpId="0"/>
      <p:bldP spid="160772" grpId="1"/>
      <p:bldP spid="160773" grpId="0"/>
      <p:bldP spid="160776" grpId="0"/>
      <p:bldP spid="160776" grpId="1"/>
      <p:bldP spid="160777" grpId="0"/>
      <p:bldP spid="160777" grpId="1"/>
      <p:bldP spid="160778" grpId="0"/>
      <p:bldP spid="160778" grpId="1"/>
      <p:bldP spid="160779" grpId="0"/>
      <p:bldP spid="160779" grpId="1"/>
      <p:bldP spid="160780" grpId="0"/>
      <p:bldP spid="160780" grpId="1"/>
      <p:bldP spid="160787" grpId="0" animBg="1"/>
      <p:bldP spid="16078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Oval 4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22.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8172450" y="45815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7451725" y="34290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8388350" y="50847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5508625" y="220503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94570" name="Text Box 10"/>
          <p:cNvSpPr txBox="1">
            <a:spLocks noChangeArrowheads="1"/>
          </p:cNvSpPr>
          <p:nvPr/>
        </p:nvSpPr>
        <p:spPr bwMode="auto">
          <a:xfrm>
            <a:off x="7667625" y="45815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94572" name="Text Box 12"/>
          <p:cNvSpPr txBox="1">
            <a:spLocks noChangeArrowheads="1"/>
          </p:cNvSpPr>
          <p:nvPr/>
        </p:nvSpPr>
        <p:spPr bwMode="auto">
          <a:xfrm>
            <a:off x="5867400" y="45815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5867400" y="34290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</a:t>
            </a:r>
          </a:p>
        </p:txBody>
      </p:sp>
      <p:sp>
        <p:nvSpPr>
          <p:cNvPr id="194574" name="Freeform 14"/>
          <p:cNvSpPr>
            <a:spLocks/>
          </p:cNvSpPr>
          <p:nvPr/>
        </p:nvSpPr>
        <p:spPr bwMode="auto">
          <a:xfrm rot="403976">
            <a:off x="5130800" y="3208338"/>
            <a:ext cx="3771900" cy="458787"/>
          </a:xfrm>
          <a:custGeom>
            <a:avLst/>
            <a:gdLst/>
            <a:ahLst/>
            <a:cxnLst>
              <a:cxn ang="0">
                <a:pos x="0" y="289"/>
              </a:cxn>
              <a:cxn ang="0">
                <a:pos x="2376" y="0"/>
              </a:cxn>
            </a:cxnLst>
            <a:rect l="0" t="0" r="r" b="b"/>
            <a:pathLst>
              <a:path w="2376" h="289">
                <a:moveTo>
                  <a:pt x="0" y="289"/>
                </a:moveTo>
                <a:lnTo>
                  <a:pt x="2376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8782050" y="2924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94576" name="Text Box 16"/>
          <p:cNvSpPr txBox="1">
            <a:spLocks noChangeArrowheads="1"/>
          </p:cNvSpPr>
          <p:nvPr/>
        </p:nvSpPr>
        <p:spPr bwMode="auto">
          <a:xfrm>
            <a:off x="8782050" y="45815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4577" name="Freeform 17"/>
          <p:cNvSpPr>
            <a:spLocks/>
          </p:cNvSpPr>
          <p:nvPr/>
        </p:nvSpPr>
        <p:spPr bwMode="auto">
          <a:xfrm>
            <a:off x="5111750" y="5076825"/>
            <a:ext cx="3654425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02" y="12"/>
              </a:cxn>
            </a:cxnLst>
            <a:rect l="0" t="0" r="r" b="b"/>
            <a:pathLst>
              <a:path w="2302" h="12">
                <a:moveTo>
                  <a:pt x="0" y="0"/>
                </a:moveTo>
                <a:lnTo>
                  <a:pt x="2302" y="12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578" name="Freeform 18"/>
          <p:cNvSpPr>
            <a:spLocks/>
          </p:cNvSpPr>
          <p:nvPr/>
        </p:nvSpPr>
        <p:spPr bwMode="auto">
          <a:xfrm>
            <a:off x="5867400" y="2492375"/>
            <a:ext cx="3175" cy="3519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2217"/>
              </a:cxn>
            </a:cxnLst>
            <a:rect l="0" t="0" r="r" b="b"/>
            <a:pathLst>
              <a:path w="2" h="2217">
                <a:moveTo>
                  <a:pt x="0" y="0"/>
                </a:moveTo>
                <a:lnTo>
                  <a:pt x="2" y="2217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50825" y="1916113"/>
            <a:ext cx="3744913" cy="650875"/>
            <a:chOff x="113" y="816"/>
            <a:chExt cx="2359" cy="410"/>
          </a:xfrm>
        </p:grpSpPr>
        <p:sp>
          <p:nvSpPr>
            <p:cNvPr id="194580" name="AutoShape 20"/>
            <p:cNvSpPr>
              <a:spLocks noChangeArrowheads="1"/>
            </p:cNvSpPr>
            <p:nvPr/>
          </p:nvSpPr>
          <p:spPr bwMode="auto">
            <a:xfrm>
              <a:off x="113" y="817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4581" name="Object 21"/>
            <p:cNvGraphicFramePr>
              <a:graphicFrameLocks noChangeAspect="1"/>
            </p:cNvGraphicFramePr>
            <p:nvPr/>
          </p:nvGraphicFramePr>
          <p:xfrm>
            <a:off x="327" y="816"/>
            <a:ext cx="1119" cy="364"/>
          </p:xfrm>
          <a:graphic>
            <a:graphicData uri="http://schemas.openxmlformats.org/presentationml/2006/ole">
              <p:oleObj spid="_x0000_s23558" name="Формула" r:id="rId3" imgW="545760" imgH="177480" progId="Equation.3">
                <p:embed/>
              </p:oleObj>
            </a:graphicData>
          </a:graphic>
        </p:graphicFrame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250825" y="2708275"/>
            <a:ext cx="3744913" cy="649288"/>
            <a:chOff x="113" y="1316"/>
            <a:chExt cx="2359" cy="409"/>
          </a:xfrm>
        </p:grpSpPr>
        <p:sp>
          <p:nvSpPr>
            <p:cNvPr id="194583" name="AutoShape 23"/>
            <p:cNvSpPr>
              <a:spLocks noChangeArrowheads="1"/>
            </p:cNvSpPr>
            <p:nvPr/>
          </p:nvSpPr>
          <p:spPr bwMode="auto">
            <a:xfrm>
              <a:off x="113" y="1316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4584" name="Object 24"/>
            <p:cNvGraphicFramePr>
              <a:graphicFrameLocks noChangeAspect="1"/>
            </p:cNvGraphicFramePr>
            <p:nvPr/>
          </p:nvGraphicFramePr>
          <p:xfrm>
            <a:off x="340" y="1344"/>
            <a:ext cx="1182" cy="349"/>
          </p:xfrm>
          <a:graphic>
            <a:graphicData uri="http://schemas.openxmlformats.org/presentationml/2006/ole">
              <p:oleObj spid="_x0000_s23557" name="Формула" r:id="rId4" imgW="558720" imgH="164880" progId="Equation.3">
                <p:embed/>
              </p:oleObj>
            </a:graphicData>
          </a:graphic>
        </p:graphicFrame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250825" y="3500438"/>
            <a:ext cx="3744913" cy="676275"/>
            <a:chOff x="113" y="2296"/>
            <a:chExt cx="2359" cy="426"/>
          </a:xfrm>
        </p:grpSpPr>
        <p:sp>
          <p:nvSpPr>
            <p:cNvPr id="194589" name="AutoShape 29"/>
            <p:cNvSpPr>
              <a:spLocks noChangeArrowheads="1"/>
            </p:cNvSpPr>
            <p:nvPr/>
          </p:nvSpPr>
          <p:spPr bwMode="auto">
            <a:xfrm>
              <a:off x="113" y="2313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4590" name="Object 30"/>
            <p:cNvGraphicFramePr>
              <a:graphicFrameLocks noChangeAspect="1"/>
            </p:cNvGraphicFramePr>
            <p:nvPr/>
          </p:nvGraphicFramePr>
          <p:xfrm>
            <a:off x="354" y="2296"/>
            <a:ext cx="1959" cy="418"/>
          </p:xfrm>
          <a:graphic>
            <a:graphicData uri="http://schemas.openxmlformats.org/presentationml/2006/ole">
              <p:oleObj spid="_x0000_s23556" name="Формула" r:id="rId5" imgW="952200" imgH="203040" progId="Equation.3">
                <p:embed/>
              </p:oleObj>
            </a:graphicData>
          </a:graphic>
        </p:graphicFrame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250825" y="4292600"/>
            <a:ext cx="3744913" cy="727075"/>
            <a:chOff x="113" y="3263"/>
            <a:chExt cx="2359" cy="458"/>
          </a:xfrm>
        </p:grpSpPr>
        <p:sp>
          <p:nvSpPr>
            <p:cNvPr id="194595" name="AutoShape 35"/>
            <p:cNvSpPr>
              <a:spLocks noChangeArrowheads="1"/>
            </p:cNvSpPr>
            <p:nvPr/>
          </p:nvSpPr>
          <p:spPr bwMode="auto">
            <a:xfrm>
              <a:off x="113" y="3312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4596" name="Object 36"/>
            <p:cNvGraphicFramePr>
              <a:graphicFrameLocks noChangeAspect="1"/>
            </p:cNvGraphicFramePr>
            <p:nvPr/>
          </p:nvGraphicFramePr>
          <p:xfrm>
            <a:off x="379" y="3263"/>
            <a:ext cx="1966" cy="431"/>
          </p:xfrm>
          <a:graphic>
            <a:graphicData uri="http://schemas.openxmlformats.org/presentationml/2006/ole">
              <p:oleObj spid="_x0000_s23555" name="Формула" r:id="rId6" imgW="927000" imgH="203040" progId="Equation.3">
                <p:embed/>
              </p:oleObj>
            </a:graphicData>
          </a:graphic>
        </p:graphicFrame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50825" y="5157788"/>
            <a:ext cx="3744913" cy="608012"/>
            <a:chOff x="113" y="3786"/>
            <a:chExt cx="2359" cy="416"/>
          </a:xfrm>
        </p:grpSpPr>
        <p:sp>
          <p:nvSpPr>
            <p:cNvPr id="194598" name="AutoShape 38"/>
            <p:cNvSpPr>
              <a:spLocks noChangeArrowheads="1"/>
            </p:cNvSpPr>
            <p:nvPr/>
          </p:nvSpPr>
          <p:spPr bwMode="auto">
            <a:xfrm>
              <a:off x="113" y="3793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4599" name="Object 39"/>
            <p:cNvGraphicFramePr>
              <a:graphicFrameLocks noChangeAspect="1"/>
            </p:cNvGraphicFramePr>
            <p:nvPr/>
          </p:nvGraphicFramePr>
          <p:xfrm>
            <a:off x="390" y="3786"/>
            <a:ext cx="1161" cy="373"/>
          </p:xfrm>
          <a:graphic>
            <a:graphicData uri="http://schemas.openxmlformats.org/presentationml/2006/ole">
              <p:oleObj spid="_x0000_s23554" name="Формула" r:id="rId7" imgW="558720" imgH="164880" progId="Equation.3">
                <p:embed/>
              </p:oleObj>
            </a:graphicData>
          </a:graphic>
        </p:graphicFrame>
      </p:grpSp>
      <p:sp>
        <p:nvSpPr>
          <p:cNvPr id="194600" name="Rectangle 40"/>
          <p:cNvSpPr>
            <a:spLocks noChangeArrowheads="1"/>
          </p:cNvSpPr>
          <p:nvPr/>
        </p:nvSpPr>
        <p:spPr bwMode="auto">
          <a:xfrm>
            <a:off x="900113" y="333375"/>
            <a:ext cx="7777162" cy="792163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Параллельны ли прямые а и</a:t>
            </a:r>
            <a:r>
              <a:rPr lang="en-US" sz="3200" b="1">
                <a:latin typeface="Times New Roman" pitchFamily="18" charset="0"/>
              </a:rPr>
              <a:t> b</a:t>
            </a:r>
            <a:r>
              <a:rPr lang="ru-RU" sz="3200" b="1">
                <a:latin typeface="Times New Roman" pitchFamily="18" charset="0"/>
              </a:rPr>
              <a:t>, если </a:t>
            </a:r>
            <a:endParaRPr lang="en-US" sz="3600" b="1" i="1">
              <a:latin typeface="Times New Roman" pitchFamily="18" charset="0"/>
            </a:endParaRPr>
          </a:p>
        </p:txBody>
      </p:sp>
      <p:pic>
        <p:nvPicPr>
          <p:cNvPr id="194601" name="Picture 41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94603" name="Freeform 43"/>
          <p:cNvSpPr>
            <a:spLocks/>
          </p:cNvSpPr>
          <p:nvPr/>
        </p:nvSpPr>
        <p:spPr bwMode="auto">
          <a:xfrm>
            <a:off x="6835775" y="2714625"/>
            <a:ext cx="1873250" cy="3149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80" y="1984"/>
              </a:cxn>
            </a:cxnLst>
            <a:rect l="0" t="0" r="r" b="b"/>
            <a:pathLst>
              <a:path w="1180" h="1984">
                <a:moveTo>
                  <a:pt x="0" y="0"/>
                </a:moveTo>
                <a:lnTo>
                  <a:pt x="1180" y="198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04" name="Text Box 44"/>
          <p:cNvSpPr txBox="1">
            <a:spLocks noChangeArrowheads="1"/>
          </p:cNvSpPr>
          <p:nvPr/>
        </p:nvSpPr>
        <p:spPr bwMode="auto">
          <a:xfrm>
            <a:off x="6877050" y="22764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4608" name="Text Box 48"/>
          <p:cNvSpPr txBox="1">
            <a:spLocks noChangeArrowheads="1"/>
          </p:cNvSpPr>
          <p:nvPr/>
        </p:nvSpPr>
        <p:spPr bwMode="auto">
          <a:xfrm rot="-1483809">
            <a:off x="3924300" y="1916113"/>
            <a:ext cx="828675" cy="6413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194609" name="Text Box 49"/>
          <p:cNvSpPr txBox="1">
            <a:spLocks noChangeArrowheads="1"/>
          </p:cNvSpPr>
          <p:nvPr/>
        </p:nvSpPr>
        <p:spPr bwMode="auto">
          <a:xfrm rot="-1483809">
            <a:off x="3924300" y="2708275"/>
            <a:ext cx="828675" cy="6413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194610" name="Text Box 50"/>
          <p:cNvSpPr txBox="1">
            <a:spLocks noChangeArrowheads="1"/>
          </p:cNvSpPr>
          <p:nvPr/>
        </p:nvSpPr>
        <p:spPr bwMode="auto">
          <a:xfrm rot="-1483809">
            <a:off x="3924300" y="3500438"/>
            <a:ext cx="828675" cy="6413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194611" name="Text Box 51"/>
          <p:cNvSpPr txBox="1">
            <a:spLocks noChangeArrowheads="1"/>
          </p:cNvSpPr>
          <p:nvPr/>
        </p:nvSpPr>
        <p:spPr bwMode="auto">
          <a:xfrm rot="-1483809">
            <a:off x="3924300" y="4365625"/>
            <a:ext cx="828675" cy="6413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194612" name="Text Box 52"/>
          <p:cNvSpPr txBox="1">
            <a:spLocks noChangeArrowheads="1"/>
          </p:cNvSpPr>
          <p:nvPr/>
        </p:nvSpPr>
        <p:spPr bwMode="auto">
          <a:xfrm rot="-998702">
            <a:off x="3132138" y="5300663"/>
            <a:ext cx="1149350" cy="6413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НЕТ</a:t>
            </a:r>
          </a:p>
        </p:txBody>
      </p:sp>
      <p:sp>
        <p:nvSpPr>
          <p:cNvPr id="194615" name="AutoShape 55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4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4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4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4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4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94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94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94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4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4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94608" grpId="0" animBg="1"/>
      <p:bldP spid="194609" grpId="0" animBg="1"/>
      <p:bldP spid="194610" grpId="0" animBg="1"/>
      <p:bldP spid="194611" grpId="0" animBg="1"/>
      <p:bldP spid="194612" grpId="0" animBg="1"/>
      <p:bldP spid="194612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Oval 4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23.</a:t>
            </a: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8172450" y="45815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8172450" y="34290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96615" name="Text Box 7"/>
          <p:cNvSpPr txBox="1">
            <a:spLocks noChangeArrowheads="1"/>
          </p:cNvSpPr>
          <p:nvPr/>
        </p:nvSpPr>
        <p:spPr bwMode="auto">
          <a:xfrm>
            <a:off x="5795963" y="50133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sp>
        <p:nvSpPr>
          <p:cNvPr id="196616" name="Text Box 8"/>
          <p:cNvSpPr txBox="1">
            <a:spLocks noChangeArrowheads="1"/>
          </p:cNvSpPr>
          <p:nvPr/>
        </p:nvSpPr>
        <p:spPr bwMode="auto">
          <a:xfrm>
            <a:off x="6732588" y="2205038"/>
            <a:ext cx="341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96617" name="Text Box 9"/>
          <p:cNvSpPr txBox="1">
            <a:spLocks noChangeArrowheads="1"/>
          </p:cNvSpPr>
          <p:nvPr/>
        </p:nvSpPr>
        <p:spPr bwMode="auto">
          <a:xfrm>
            <a:off x="6588125" y="34290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96618" name="Text Box 10"/>
          <p:cNvSpPr txBox="1">
            <a:spLocks noChangeArrowheads="1"/>
          </p:cNvSpPr>
          <p:nvPr/>
        </p:nvSpPr>
        <p:spPr bwMode="auto">
          <a:xfrm>
            <a:off x="6156325" y="34290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  <p:sp>
        <p:nvSpPr>
          <p:cNvPr id="196619" name="Text Box 11"/>
          <p:cNvSpPr txBox="1">
            <a:spLocks noChangeArrowheads="1"/>
          </p:cNvSpPr>
          <p:nvPr/>
        </p:nvSpPr>
        <p:spPr bwMode="auto">
          <a:xfrm>
            <a:off x="6372225" y="2924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</a:t>
            </a:r>
          </a:p>
        </p:txBody>
      </p:sp>
      <p:sp>
        <p:nvSpPr>
          <p:cNvPr id="196620" name="Freeform 12"/>
          <p:cNvSpPr>
            <a:spLocks/>
          </p:cNvSpPr>
          <p:nvPr/>
        </p:nvSpPr>
        <p:spPr bwMode="auto">
          <a:xfrm rot="403976">
            <a:off x="5130800" y="3208338"/>
            <a:ext cx="3771900" cy="458787"/>
          </a:xfrm>
          <a:custGeom>
            <a:avLst/>
            <a:gdLst/>
            <a:ahLst/>
            <a:cxnLst>
              <a:cxn ang="0">
                <a:pos x="0" y="289"/>
              </a:cxn>
              <a:cxn ang="0">
                <a:pos x="2376" y="0"/>
              </a:cxn>
            </a:cxnLst>
            <a:rect l="0" t="0" r="r" b="b"/>
            <a:pathLst>
              <a:path w="2376" h="289">
                <a:moveTo>
                  <a:pt x="0" y="289"/>
                </a:moveTo>
                <a:lnTo>
                  <a:pt x="2376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6621" name="Text Box 13"/>
          <p:cNvSpPr txBox="1">
            <a:spLocks noChangeArrowheads="1"/>
          </p:cNvSpPr>
          <p:nvPr/>
        </p:nvSpPr>
        <p:spPr bwMode="auto">
          <a:xfrm>
            <a:off x="5076825" y="458152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96622" name="Text Box 14"/>
          <p:cNvSpPr txBox="1">
            <a:spLocks noChangeArrowheads="1"/>
          </p:cNvSpPr>
          <p:nvPr/>
        </p:nvSpPr>
        <p:spPr bwMode="auto">
          <a:xfrm>
            <a:off x="5076825" y="2924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6623" name="Freeform 15"/>
          <p:cNvSpPr>
            <a:spLocks/>
          </p:cNvSpPr>
          <p:nvPr/>
        </p:nvSpPr>
        <p:spPr bwMode="auto">
          <a:xfrm>
            <a:off x="5111750" y="5076825"/>
            <a:ext cx="3654425" cy="19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02" y="12"/>
              </a:cxn>
            </a:cxnLst>
            <a:rect l="0" t="0" r="r" b="b"/>
            <a:pathLst>
              <a:path w="2302" h="12">
                <a:moveTo>
                  <a:pt x="0" y="0"/>
                </a:moveTo>
                <a:lnTo>
                  <a:pt x="2302" y="12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6624" name="Freeform 16"/>
          <p:cNvSpPr>
            <a:spLocks/>
          </p:cNvSpPr>
          <p:nvPr/>
        </p:nvSpPr>
        <p:spPr bwMode="auto">
          <a:xfrm>
            <a:off x="8172450" y="2492375"/>
            <a:ext cx="3175" cy="35194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2217"/>
              </a:cxn>
            </a:cxnLst>
            <a:rect l="0" t="0" r="r" b="b"/>
            <a:pathLst>
              <a:path w="2" h="2217">
                <a:moveTo>
                  <a:pt x="0" y="0"/>
                </a:moveTo>
                <a:lnTo>
                  <a:pt x="2" y="2217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23850" y="1628775"/>
            <a:ext cx="3744913" cy="649288"/>
            <a:chOff x="113" y="817"/>
            <a:chExt cx="2359" cy="409"/>
          </a:xfrm>
        </p:grpSpPr>
        <p:sp>
          <p:nvSpPr>
            <p:cNvPr id="196626" name="AutoShape 18"/>
            <p:cNvSpPr>
              <a:spLocks noChangeArrowheads="1"/>
            </p:cNvSpPr>
            <p:nvPr/>
          </p:nvSpPr>
          <p:spPr bwMode="auto">
            <a:xfrm>
              <a:off x="113" y="817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6627" name="Object 19"/>
            <p:cNvGraphicFramePr>
              <a:graphicFrameLocks noChangeAspect="1"/>
            </p:cNvGraphicFramePr>
            <p:nvPr/>
          </p:nvGraphicFramePr>
          <p:xfrm>
            <a:off x="327" y="824"/>
            <a:ext cx="1119" cy="348"/>
          </p:xfrm>
          <a:graphic>
            <a:graphicData uri="http://schemas.openxmlformats.org/presentationml/2006/ole">
              <p:oleObj spid="_x0000_s24582" name="Формула" r:id="rId3" imgW="571320" imgH="177480" progId="Equation.3">
                <p:embed/>
              </p:oleObj>
            </a:graphicData>
          </a:graphic>
        </p:graphicFrame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23850" y="2492375"/>
            <a:ext cx="3744913" cy="649288"/>
            <a:chOff x="113" y="1316"/>
            <a:chExt cx="2359" cy="409"/>
          </a:xfrm>
        </p:grpSpPr>
        <p:sp>
          <p:nvSpPr>
            <p:cNvPr id="196629" name="AutoShape 21"/>
            <p:cNvSpPr>
              <a:spLocks noChangeArrowheads="1"/>
            </p:cNvSpPr>
            <p:nvPr/>
          </p:nvSpPr>
          <p:spPr bwMode="auto">
            <a:xfrm>
              <a:off x="113" y="1316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6630" name="Object 22"/>
            <p:cNvGraphicFramePr>
              <a:graphicFrameLocks noChangeAspect="1"/>
            </p:cNvGraphicFramePr>
            <p:nvPr/>
          </p:nvGraphicFramePr>
          <p:xfrm>
            <a:off x="357" y="1344"/>
            <a:ext cx="1147" cy="349"/>
          </p:xfrm>
          <a:graphic>
            <a:graphicData uri="http://schemas.openxmlformats.org/presentationml/2006/ole">
              <p:oleObj spid="_x0000_s24581" name="Формула" r:id="rId4" imgW="583920" imgH="177480" progId="Equation.3">
                <p:embed/>
              </p:oleObj>
            </a:graphicData>
          </a:graphic>
        </p:graphicFrame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23850" y="4149725"/>
            <a:ext cx="3744913" cy="676275"/>
            <a:chOff x="113" y="2296"/>
            <a:chExt cx="2359" cy="426"/>
          </a:xfrm>
        </p:grpSpPr>
        <p:sp>
          <p:nvSpPr>
            <p:cNvPr id="196632" name="AutoShape 24"/>
            <p:cNvSpPr>
              <a:spLocks noChangeArrowheads="1"/>
            </p:cNvSpPr>
            <p:nvPr/>
          </p:nvSpPr>
          <p:spPr bwMode="auto">
            <a:xfrm>
              <a:off x="113" y="2313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6633" name="Object 25"/>
            <p:cNvGraphicFramePr>
              <a:graphicFrameLocks noChangeAspect="1"/>
            </p:cNvGraphicFramePr>
            <p:nvPr/>
          </p:nvGraphicFramePr>
          <p:xfrm>
            <a:off x="393" y="2296"/>
            <a:ext cx="1881" cy="418"/>
          </p:xfrm>
          <a:graphic>
            <a:graphicData uri="http://schemas.openxmlformats.org/presentationml/2006/ole">
              <p:oleObj spid="_x0000_s24580" name="Формула" r:id="rId5" imgW="914400" imgH="203040" progId="Equation.3">
                <p:embed/>
              </p:oleObj>
            </a:graphicData>
          </a:graphic>
        </p:graphicFrame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323850" y="4959350"/>
            <a:ext cx="3744913" cy="709613"/>
            <a:chOff x="113" y="3274"/>
            <a:chExt cx="2359" cy="447"/>
          </a:xfrm>
        </p:grpSpPr>
        <p:sp>
          <p:nvSpPr>
            <p:cNvPr id="196635" name="AutoShape 27"/>
            <p:cNvSpPr>
              <a:spLocks noChangeArrowheads="1"/>
            </p:cNvSpPr>
            <p:nvPr/>
          </p:nvSpPr>
          <p:spPr bwMode="auto">
            <a:xfrm>
              <a:off x="113" y="3312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6636" name="Object 28"/>
            <p:cNvGraphicFramePr>
              <a:graphicFrameLocks noChangeAspect="1"/>
            </p:cNvGraphicFramePr>
            <p:nvPr/>
          </p:nvGraphicFramePr>
          <p:xfrm>
            <a:off x="379" y="3274"/>
            <a:ext cx="1966" cy="409"/>
          </p:xfrm>
          <a:graphic>
            <a:graphicData uri="http://schemas.openxmlformats.org/presentationml/2006/ole">
              <p:oleObj spid="_x0000_s24579" name="Формула" r:id="rId6" imgW="977760" imgH="203040" progId="Equation.3">
                <p:embed/>
              </p:oleObj>
            </a:graphicData>
          </a:graphic>
        </p:graphicFrame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23850" y="3357563"/>
            <a:ext cx="3744913" cy="608012"/>
            <a:chOff x="113" y="3786"/>
            <a:chExt cx="2359" cy="416"/>
          </a:xfrm>
        </p:grpSpPr>
        <p:sp>
          <p:nvSpPr>
            <p:cNvPr id="196638" name="AutoShape 30"/>
            <p:cNvSpPr>
              <a:spLocks noChangeArrowheads="1"/>
            </p:cNvSpPr>
            <p:nvPr/>
          </p:nvSpPr>
          <p:spPr bwMode="auto">
            <a:xfrm>
              <a:off x="113" y="3793"/>
              <a:ext cx="2359" cy="4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2800" b="1">
                  <a:latin typeface="Times New Roman" pitchFamily="18" charset="0"/>
                </a:rPr>
                <a:t>                      </a:t>
              </a:r>
            </a:p>
          </p:txBody>
        </p:sp>
        <p:graphicFrame>
          <p:nvGraphicFramePr>
            <p:cNvPr id="196639" name="Object 31"/>
            <p:cNvGraphicFramePr>
              <a:graphicFrameLocks noChangeAspect="1"/>
            </p:cNvGraphicFramePr>
            <p:nvPr/>
          </p:nvGraphicFramePr>
          <p:xfrm>
            <a:off x="407" y="3786"/>
            <a:ext cx="1127" cy="373"/>
          </p:xfrm>
          <a:graphic>
            <a:graphicData uri="http://schemas.openxmlformats.org/presentationml/2006/ole">
              <p:oleObj spid="_x0000_s24578" name="Формула" r:id="rId7" imgW="583920" imgH="177480" progId="Equation.3">
                <p:embed/>
              </p:oleObj>
            </a:graphicData>
          </a:graphic>
        </p:graphicFrame>
      </p:grpSp>
      <p:sp>
        <p:nvSpPr>
          <p:cNvPr id="196640" name="Rectangle 32"/>
          <p:cNvSpPr>
            <a:spLocks noChangeArrowheads="1"/>
          </p:cNvSpPr>
          <p:nvPr/>
        </p:nvSpPr>
        <p:spPr bwMode="auto">
          <a:xfrm>
            <a:off x="900113" y="333375"/>
            <a:ext cx="7777162" cy="792163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Параллельны ли прямые а и</a:t>
            </a:r>
            <a:r>
              <a:rPr lang="en-US" sz="3200" b="1">
                <a:latin typeface="Times New Roman" pitchFamily="18" charset="0"/>
              </a:rPr>
              <a:t> b</a:t>
            </a:r>
            <a:r>
              <a:rPr lang="ru-RU" sz="3200" b="1">
                <a:latin typeface="Times New Roman" pitchFamily="18" charset="0"/>
              </a:rPr>
              <a:t>, если </a:t>
            </a:r>
            <a:endParaRPr lang="en-US" sz="3600" b="1" i="1">
              <a:latin typeface="Times New Roman" pitchFamily="18" charset="0"/>
            </a:endParaRPr>
          </a:p>
        </p:txBody>
      </p:sp>
      <p:pic>
        <p:nvPicPr>
          <p:cNvPr id="196641" name="Picture 33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96642" name="Freeform 34"/>
          <p:cNvSpPr>
            <a:spLocks/>
          </p:cNvSpPr>
          <p:nvPr/>
        </p:nvSpPr>
        <p:spPr bwMode="auto">
          <a:xfrm>
            <a:off x="5508625" y="2492375"/>
            <a:ext cx="1595438" cy="3381375"/>
          </a:xfrm>
          <a:custGeom>
            <a:avLst/>
            <a:gdLst/>
            <a:ahLst/>
            <a:cxnLst>
              <a:cxn ang="0">
                <a:pos x="1005" y="0"/>
              </a:cxn>
              <a:cxn ang="0">
                <a:pos x="0" y="2130"/>
              </a:cxn>
            </a:cxnLst>
            <a:rect l="0" t="0" r="r" b="b"/>
            <a:pathLst>
              <a:path w="1005" h="2130">
                <a:moveTo>
                  <a:pt x="1005" y="0"/>
                </a:moveTo>
                <a:lnTo>
                  <a:pt x="0" y="2130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6643" name="Text Box 35"/>
          <p:cNvSpPr txBox="1">
            <a:spLocks noChangeArrowheads="1"/>
          </p:cNvSpPr>
          <p:nvPr/>
        </p:nvSpPr>
        <p:spPr bwMode="auto">
          <a:xfrm>
            <a:off x="8172450" y="22764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96646" name="Text Box 38"/>
          <p:cNvSpPr txBox="1">
            <a:spLocks noChangeArrowheads="1"/>
          </p:cNvSpPr>
          <p:nvPr/>
        </p:nvSpPr>
        <p:spPr bwMode="auto">
          <a:xfrm rot="-1483809">
            <a:off x="3997325" y="1627188"/>
            <a:ext cx="828675" cy="6413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196647" name="Text Box 39"/>
          <p:cNvSpPr txBox="1">
            <a:spLocks noChangeArrowheads="1"/>
          </p:cNvSpPr>
          <p:nvPr/>
        </p:nvSpPr>
        <p:spPr bwMode="auto">
          <a:xfrm rot="-1483809">
            <a:off x="3997325" y="2492375"/>
            <a:ext cx="828675" cy="6413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196648" name="Text Box 40"/>
          <p:cNvSpPr txBox="1">
            <a:spLocks noChangeArrowheads="1"/>
          </p:cNvSpPr>
          <p:nvPr/>
        </p:nvSpPr>
        <p:spPr bwMode="auto">
          <a:xfrm rot="-1483809">
            <a:off x="3997325" y="4149725"/>
            <a:ext cx="828675" cy="6413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196649" name="Text Box 41"/>
          <p:cNvSpPr txBox="1">
            <a:spLocks noChangeArrowheads="1"/>
          </p:cNvSpPr>
          <p:nvPr/>
        </p:nvSpPr>
        <p:spPr bwMode="auto">
          <a:xfrm rot="-1483809">
            <a:off x="3997325" y="5014913"/>
            <a:ext cx="828675" cy="6413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ДА</a:t>
            </a:r>
          </a:p>
        </p:txBody>
      </p:sp>
      <p:sp>
        <p:nvSpPr>
          <p:cNvPr id="196650" name="Text Box 42"/>
          <p:cNvSpPr txBox="1">
            <a:spLocks noChangeArrowheads="1"/>
          </p:cNvSpPr>
          <p:nvPr/>
        </p:nvSpPr>
        <p:spPr bwMode="auto">
          <a:xfrm rot="-998702">
            <a:off x="3205163" y="3500438"/>
            <a:ext cx="1149350" cy="64135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НЕТ</a:t>
            </a:r>
          </a:p>
        </p:txBody>
      </p:sp>
      <p:sp>
        <p:nvSpPr>
          <p:cNvPr id="196653" name="AutoShape 45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66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6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6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6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66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6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6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6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6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6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96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96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96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6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6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96646" grpId="0" animBg="1"/>
      <p:bldP spid="196647" grpId="0" animBg="1"/>
      <p:bldP spid="196648" grpId="0" animBg="1"/>
      <p:bldP spid="196649" grpId="0" animBg="1"/>
      <p:bldP spid="196650" grpId="0" animBg="1"/>
      <p:bldP spid="19665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24.</a:t>
            </a:r>
          </a:p>
        </p:txBody>
      </p:sp>
      <p:sp>
        <p:nvSpPr>
          <p:cNvPr id="203779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378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0378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0" y="4508500"/>
          <a:ext cx="5651500" cy="690563"/>
        </p:xfrm>
        <a:graphic>
          <a:graphicData uri="http://schemas.openxmlformats.org/presentationml/2006/ole">
            <p:oleObj spid="_x0000_s25602" name="Формула" r:id="rId4" imgW="1866600" imgH="228600" progId="Equation.3">
              <p:embed/>
            </p:oleObj>
          </a:graphicData>
        </a:graphic>
      </p:graphicFrame>
      <p:sp>
        <p:nvSpPr>
          <p:cNvPr id="20378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412875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(5)</a:t>
            </a: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5724525" y="2205038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endParaRPr lang="ru-RU"/>
          </a:p>
        </p:txBody>
      </p:sp>
      <p:sp>
        <p:nvSpPr>
          <p:cNvPr id="203788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636838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3789" name="Rectangle 13"/>
          <p:cNvSpPr>
            <a:spLocks noChangeArrowheads="1"/>
          </p:cNvSpPr>
          <p:nvPr/>
        </p:nvSpPr>
        <p:spPr bwMode="auto">
          <a:xfrm>
            <a:off x="5724525" y="3213100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параллельных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203790" name="AutoShape 1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3860800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3791" name="AutoShape 15"/>
          <p:cNvSpPr>
            <a:spLocks noChangeArrowheads="1"/>
          </p:cNvSpPr>
          <p:nvPr/>
        </p:nvSpPr>
        <p:spPr bwMode="auto">
          <a:xfrm>
            <a:off x="179388" y="3860800"/>
            <a:ext cx="4897437" cy="208915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Прямые параллельны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-накрест лежащие углы равны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 -сумма односторонних углов 180</a:t>
            </a:r>
            <a:r>
              <a:rPr lang="ru-RU" sz="2400" b="1" baseline="30000">
                <a:latin typeface="Times New Roman" pitchFamily="18" charset="0"/>
              </a:rPr>
              <a:t>0</a:t>
            </a:r>
            <a:endParaRPr lang="ru-RU" sz="2400" b="1">
              <a:latin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sz="2400" b="1">
                <a:latin typeface="Times New Roman" pitchFamily="18" charset="0"/>
              </a:rPr>
              <a:t>соответственные углы равны</a:t>
            </a:r>
          </a:p>
        </p:txBody>
      </p:sp>
      <p:sp>
        <p:nvSpPr>
          <p:cNvPr id="203793" name="Text Box 17"/>
          <p:cNvSpPr txBox="1">
            <a:spLocks noChangeArrowheads="1"/>
          </p:cNvSpPr>
          <p:nvPr/>
        </p:nvSpPr>
        <p:spPr bwMode="auto">
          <a:xfrm flipH="1">
            <a:off x="542925" y="29337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03794" name="Text Box 18"/>
          <p:cNvSpPr txBox="1">
            <a:spLocks noChangeArrowheads="1"/>
          </p:cNvSpPr>
          <p:nvPr/>
        </p:nvSpPr>
        <p:spPr bwMode="auto">
          <a:xfrm>
            <a:off x="2487613" y="24304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203795" name="Text Box 19"/>
          <p:cNvSpPr txBox="1">
            <a:spLocks noChangeArrowheads="1"/>
          </p:cNvSpPr>
          <p:nvPr/>
        </p:nvSpPr>
        <p:spPr bwMode="auto">
          <a:xfrm>
            <a:off x="3062288" y="24304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203796" name="Text Box 20"/>
          <p:cNvSpPr txBox="1">
            <a:spLocks noChangeArrowheads="1"/>
          </p:cNvSpPr>
          <p:nvPr/>
        </p:nvSpPr>
        <p:spPr bwMode="auto">
          <a:xfrm>
            <a:off x="3135313" y="1422400"/>
            <a:ext cx="341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03797" name="Freeform 21"/>
          <p:cNvSpPr>
            <a:spLocks/>
          </p:cNvSpPr>
          <p:nvPr/>
        </p:nvSpPr>
        <p:spPr bwMode="auto">
          <a:xfrm>
            <a:off x="468313" y="2420938"/>
            <a:ext cx="4730750" cy="44450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2980" y="0"/>
              </a:cxn>
            </a:cxnLst>
            <a:rect l="0" t="0" r="r" b="b"/>
            <a:pathLst>
              <a:path w="2980" h="28">
                <a:moveTo>
                  <a:pt x="0" y="28"/>
                </a:moveTo>
                <a:lnTo>
                  <a:pt x="2980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3798" name="Text Box 22"/>
          <p:cNvSpPr txBox="1">
            <a:spLocks noChangeArrowheads="1"/>
          </p:cNvSpPr>
          <p:nvPr/>
        </p:nvSpPr>
        <p:spPr bwMode="auto">
          <a:xfrm>
            <a:off x="471488" y="19986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03799" name="Text Box 23"/>
          <p:cNvSpPr txBox="1">
            <a:spLocks noChangeArrowheads="1"/>
          </p:cNvSpPr>
          <p:nvPr/>
        </p:nvSpPr>
        <p:spPr bwMode="auto">
          <a:xfrm>
            <a:off x="471488" y="3365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3800" name="Freeform 24"/>
          <p:cNvSpPr>
            <a:spLocks/>
          </p:cNvSpPr>
          <p:nvPr/>
        </p:nvSpPr>
        <p:spPr bwMode="auto">
          <a:xfrm>
            <a:off x="452438" y="3814763"/>
            <a:ext cx="4718050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72" y="9"/>
              </a:cxn>
            </a:cxnLst>
            <a:rect l="0" t="0" r="r" b="b"/>
            <a:pathLst>
              <a:path w="2972" h="9">
                <a:moveTo>
                  <a:pt x="0" y="0"/>
                </a:moveTo>
                <a:lnTo>
                  <a:pt x="2972" y="9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3801" name="Freeform 25"/>
          <p:cNvSpPr>
            <a:spLocks/>
          </p:cNvSpPr>
          <p:nvPr/>
        </p:nvSpPr>
        <p:spPr bwMode="auto">
          <a:xfrm>
            <a:off x="2003425" y="1739900"/>
            <a:ext cx="1541463" cy="2366963"/>
          </a:xfrm>
          <a:custGeom>
            <a:avLst/>
            <a:gdLst/>
            <a:ahLst/>
            <a:cxnLst>
              <a:cxn ang="0">
                <a:pos x="971" y="0"/>
              </a:cxn>
              <a:cxn ang="0">
                <a:pos x="0" y="1491"/>
              </a:cxn>
            </a:cxnLst>
            <a:rect l="0" t="0" r="r" b="b"/>
            <a:pathLst>
              <a:path w="971" h="1491">
                <a:moveTo>
                  <a:pt x="971" y="0"/>
                </a:moveTo>
                <a:lnTo>
                  <a:pt x="0" y="1491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827088" y="188913"/>
            <a:ext cx="7777162" cy="1220787"/>
            <a:chOff x="521" y="119"/>
            <a:chExt cx="4899" cy="769"/>
          </a:xfrm>
        </p:grpSpPr>
        <p:sp>
          <p:nvSpPr>
            <p:cNvPr id="203786" name="Rectangle 10"/>
            <p:cNvSpPr>
              <a:spLocks noChangeArrowheads="1"/>
            </p:cNvSpPr>
            <p:nvPr/>
          </p:nvSpPr>
          <p:spPr bwMode="auto">
            <a:xfrm>
              <a:off x="521" y="119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>
                  <a:latin typeface="Times New Roman" pitchFamily="18" charset="0"/>
                </a:rPr>
                <a:t>ll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  <a:r>
                <a:rPr lang="ru-RU" sz="3600" b="1" i="1">
                  <a:latin typeface="Times New Roman" pitchFamily="18" charset="0"/>
                </a:rPr>
                <a:t>,</a:t>
              </a:r>
              <a:endParaRPr lang="ru-RU" sz="3600" b="1">
                <a:latin typeface="Times New Roman" pitchFamily="18" charset="0"/>
              </a:endParaRPr>
            </a:p>
            <a:p>
              <a:r>
                <a:rPr lang="ru-RU" sz="3200" b="1">
                  <a:latin typeface="Times New Roman" pitchFamily="18" charset="0"/>
                </a:rPr>
                <a:t>Найти:   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03809" name="Object 33"/>
            <p:cNvGraphicFramePr>
              <a:graphicFrameLocks noChangeAspect="1"/>
            </p:cNvGraphicFramePr>
            <p:nvPr/>
          </p:nvGraphicFramePr>
          <p:xfrm>
            <a:off x="1837" y="483"/>
            <a:ext cx="1442" cy="405"/>
          </p:xfrm>
          <a:graphic>
            <a:graphicData uri="http://schemas.openxmlformats.org/presentationml/2006/ole">
              <p:oleObj spid="_x0000_s25603" name="Формула" r:id="rId7" imgW="723600" imgH="203040" progId="Equation.3">
                <p:embed/>
              </p:oleObj>
            </a:graphicData>
          </a:graphic>
        </p:graphicFrame>
        <p:graphicFrame>
          <p:nvGraphicFramePr>
            <p:cNvPr id="203812" name="Object 36"/>
            <p:cNvGraphicFramePr>
              <a:graphicFrameLocks noChangeAspect="1"/>
            </p:cNvGraphicFramePr>
            <p:nvPr/>
          </p:nvGraphicFramePr>
          <p:xfrm>
            <a:off x="2154" y="119"/>
            <a:ext cx="1134" cy="413"/>
          </p:xfrm>
          <a:graphic>
            <a:graphicData uri="http://schemas.openxmlformats.org/presentationml/2006/ole">
              <p:oleObj spid="_x0000_s25604" name="Формула" r:id="rId8" imgW="558720" imgH="203040" progId="Equation.3">
                <p:embed/>
              </p:oleObj>
            </a:graphicData>
          </a:graphic>
        </p:graphicFrame>
      </p:grpSp>
      <p:sp>
        <p:nvSpPr>
          <p:cNvPr id="203814" name="Text Box 38"/>
          <p:cNvSpPr txBox="1">
            <a:spLocks noChangeArrowheads="1"/>
          </p:cNvSpPr>
          <p:nvPr/>
        </p:nvSpPr>
        <p:spPr bwMode="auto">
          <a:xfrm>
            <a:off x="2487613" y="32940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pic>
        <p:nvPicPr>
          <p:cNvPr id="203815" name="Picture 39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9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03816" name="Rectangle 40"/>
          <p:cNvSpPr>
            <a:spLocks noChangeArrowheads="1"/>
          </p:cNvSpPr>
          <p:nvPr/>
        </p:nvSpPr>
        <p:spPr bwMode="auto">
          <a:xfrm>
            <a:off x="4716463" y="5670550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параллельных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203817" name="AutoShape 41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6318250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3819" name="Text Box 43"/>
          <p:cNvSpPr txBox="1">
            <a:spLocks noChangeArrowheads="1"/>
          </p:cNvSpPr>
          <p:nvPr/>
        </p:nvSpPr>
        <p:spPr bwMode="auto">
          <a:xfrm>
            <a:off x="3348038" y="19161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sp>
        <p:nvSpPr>
          <p:cNvPr id="203820" name="Rectangle 44"/>
          <p:cNvSpPr>
            <a:spLocks noChangeArrowheads="1"/>
          </p:cNvSpPr>
          <p:nvPr/>
        </p:nvSpPr>
        <p:spPr bwMode="auto">
          <a:xfrm>
            <a:off x="5724525" y="4437063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параллельных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203821" name="AutoShape 4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0847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37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37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3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3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3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3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3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3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3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03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78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03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1000"/>
                                        <p:tgtEl>
                                          <p:spTgt spid="203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0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780"/>
                  </p:tgtEl>
                </p:cond>
              </p:nextCondLst>
            </p:seq>
          </p:childTnLst>
        </p:cTn>
      </p:par>
    </p:tnLst>
    <p:bldLst>
      <p:bldP spid="203783" grpId="0" animBg="1"/>
      <p:bldP spid="203789" grpId="0" animBg="1"/>
      <p:bldP spid="203791" grpId="0" animBg="1"/>
      <p:bldP spid="203791" grpId="1" animBg="1"/>
      <p:bldP spid="203816" grpId="0" animBg="1"/>
      <p:bldP spid="20382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25.</a:t>
            </a:r>
          </a:p>
        </p:txBody>
      </p:sp>
      <p:sp>
        <p:nvSpPr>
          <p:cNvPr id="20787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87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0787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708400" y="4335463"/>
          <a:ext cx="5111750" cy="1754187"/>
        </p:xfrm>
        <a:graphic>
          <a:graphicData uri="http://schemas.openxmlformats.org/presentationml/2006/ole">
            <p:oleObj spid="_x0000_s26626" name="Формула" r:id="rId4" imgW="1333440" imgH="457200" progId="Equation.3">
              <p:embed/>
            </p:oleObj>
          </a:graphicData>
        </a:graphic>
      </p:graphicFrame>
      <p:sp>
        <p:nvSpPr>
          <p:cNvPr id="20787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484313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207879" name="Rectangle 7"/>
          <p:cNvSpPr>
            <a:spLocks noChangeArrowheads="1"/>
          </p:cNvSpPr>
          <p:nvPr/>
        </p:nvSpPr>
        <p:spPr bwMode="auto">
          <a:xfrm>
            <a:off x="5724525" y="2276475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endParaRPr lang="ru-RU"/>
          </a:p>
        </p:txBody>
      </p:sp>
      <p:sp>
        <p:nvSpPr>
          <p:cNvPr id="207880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27763" y="2852738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883" name="AutoShape 11"/>
          <p:cNvSpPr>
            <a:spLocks noChangeArrowheads="1"/>
          </p:cNvSpPr>
          <p:nvPr/>
        </p:nvSpPr>
        <p:spPr bwMode="auto">
          <a:xfrm>
            <a:off x="3995738" y="4149725"/>
            <a:ext cx="4897437" cy="208915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Прямые параллельны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-накрест лежащие углы равны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 -сумма односторонних углов 180</a:t>
            </a:r>
            <a:r>
              <a:rPr lang="ru-RU" sz="2400" b="1" baseline="30000">
                <a:latin typeface="Times New Roman" pitchFamily="18" charset="0"/>
              </a:rPr>
              <a:t>0</a:t>
            </a:r>
            <a:endParaRPr lang="ru-RU" sz="2400" b="1">
              <a:latin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sz="2400" b="1">
                <a:latin typeface="Times New Roman" pitchFamily="18" charset="0"/>
              </a:rPr>
              <a:t>соответственные углы равны</a:t>
            </a:r>
          </a:p>
        </p:txBody>
      </p:sp>
      <p:sp>
        <p:nvSpPr>
          <p:cNvPr id="207884" name="Text Box 12"/>
          <p:cNvSpPr txBox="1">
            <a:spLocks noChangeArrowheads="1"/>
          </p:cNvSpPr>
          <p:nvPr/>
        </p:nvSpPr>
        <p:spPr bwMode="auto">
          <a:xfrm flipH="1">
            <a:off x="542925" y="29337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07885" name="Text Box 13"/>
          <p:cNvSpPr txBox="1">
            <a:spLocks noChangeArrowheads="1"/>
          </p:cNvSpPr>
          <p:nvPr/>
        </p:nvSpPr>
        <p:spPr bwMode="auto">
          <a:xfrm>
            <a:off x="3203575" y="19161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207886" name="Text Box 14"/>
          <p:cNvSpPr txBox="1">
            <a:spLocks noChangeArrowheads="1"/>
          </p:cNvSpPr>
          <p:nvPr/>
        </p:nvSpPr>
        <p:spPr bwMode="auto">
          <a:xfrm>
            <a:off x="3062288" y="24304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207887" name="Text Box 15"/>
          <p:cNvSpPr txBox="1">
            <a:spLocks noChangeArrowheads="1"/>
          </p:cNvSpPr>
          <p:nvPr/>
        </p:nvSpPr>
        <p:spPr bwMode="auto">
          <a:xfrm>
            <a:off x="2987675" y="1412875"/>
            <a:ext cx="34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07888" name="Freeform 16"/>
          <p:cNvSpPr>
            <a:spLocks/>
          </p:cNvSpPr>
          <p:nvPr/>
        </p:nvSpPr>
        <p:spPr bwMode="auto">
          <a:xfrm>
            <a:off x="468313" y="2420938"/>
            <a:ext cx="4730750" cy="44450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2980" y="0"/>
              </a:cxn>
            </a:cxnLst>
            <a:rect l="0" t="0" r="r" b="b"/>
            <a:pathLst>
              <a:path w="2980" h="28">
                <a:moveTo>
                  <a:pt x="0" y="28"/>
                </a:moveTo>
                <a:lnTo>
                  <a:pt x="2980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889" name="Text Box 17"/>
          <p:cNvSpPr txBox="1">
            <a:spLocks noChangeArrowheads="1"/>
          </p:cNvSpPr>
          <p:nvPr/>
        </p:nvSpPr>
        <p:spPr bwMode="auto">
          <a:xfrm>
            <a:off x="471488" y="19986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07890" name="Text Box 18"/>
          <p:cNvSpPr txBox="1">
            <a:spLocks noChangeArrowheads="1"/>
          </p:cNvSpPr>
          <p:nvPr/>
        </p:nvSpPr>
        <p:spPr bwMode="auto">
          <a:xfrm>
            <a:off x="471488" y="3365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7891" name="Freeform 19"/>
          <p:cNvSpPr>
            <a:spLocks/>
          </p:cNvSpPr>
          <p:nvPr/>
        </p:nvSpPr>
        <p:spPr bwMode="auto">
          <a:xfrm>
            <a:off x="452438" y="3814763"/>
            <a:ext cx="4718050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72" y="9"/>
              </a:cxn>
            </a:cxnLst>
            <a:rect l="0" t="0" r="r" b="b"/>
            <a:pathLst>
              <a:path w="2972" h="9">
                <a:moveTo>
                  <a:pt x="0" y="0"/>
                </a:moveTo>
                <a:lnTo>
                  <a:pt x="2972" y="9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7892" name="Freeform 20"/>
          <p:cNvSpPr>
            <a:spLocks/>
          </p:cNvSpPr>
          <p:nvPr/>
        </p:nvSpPr>
        <p:spPr bwMode="auto">
          <a:xfrm>
            <a:off x="2192338" y="1755775"/>
            <a:ext cx="1146175" cy="2976563"/>
          </a:xfrm>
          <a:custGeom>
            <a:avLst/>
            <a:gdLst/>
            <a:ahLst/>
            <a:cxnLst>
              <a:cxn ang="0">
                <a:pos x="722" y="0"/>
              </a:cxn>
              <a:cxn ang="0">
                <a:pos x="0" y="1875"/>
              </a:cxn>
            </a:cxnLst>
            <a:rect l="0" t="0" r="r" b="b"/>
            <a:pathLst>
              <a:path w="722" h="1875">
                <a:moveTo>
                  <a:pt x="722" y="0"/>
                </a:moveTo>
                <a:lnTo>
                  <a:pt x="0" y="1875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827088" y="188913"/>
            <a:ext cx="7777162" cy="1152525"/>
            <a:chOff x="521" y="119"/>
            <a:chExt cx="4899" cy="726"/>
          </a:xfrm>
        </p:grpSpPr>
        <p:sp>
          <p:nvSpPr>
            <p:cNvPr id="207894" name="Rectangle 22"/>
            <p:cNvSpPr>
              <a:spLocks noChangeArrowheads="1"/>
            </p:cNvSpPr>
            <p:nvPr/>
          </p:nvSpPr>
          <p:spPr bwMode="auto">
            <a:xfrm>
              <a:off x="521" y="119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>
                  <a:latin typeface="Times New Roman" pitchFamily="18" charset="0"/>
                </a:rPr>
                <a:t>ll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  <a:r>
                <a:rPr lang="ru-RU" sz="3600" b="1" i="1">
                  <a:latin typeface="Times New Roman" pitchFamily="18" charset="0"/>
                </a:rPr>
                <a:t>,</a:t>
              </a:r>
              <a:endParaRPr lang="ru-RU" sz="3600" b="1">
                <a:latin typeface="Times New Roman" pitchFamily="18" charset="0"/>
              </a:endParaRPr>
            </a:p>
            <a:p>
              <a:r>
                <a:rPr lang="ru-RU" sz="3200" b="1">
                  <a:latin typeface="Times New Roman" pitchFamily="18" charset="0"/>
                </a:rPr>
                <a:t>Найти все углы   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07896" name="Object 24"/>
            <p:cNvGraphicFramePr>
              <a:graphicFrameLocks noChangeAspect="1"/>
            </p:cNvGraphicFramePr>
            <p:nvPr/>
          </p:nvGraphicFramePr>
          <p:xfrm>
            <a:off x="2109" y="119"/>
            <a:ext cx="1933" cy="413"/>
          </p:xfrm>
          <a:graphic>
            <a:graphicData uri="http://schemas.openxmlformats.org/presentationml/2006/ole">
              <p:oleObj spid="_x0000_s26627" name="Формула" r:id="rId6" imgW="952200" imgH="203040" progId="Equation.3">
                <p:embed/>
              </p:oleObj>
            </a:graphicData>
          </a:graphic>
        </p:graphicFrame>
      </p:grpSp>
      <p:sp>
        <p:nvSpPr>
          <p:cNvPr id="207897" name="Text Box 25"/>
          <p:cNvSpPr txBox="1">
            <a:spLocks noChangeArrowheads="1"/>
          </p:cNvSpPr>
          <p:nvPr/>
        </p:nvSpPr>
        <p:spPr bwMode="auto">
          <a:xfrm>
            <a:off x="2627313" y="32845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pic>
        <p:nvPicPr>
          <p:cNvPr id="207898" name="Picture 26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7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07901" name="Text Box 29"/>
          <p:cNvSpPr txBox="1">
            <a:spLocks noChangeArrowheads="1"/>
          </p:cNvSpPr>
          <p:nvPr/>
        </p:nvSpPr>
        <p:spPr bwMode="auto">
          <a:xfrm>
            <a:off x="2555875" y="24209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sp>
        <p:nvSpPr>
          <p:cNvPr id="207904" name="AutoShape 3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92950" y="2852738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905" name="AutoShape 3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85113" y="2852738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7906" name="Text Box 34"/>
          <p:cNvSpPr txBox="1">
            <a:spLocks noChangeArrowheads="1"/>
          </p:cNvSpPr>
          <p:nvPr/>
        </p:nvSpPr>
        <p:spPr bwMode="auto">
          <a:xfrm>
            <a:off x="2195513" y="32845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5</a:t>
            </a:r>
          </a:p>
        </p:txBody>
      </p:sp>
      <p:sp>
        <p:nvSpPr>
          <p:cNvPr id="207907" name="Text Box 35"/>
          <p:cNvSpPr txBox="1">
            <a:spLocks noChangeArrowheads="1"/>
          </p:cNvSpPr>
          <p:nvPr/>
        </p:nvSpPr>
        <p:spPr bwMode="auto">
          <a:xfrm>
            <a:off x="2484438" y="38608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78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8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7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07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87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78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1000"/>
                                        <p:tgtEl>
                                          <p:spTgt spid="2078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0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876"/>
                  </p:tgtEl>
                </p:cond>
              </p:nextCondLst>
            </p:seq>
          </p:childTnLst>
        </p:cTn>
      </p:par>
    </p:tnLst>
    <p:bldLst>
      <p:bldP spid="207879" grpId="0" animBg="1"/>
      <p:bldP spid="207883" grpId="0" animBg="1"/>
      <p:bldP spid="207883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26.</a:t>
            </a:r>
          </a:p>
        </p:txBody>
      </p:sp>
      <p:sp>
        <p:nvSpPr>
          <p:cNvPr id="20890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0890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779838" y="5876925"/>
          <a:ext cx="2016125" cy="701675"/>
        </p:xfrm>
        <a:graphic>
          <a:graphicData uri="http://schemas.openxmlformats.org/presentationml/2006/ole">
            <p:oleObj spid="_x0000_s27650" name="Формула" r:id="rId3" imgW="583920" imgH="203040" progId="Equation.3">
              <p:embed/>
            </p:oleObj>
          </a:graphicData>
        </a:graphic>
      </p:graphicFrame>
      <p:sp>
        <p:nvSpPr>
          <p:cNvPr id="20890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628775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5724525" y="2420938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endParaRPr lang="ru-RU"/>
          </a:p>
        </p:txBody>
      </p:sp>
      <p:sp>
        <p:nvSpPr>
          <p:cNvPr id="208904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852738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908" name="Text Box 12"/>
          <p:cNvSpPr txBox="1">
            <a:spLocks noChangeArrowheads="1"/>
          </p:cNvSpPr>
          <p:nvPr/>
        </p:nvSpPr>
        <p:spPr bwMode="auto">
          <a:xfrm flipH="1">
            <a:off x="542925" y="3148013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08909" name="Text Box 13"/>
          <p:cNvSpPr txBox="1">
            <a:spLocks noChangeArrowheads="1"/>
          </p:cNvSpPr>
          <p:nvPr/>
        </p:nvSpPr>
        <p:spPr bwMode="auto">
          <a:xfrm>
            <a:off x="3276600" y="34274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208910" name="Text Box 14"/>
          <p:cNvSpPr txBox="1">
            <a:spLocks noChangeArrowheads="1"/>
          </p:cNvSpPr>
          <p:nvPr/>
        </p:nvSpPr>
        <p:spPr bwMode="auto">
          <a:xfrm>
            <a:off x="3563938" y="40036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208911" name="Text Box 15"/>
          <p:cNvSpPr txBox="1">
            <a:spLocks noChangeArrowheads="1"/>
          </p:cNvSpPr>
          <p:nvPr/>
        </p:nvSpPr>
        <p:spPr bwMode="auto">
          <a:xfrm>
            <a:off x="4356100" y="1844675"/>
            <a:ext cx="428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08913" name="Text Box 17"/>
          <p:cNvSpPr txBox="1">
            <a:spLocks noChangeArrowheads="1"/>
          </p:cNvSpPr>
          <p:nvPr/>
        </p:nvSpPr>
        <p:spPr bwMode="auto">
          <a:xfrm>
            <a:off x="395288" y="34988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08914" name="Text Box 18"/>
          <p:cNvSpPr txBox="1">
            <a:spLocks noChangeArrowheads="1"/>
          </p:cNvSpPr>
          <p:nvPr/>
        </p:nvSpPr>
        <p:spPr bwMode="auto">
          <a:xfrm>
            <a:off x="2195513" y="17716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08915" name="Freeform 19"/>
          <p:cNvSpPr>
            <a:spLocks/>
          </p:cNvSpPr>
          <p:nvPr/>
        </p:nvSpPr>
        <p:spPr bwMode="auto">
          <a:xfrm>
            <a:off x="452438" y="4029075"/>
            <a:ext cx="4718050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72" y="9"/>
              </a:cxn>
            </a:cxnLst>
            <a:rect l="0" t="0" r="r" b="b"/>
            <a:pathLst>
              <a:path w="2972" h="9">
                <a:moveTo>
                  <a:pt x="0" y="0"/>
                </a:moveTo>
                <a:lnTo>
                  <a:pt x="2972" y="9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916" name="Freeform 20"/>
          <p:cNvSpPr>
            <a:spLocks/>
          </p:cNvSpPr>
          <p:nvPr/>
        </p:nvSpPr>
        <p:spPr bwMode="auto">
          <a:xfrm>
            <a:off x="1116013" y="2203450"/>
            <a:ext cx="1541462" cy="2366963"/>
          </a:xfrm>
          <a:custGeom>
            <a:avLst/>
            <a:gdLst/>
            <a:ahLst/>
            <a:cxnLst>
              <a:cxn ang="0">
                <a:pos x="971" y="0"/>
              </a:cxn>
              <a:cxn ang="0">
                <a:pos x="0" y="1491"/>
              </a:cxn>
            </a:cxnLst>
            <a:rect l="0" t="0" r="r" b="b"/>
            <a:pathLst>
              <a:path w="971" h="1491">
                <a:moveTo>
                  <a:pt x="971" y="0"/>
                </a:moveTo>
                <a:lnTo>
                  <a:pt x="0" y="149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827088" y="188913"/>
            <a:ext cx="7777162" cy="1152525"/>
            <a:chOff x="521" y="119"/>
            <a:chExt cx="4899" cy="726"/>
          </a:xfrm>
        </p:grpSpPr>
        <p:sp>
          <p:nvSpPr>
            <p:cNvPr id="208918" name="Rectangle 22"/>
            <p:cNvSpPr>
              <a:spLocks noChangeArrowheads="1"/>
            </p:cNvSpPr>
            <p:nvPr/>
          </p:nvSpPr>
          <p:spPr bwMode="auto">
            <a:xfrm>
              <a:off x="521" y="119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>
                  <a:latin typeface="Times New Roman" pitchFamily="18" charset="0"/>
                </a:rPr>
                <a:t>ll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  <a:r>
                <a:rPr lang="ru-RU" sz="3600" b="1" i="1">
                  <a:latin typeface="Times New Roman" pitchFamily="18" charset="0"/>
                </a:rPr>
                <a:t>,</a:t>
              </a:r>
              <a:endParaRPr lang="ru-RU" sz="3600" b="1">
                <a:latin typeface="Times New Roman" pitchFamily="18" charset="0"/>
              </a:endParaRPr>
            </a:p>
            <a:p>
              <a:r>
                <a:rPr lang="ru-RU" sz="3200" b="1">
                  <a:latin typeface="Times New Roman" pitchFamily="18" charset="0"/>
                </a:rPr>
                <a:t>Найти:   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08919" name="Object 23"/>
            <p:cNvGraphicFramePr>
              <a:graphicFrameLocks noChangeAspect="1"/>
            </p:cNvGraphicFramePr>
            <p:nvPr/>
          </p:nvGraphicFramePr>
          <p:xfrm>
            <a:off x="1701" y="436"/>
            <a:ext cx="521" cy="405"/>
          </p:xfrm>
          <a:graphic>
            <a:graphicData uri="http://schemas.openxmlformats.org/presentationml/2006/ole">
              <p:oleObj spid="_x0000_s27651" name="Формула" r:id="rId5" imgW="228600" imgH="177480" progId="Equation.3">
                <p:embed/>
              </p:oleObj>
            </a:graphicData>
          </a:graphic>
        </p:graphicFrame>
        <p:graphicFrame>
          <p:nvGraphicFramePr>
            <p:cNvPr id="208920" name="Object 24"/>
            <p:cNvGraphicFramePr>
              <a:graphicFrameLocks noChangeAspect="1"/>
            </p:cNvGraphicFramePr>
            <p:nvPr/>
          </p:nvGraphicFramePr>
          <p:xfrm>
            <a:off x="2064" y="119"/>
            <a:ext cx="2165" cy="413"/>
          </p:xfrm>
          <a:graphic>
            <a:graphicData uri="http://schemas.openxmlformats.org/presentationml/2006/ole">
              <p:oleObj spid="_x0000_s27652" name="Формула" r:id="rId6" imgW="1066680" imgH="203040" progId="Equation.3">
                <p:embed/>
              </p:oleObj>
            </a:graphicData>
          </a:graphic>
        </p:graphicFrame>
      </p:grpSp>
      <p:sp>
        <p:nvSpPr>
          <p:cNvPr id="208921" name="Text Box 25"/>
          <p:cNvSpPr txBox="1">
            <a:spLocks noChangeArrowheads="1"/>
          </p:cNvSpPr>
          <p:nvPr/>
        </p:nvSpPr>
        <p:spPr bwMode="auto">
          <a:xfrm>
            <a:off x="1692275" y="34274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pic>
        <p:nvPicPr>
          <p:cNvPr id="208922" name="Picture 26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7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08925" name="Text Box 29"/>
          <p:cNvSpPr txBox="1">
            <a:spLocks noChangeArrowheads="1"/>
          </p:cNvSpPr>
          <p:nvPr/>
        </p:nvSpPr>
        <p:spPr bwMode="auto">
          <a:xfrm>
            <a:off x="1116013" y="2852738"/>
            <a:ext cx="41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208926" name="Rectangle 30"/>
          <p:cNvSpPr>
            <a:spLocks noChangeArrowheads="1"/>
          </p:cNvSpPr>
          <p:nvPr/>
        </p:nvSpPr>
        <p:spPr bwMode="auto">
          <a:xfrm>
            <a:off x="5724525" y="3500438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параллельных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208927" name="AutoShape 31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148138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929" name="Freeform 33"/>
          <p:cNvSpPr>
            <a:spLocks/>
          </p:cNvSpPr>
          <p:nvPr/>
        </p:nvSpPr>
        <p:spPr bwMode="auto">
          <a:xfrm>
            <a:off x="3203575" y="2203450"/>
            <a:ext cx="1541463" cy="2366963"/>
          </a:xfrm>
          <a:custGeom>
            <a:avLst/>
            <a:gdLst/>
            <a:ahLst/>
            <a:cxnLst>
              <a:cxn ang="0">
                <a:pos x="971" y="0"/>
              </a:cxn>
              <a:cxn ang="0">
                <a:pos x="0" y="1491"/>
              </a:cxn>
            </a:cxnLst>
            <a:rect l="0" t="0" r="r" b="b"/>
            <a:pathLst>
              <a:path w="971" h="1491">
                <a:moveTo>
                  <a:pt x="971" y="0"/>
                </a:moveTo>
                <a:lnTo>
                  <a:pt x="0" y="149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930" name="Freeform 34"/>
          <p:cNvSpPr>
            <a:spLocks/>
          </p:cNvSpPr>
          <p:nvPr/>
        </p:nvSpPr>
        <p:spPr bwMode="auto">
          <a:xfrm rot="9328991">
            <a:off x="1258888" y="3284538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931" name="Freeform 35"/>
          <p:cNvSpPr>
            <a:spLocks/>
          </p:cNvSpPr>
          <p:nvPr/>
        </p:nvSpPr>
        <p:spPr bwMode="auto">
          <a:xfrm rot="9328991">
            <a:off x="2987675" y="3284538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8932" name="Text Box 36"/>
          <p:cNvSpPr txBox="1">
            <a:spLocks noChangeArrowheads="1"/>
          </p:cNvSpPr>
          <p:nvPr/>
        </p:nvSpPr>
        <p:spPr bwMode="auto">
          <a:xfrm>
            <a:off x="2700338" y="2924175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4х</a:t>
            </a:r>
          </a:p>
        </p:txBody>
      </p:sp>
      <p:sp>
        <p:nvSpPr>
          <p:cNvPr id="208933" name="Rectangle 37"/>
          <p:cNvSpPr>
            <a:spLocks noChangeArrowheads="1"/>
          </p:cNvSpPr>
          <p:nvPr/>
        </p:nvSpPr>
        <p:spPr bwMode="auto">
          <a:xfrm>
            <a:off x="5724525" y="4868863"/>
            <a:ext cx="3095625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Вертикальные углы</a:t>
            </a:r>
          </a:p>
          <a:p>
            <a:pPr algn="ctr"/>
            <a:endParaRPr lang="el-G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934" name="AutoShape 38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22922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8935" name="AutoShape 39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89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8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8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8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8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8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89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8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89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8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8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90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89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0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900"/>
                  </p:tgtEl>
                </p:cond>
              </p:nextCondLst>
            </p:seq>
          </p:childTnLst>
        </p:cTn>
      </p:par>
    </p:tnLst>
    <p:bldLst>
      <p:bldP spid="208903" grpId="0" animBg="1"/>
      <p:bldP spid="208925" grpId="0"/>
      <p:bldP spid="208926" grpId="0" animBg="1"/>
      <p:bldP spid="208930" grpId="0" animBg="1"/>
      <p:bldP spid="208931" grpId="0" animBg="1"/>
      <p:bldP spid="208932" grpId="0"/>
      <p:bldP spid="20893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27.</a:t>
            </a:r>
          </a:p>
        </p:txBody>
      </p:sp>
      <p:sp>
        <p:nvSpPr>
          <p:cNvPr id="210948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10949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708400" y="5876925"/>
          <a:ext cx="2201863" cy="690563"/>
        </p:xfrm>
        <a:graphic>
          <a:graphicData uri="http://schemas.openxmlformats.org/presentationml/2006/ole">
            <p:oleObj spid="_x0000_s28674" name="Формула" r:id="rId3" imgW="647640" imgH="203040" progId="Equation.3">
              <p:embed/>
            </p:oleObj>
          </a:graphicData>
        </a:graphic>
      </p:graphicFrame>
      <p:sp>
        <p:nvSpPr>
          <p:cNvPr id="21095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700213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210951" name="Rectangle 7"/>
          <p:cNvSpPr>
            <a:spLocks noChangeArrowheads="1"/>
          </p:cNvSpPr>
          <p:nvPr/>
        </p:nvSpPr>
        <p:spPr bwMode="auto">
          <a:xfrm>
            <a:off x="5724525" y="2492375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endParaRPr lang="ru-RU"/>
          </a:p>
        </p:txBody>
      </p:sp>
      <p:sp>
        <p:nvSpPr>
          <p:cNvPr id="21095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9241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956" name="Text Box 12"/>
          <p:cNvSpPr txBox="1">
            <a:spLocks noChangeArrowheads="1"/>
          </p:cNvSpPr>
          <p:nvPr/>
        </p:nvSpPr>
        <p:spPr bwMode="auto">
          <a:xfrm flipH="1">
            <a:off x="542925" y="29337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0957" name="Text Box 13"/>
          <p:cNvSpPr txBox="1">
            <a:spLocks noChangeArrowheads="1"/>
          </p:cNvSpPr>
          <p:nvPr/>
        </p:nvSpPr>
        <p:spPr bwMode="auto">
          <a:xfrm>
            <a:off x="3851275" y="37893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210958" name="Text Box 14"/>
          <p:cNvSpPr txBox="1">
            <a:spLocks noChangeArrowheads="1"/>
          </p:cNvSpPr>
          <p:nvPr/>
        </p:nvSpPr>
        <p:spPr bwMode="auto">
          <a:xfrm>
            <a:off x="1908175" y="24209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210959" name="Text Box 15"/>
          <p:cNvSpPr txBox="1">
            <a:spLocks noChangeArrowheads="1"/>
          </p:cNvSpPr>
          <p:nvPr/>
        </p:nvSpPr>
        <p:spPr bwMode="auto">
          <a:xfrm>
            <a:off x="1116013" y="1484313"/>
            <a:ext cx="341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10960" name="Freeform 16"/>
          <p:cNvSpPr>
            <a:spLocks/>
          </p:cNvSpPr>
          <p:nvPr/>
        </p:nvSpPr>
        <p:spPr bwMode="auto">
          <a:xfrm>
            <a:off x="468313" y="2420938"/>
            <a:ext cx="4730750" cy="44450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2980" y="0"/>
              </a:cxn>
            </a:cxnLst>
            <a:rect l="0" t="0" r="r" b="b"/>
            <a:pathLst>
              <a:path w="2980" h="28">
                <a:moveTo>
                  <a:pt x="0" y="28"/>
                </a:moveTo>
                <a:lnTo>
                  <a:pt x="2980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961" name="Text Box 17"/>
          <p:cNvSpPr txBox="1">
            <a:spLocks noChangeArrowheads="1"/>
          </p:cNvSpPr>
          <p:nvPr/>
        </p:nvSpPr>
        <p:spPr bwMode="auto">
          <a:xfrm>
            <a:off x="471488" y="19986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10962" name="Text Box 18"/>
          <p:cNvSpPr txBox="1">
            <a:spLocks noChangeArrowheads="1"/>
          </p:cNvSpPr>
          <p:nvPr/>
        </p:nvSpPr>
        <p:spPr bwMode="auto">
          <a:xfrm>
            <a:off x="471488" y="3365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0963" name="Freeform 19"/>
          <p:cNvSpPr>
            <a:spLocks/>
          </p:cNvSpPr>
          <p:nvPr/>
        </p:nvSpPr>
        <p:spPr bwMode="auto">
          <a:xfrm>
            <a:off x="452438" y="3814763"/>
            <a:ext cx="4718050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72" y="9"/>
              </a:cxn>
            </a:cxnLst>
            <a:rect l="0" t="0" r="r" b="b"/>
            <a:pathLst>
              <a:path w="2972" h="9">
                <a:moveTo>
                  <a:pt x="0" y="0"/>
                </a:moveTo>
                <a:lnTo>
                  <a:pt x="2972" y="9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964" name="Freeform 20"/>
          <p:cNvSpPr>
            <a:spLocks/>
          </p:cNvSpPr>
          <p:nvPr/>
        </p:nvSpPr>
        <p:spPr bwMode="auto">
          <a:xfrm>
            <a:off x="1393825" y="1582738"/>
            <a:ext cx="2859088" cy="29892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01" y="1883"/>
              </a:cxn>
            </a:cxnLst>
            <a:rect l="0" t="0" r="r" b="b"/>
            <a:pathLst>
              <a:path w="1801" h="1883">
                <a:moveTo>
                  <a:pt x="0" y="0"/>
                </a:moveTo>
                <a:lnTo>
                  <a:pt x="1801" y="1883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827088" y="188913"/>
            <a:ext cx="7777162" cy="1152525"/>
            <a:chOff x="521" y="119"/>
            <a:chExt cx="4899" cy="726"/>
          </a:xfrm>
        </p:grpSpPr>
        <p:sp>
          <p:nvSpPr>
            <p:cNvPr id="210966" name="Rectangle 22"/>
            <p:cNvSpPr>
              <a:spLocks noChangeArrowheads="1"/>
            </p:cNvSpPr>
            <p:nvPr/>
          </p:nvSpPr>
          <p:spPr bwMode="auto">
            <a:xfrm>
              <a:off x="521" y="119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>
                  <a:latin typeface="Times New Roman" pitchFamily="18" charset="0"/>
                </a:rPr>
                <a:t>ll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  <a:r>
                <a:rPr lang="ru-RU" sz="3600" b="1" i="1">
                  <a:latin typeface="Times New Roman" pitchFamily="18" charset="0"/>
                </a:rPr>
                <a:t>,</a:t>
              </a:r>
              <a:endParaRPr lang="ru-RU" sz="3600" b="1">
                <a:latin typeface="Times New Roman" pitchFamily="18" charset="0"/>
              </a:endParaRPr>
            </a:p>
            <a:p>
              <a:r>
                <a:rPr lang="ru-RU" sz="3200" b="1">
                  <a:latin typeface="Times New Roman" pitchFamily="18" charset="0"/>
                </a:rPr>
                <a:t>Найти:   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10967" name="Object 23"/>
            <p:cNvGraphicFramePr>
              <a:graphicFrameLocks noChangeAspect="1"/>
            </p:cNvGraphicFramePr>
            <p:nvPr/>
          </p:nvGraphicFramePr>
          <p:xfrm>
            <a:off x="1701" y="436"/>
            <a:ext cx="521" cy="405"/>
          </p:xfrm>
          <a:graphic>
            <a:graphicData uri="http://schemas.openxmlformats.org/presentationml/2006/ole">
              <p:oleObj spid="_x0000_s28675" name="Формула" r:id="rId5" imgW="228600" imgH="177480" progId="Equation.3">
                <p:embed/>
              </p:oleObj>
            </a:graphicData>
          </a:graphic>
        </p:graphicFrame>
        <p:graphicFrame>
          <p:nvGraphicFramePr>
            <p:cNvPr id="210968" name="Object 24"/>
            <p:cNvGraphicFramePr>
              <a:graphicFrameLocks noChangeAspect="1"/>
            </p:cNvGraphicFramePr>
            <p:nvPr/>
          </p:nvGraphicFramePr>
          <p:xfrm>
            <a:off x="2109" y="119"/>
            <a:ext cx="1950" cy="417"/>
          </p:xfrm>
          <a:graphic>
            <a:graphicData uri="http://schemas.openxmlformats.org/presentationml/2006/ole">
              <p:oleObj spid="_x0000_s28676" name="Формула" r:id="rId6" imgW="952200" imgH="203040" progId="Equation.3">
                <p:embed/>
              </p:oleObj>
            </a:graphicData>
          </a:graphic>
        </p:graphicFrame>
      </p:grpSp>
      <p:sp>
        <p:nvSpPr>
          <p:cNvPr id="210969" name="Text Box 25"/>
          <p:cNvSpPr txBox="1">
            <a:spLocks noChangeArrowheads="1"/>
          </p:cNvSpPr>
          <p:nvPr/>
        </p:nvSpPr>
        <p:spPr bwMode="auto">
          <a:xfrm>
            <a:off x="2555875" y="24209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pic>
        <p:nvPicPr>
          <p:cNvPr id="210970" name="Picture 26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7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10971" name="Rectangle 27"/>
          <p:cNvSpPr>
            <a:spLocks noChangeArrowheads="1"/>
          </p:cNvSpPr>
          <p:nvPr/>
        </p:nvSpPr>
        <p:spPr bwMode="auto">
          <a:xfrm>
            <a:off x="5724525" y="3571875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параллельных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210972" name="AutoShape 28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2195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976" name="Rectangle 32"/>
          <p:cNvSpPr>
            <a:spLocks noChangeArrowheads="1"/>
          </p:cNvSpPr>
          <p:nvPr/>
        </p:nvSpPr>
        <p:spPr bwMode="auto">
          <a:xfrm>
            <a:off x="5724525" y="4868863"/>
            <a:ext cx="3095625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Смежные углы</a:t>
            </a:r>
            <a:endParaRPr lang="ru-RU"/>
          </a:p>
        </p:txBody>
      </p:sp>
      <p:sp>
        <p:nvSpPr>
          <p:cNvPr id="210977" name="AutoShape 3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10575" y="5300663"/>
            <a:ext cx="482600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0978" name="Freeform 34"/>
          <p:cNvSpPr>
            <a:spLocks/>
          </p:cNvSpPr>
          <p:nvPr/>
        </p:nvSpPr>
        <p:spPr bwMode="auto">
          <a:xfrm rot="13562589">
            <a:off x="2460625" y="1868488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979" name="Freeform 35"/>
          <p:cNvSpPr>
            <a:spLocks/>
          </p:cNvSpPr>
          <p:nvPr/>
        </p:nvSpPr>
        <p:spPr bwMode="auto">
          <a:xfrm rot="13562589">
            <a:off x="3756025" y="3236913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0981" name="AutoShape 3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09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0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0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0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0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09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95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109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1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0948"/>
                  </p:tgtEl>
                </p:cond>
              </p:nextCondLst>
            </p:seq>
          </p:childTnLst>
        </p:cTn>
      </p:par>
    </p:tnLst>
    <p:bldLst>
      <p:bldP spid="210951" grpId="0" animBg="1"/>
      <p:bldP spid="210971" grpId="0" animBg="1"/>
      <p:bldP spid="210976" grpId="0" animBg="1"/>
      <p:bldP spid="210978" grpId="0" animBg="1"/>
      <p:bldP spid="21097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28.</a:t>
            </a:r>
          </a:p>
        </p:txBody>
      </p:sp>
      <p:sp>
        <p:nvSpPr>
          <p:cNvPr id="211972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1197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708400" y="5876925"/>
          <a:ext cx="2232025" cy="700088"/>
        </p:xfrm>
        <a:graphic>
          <a:graphicData uri="http://schemas.openxmlformats.org/presentationml/2006/ole">
            <p:oleObj spid="_x0000_s29698" name="Формула" r:id="rId3" imgW="647640" imgH="203040" progId="Equation.3">
              <p:embed/>
            </p:oleObj>
          </a:graphicData>
        </a:graphic>
      </p:graphicFrame>
      <p:sp>
        <p:nvSpPr>
          <p:cNvPr id="21197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628775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(4)</a:t>
            </a:r>
          </a:p>
        </p:txBody>
      </p:sp>
      <p:sp>
        <p:nvSpPr>
          <p:cNvPr id="211975" name="Rectangle 7"/>
          <p:cNvSpPr>
            <a:spLocks noChangeArrowheads="1"/>
          </p:cNvSpPr>
          <p:nvPr/>
        </p:nvSpPr>
        <p:spPr bwMode="auto">
          <a:xfrm>
            <a:off x="5724525" y="3573463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endParaRPr lang="ru-RU"/>
          </a:p>
        </p:txBody>
      </p:sp>
      <p:sp>
        <p:nvSpPr>
          <p:cNvPr id="211976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0052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1977" name="Text Box 9"/>
          <p:cNvSpPr txBox="1">
            <a:spLocks noChangeArrowheads="1"/>
          </p:cNvSpPr>
          <p:nvPr/>
        </p:nvSpPr>
        <p:spPr bwMode="auto">
          <a:xfrm flipH="1">
            <a:off x="542925" y="3148013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1978" name="Text Box 10"/>
          <p:cNvSpPr txBox="1">
            <a:spLocks noChangeArrowheads="1"/>
          </p:cNvSpPr>
          <p:nvPr/>
        </p:nvSpPr>
        <p:spPr bwMode="auto">
          <a:xfrm>
            <a:off x="1692275" y="40052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1835150" y="35734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211980" name="Text Box 12"/>
          <p:cNvSpPr txBox="1">
            <a:spLocks noChangeArrowheads="1"/>
          </p:cNvSpPr>
          <p:nvPr/>
        </p:nvSpPr>
        <p:spPr bwMode="auto">
          <a:xfrm>
            <a:off x="2268538" y="1773238"/>
            <a:ext cx="428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395288" y="349885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11982" name="Text Box 14"/>
          <p:cNvSpPr txBox="1">
            <a:spLocks noChangeArrowheads="1"/>
          </p:cNvSpPr>
          <p:nvPr/>
        </p:nvSpPr>
        <p:spPr bwMode="auto">
          <a:xfrm>
            <a:off x="323850" y="17732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1983" name="Freeform 15"/>
          <p:cNvSpPr>
            <a:spLocks/>
          </p:cNvSpPr>
          <p:nvPr/>
        </p:nvSpPr>
        <p:spPr bwMode="auto">
          <a:xfrm>
            <a:off x="452438" y="4029075"/>
            <a:ext cx="4718050" cy="142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72" y="9"/>
              </a:cxn>
            </a:cxnLst>
            <a:rect l="0" t="0" r="r" b="b"/>
            <a:pathLst>
              <a:path w="2972" h="9">
                <a:moveTo>
                  <a:pt x="0" y="0"/>
                </a:moveTo>
                <a:lnTo>
                  <a:pt x="2972" y="9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1984" name="Freeform 16"/>
          <p:cNvSpPr>
            <a:spLocks/>
          </p:cNvSpPr>
          <p:nvPr/>
        </p:nvSpPr>
        <p:spPr bwMode="auto">
          <a:xfrm>
            <a:off x="323850" y="2276475"/>
            <a:ext cx="2266950" cy="2457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28" y="1548"/>
              </a:cxn>
            </a:cxnLst>
            <a:rect l="0" t="0" r="r" b="b"/>
            <a:pathLst>
              <a:path w="1428" h="1548">
                <a:moveTo>
                  <a:pt x="0" y="0"/>
                </a:moveTo>
                <a:lnTo>
                  <a:pt x="1428" y="1548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827088" y="188913"/>
            <a:ext cx="7777162" cy="1152525"/>
            <a:chOff x="521" y="119"/>
            <a:chExt cx="4899" cy="726"/>
          </a:xfrm>
        </p:grpSpPr>
        <p:sp>
          <p:nvSpPr>
            <p:cNvPr id="211986" name="Rectangle 18"/>
            <p:cNvSpPr>
              <a:spLocks noChangeArrowheads="1"/>
            </p:cNvSpPr>
            <p:nvPr/>
          </p:nvSpPr>
          <p:spPr bwMode="auto">
            <a:xfrm>
              <a:off x="521" y="119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>
                  <a:latin typeface="Times New Roman" pitchFamily="18" charset="0"/>
                </a:rPr>
                <a:t>ll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  <a:r>
                <a:rPr lang="ru-RU" sz="3600" b="1" i="1">
                  <a:latin typeface="Times New Roman" pitchFamily="18" charset="0"/>
                </a:rPr>
                <a:t>,</a:t>
              </a:r>
              <a:endParaRPr lang="ru-RU" sz="3600" b="1">
                <a:latin typeface="Times New Roman" pitchFamily="18" charset="0"/>
              </a:endParaRPr>
            </a:p>
            <a:p>
              <a:r>
                <a:rPr lang="ru-RU" sz="3200" b="1">
                  <a:latin typeface="Times New Roman" pitchFamily="18" charset="0"/>
                </a:rPr>
                <a:t>Найти:   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11987" name="Object 19"/>
            <p:cNvGraphicFramePr>
              <a:graphicFrameLocks noChangeAspect="1"/>
            </p:cNvGraphicFramePr>
            <p:nvPr/>
          </p:nvGraphicFramePr>
          <p:xfrm>
            <a:off x="1701" y="436"/>
            <a:ext cx="521" cy="405"/>
          </p:xfrm>
          <a:graphic>
            <a:graphicData uri="http://schemas.openxmlformats.org/presentationml/2006/ole">
              <p:oleObj spid="_x0000_s29699" name="Формула" r:id="rId5" imgW="228600" imgH="177480" progId="Equation.3">
                <p:embed/>
              </p:oleObj>
            </a:graphicData>
          </a:graphic>
        </p:graphicFrame>
        <p:graphicFrame>
          <p:nvGraphicFramePr>
            <p:cNvPr id="211988" name="Object 20"/>
            <p:cNvGraphicFramePr>
              <a:graphicFrameLocks noChangeAspect="1"/>
            </p:cNvGraphicFramePr>
            <p:nvPr/>
          </p:nvGraphicFramePr>
          <p:xfrm>
            <a:off x="2244" y="144"/>
            <a:ext cx="1804" cy="362"/>
          </p:xfrm>
          <a:graphic>
            <a:graphicData uri="http://schemas.openxmlformats.org/presentationml/2006/ole">
              <p:oleObj spid="_x0000_s29700" name="Формула" r:id="rId6" imgW="888840" imgH="177480" progId="Equation.3">
                <p:embed/>
              </p:oleObj>
            </a:graphicData>
          </a:graphic>
        </p:graphicFrame>
      </p:grpSp>
      <p:sp>
        <p:nvSpPr>
          <p:cNvPr id="211989" name="Text Box 21"/>
          <p:cNvSpPr txBox="1">
            <a:spLocks noChangeArrowheads="1"/>
          </p:cNvSpPr>
          <p:nvPr/>
        </p:nvSpPr>
        <p:spPr bwMode="auto">
          <a:xfrm>
            <a:off x="4211638" y="40052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pic>
        <p:nvPicPr>
          <p:cNvPr id="211990" name="Picture 22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7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11991" name="Text Box 23"/>
          <p:cNvSpPr txBox="1">
            <a:spLocks noChangeArrowheads="1"/>
          </p:cNvSpPr>
          <p:nvPr/>
        </p:nvSpPr>
        <p:spPr bwMode="auto">
          <a:xfrm>
            <a:off x="1547813" y="2565400"/>
            <a:ext cx="64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7х</a:t>
            </a:r>
          </a:p>
        </p:txBody>
      </p:sp>
      <p:sp>
        <p:nvSpPr>
          <p:cNvPr id="211992" name="Rectangle 24"/>
          <p:cNvSpPr>
            <a:spLocks noChangeArrowheads="1"/>
          </p:cNvSpPr>
          <p:nvPr/>
        </p:nvSpPr>
        <p:spPr bwMode="auto">
          <a:xfrm>
            <a:off x="5724525" y="4652963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параллельных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211993" name="AutoShape 2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53006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1995" name="Freeform 27"/>
          <p:cNvSpPr>
            <a:spLocks/>
          </p:cNvSpPr>
          <p:nvPr/>
        </p:nvSpPr>
        <p:spPr bwMode="auto">
          <a:xfrm rot="11444425">
            <a:off x="1476375" y="3573463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1998" name="Rectangle 30"/>
          <p:cNvSpPr>
            <a:spLocks noChangeArrowheads="1"/>
          </p:cNvSpPr>
          <p:nvPr/>
        </p:nvSpPr>
        <p:spPr bwMode="auto">
          <a:xfrm>
            <a:off x="5724525" y="2420938"/>
            <a:ext cx="3095625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Вертикальные углы</a:t>
            </a:r>
          </a:p>
          <a:p>
            <a:pPr algn="ctr"/>
            <a:endParaRPr lang="el-GR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1999" name="AutoShape 31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9241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2001" name="Freeform 33"/>
          <p:cNvSpPr>
            <a:spLocks/>
          </p:cNvSpPr>
          <p:nvPr/>
        </p:nvSpPr>
        <p:spPr bwMode="auto">
          <a:xfrm>
            <a:off x="2268538" y="2276475"/>
            <a:ext cx="2266950" cy="2457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28" y="1548"/>
              </a:cxn>
            </a:cxnLst>
            <a:rect l="0" t="0" r="r" b="b"/>
            <a:pathLst>
              <a:path w="1428" h="1548">
                <a:moveTo>
                  <a:pt x="0" y="0"/>
                </a:moveTo>
                <a:lnTo>
                  <a:pt x="1428" y="1548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2002" name="Freeform 34"/>
          <p:cNvSpPr>
            <a:spLocks/>
          </p:cNvSpPr>
          <p:nvPr/>
        </p:nvSpPr>
        <p:spPr bwMode="auto">
          <a:xfrm rot="11200447">
            <a:off x="3851275" y="3500438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2003" name="Text Box 35"/>
          <p:cNvSpPr txBox="1">
            <a:spLocks noChangeArrowheads="1"/>
          </p:cNvSpPr>
          <p:nvPr/>
        </p:nvSpPr>
        <p:spPr bwMode="auto">
          <a:xfrm>
            <a:off x="3132138" y="2781300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2х</a:t>
            </a:r>
          </a:p>
        </p:txBody>
      </p:sp>
      <p:sp>
        <p:nvSpPr>
          <p:cNvPr id="212004" name="AutoShape 36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19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19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1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20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6 L 0.0158 -0.08403 " pathEditMode="relative" ptsTypes="AA">
                                      <p:cBhvr>
                                        <p:cTn id="23" dur="2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33333E-6 L -0.07934 -0.0393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12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-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1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19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20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1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97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119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1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1972"/>
                  </p:tgtEl>
                </p:cond>
              </p:nextCondLst>
            </p:seq>
          </p:childTnLst>
        </p:cTn>
      </p:par>
    </p:tnLst>
    <p:bldLst>
      <p:bldP spid="211975" grpId="0" animBg="1"/>
      <p:bldP spid="211991" grpId="0"/>
      <p:bldP spid="211992" grpId="0" animBg="1"/>
      <p:bldP spid="211995" grpId="0" animBg="1"/>
      <p:bldP spid="211995" grpId="1" animBg="1"/>
      <p:bldP spid="211998" grpId="0" animBg="1"/>
      <p:bldP spid="212002" grpId="0" animBg="1"/>
      <p:bldP spid="212002" grpId="1" animBg="1"/>
      <p:bldP spid="21200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29.</a:t>
            </a:r>
          </a:p>
        </p:txBody>
      </p:sp>
      <p:sp>
        <p:nvSpPr>
          <p:cNvPr id="21299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1299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708400" y="5876925"/>
          <a:ext cx="2201863" cy="690563"/>
        </p:xfrm>
        <a:graphic>
          <a:graphicData uri="http://schemas.openxmlformats.org/presentationml/2006/ole">
            <p:oleObj spid="_x0000_s30722" name="Формула" r:id="rId3" imgW="647640" imgH="203040" progId="Equation.3">
              <p:embed/>
            </p:oleObj>
          </a:graphicData>
        </a:graphic>
      </p:graphicFrame>
      <p:sp>
        <p:nvSpPr>
          <p:cNvPr id="21299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700213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(3)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5724525" y="2492375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</a:p>
          <a:p>
            <a:pPr algn="ctr"/>
            <a:endParaRPr lang="ru-RU"/>
          </a:p>
        </p:txBody>
      </p:sp>
      <p:sp>
        <p:nvSpPr>
          <p:cNvPr id="213000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9241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 flipH="1">
            <a:off x="542925" y="29337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13002" name="Text Box 10"/>
          <p:cNvSpPr txBox="1">
            <a:spLocks noChangeArrowheads="1"/>
          </p:cNvSpPr>
          <p:nvPr/>
        </p:nvSpPr>
        <p:spPr bwMode="auto">
          <a:xfrm>
            <a:off x="3203575" y="19161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1258888" y="37893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213004" name="Text Box 12"/>
          <p:cNvSpPr txBox="1">
            <a:spLocks noChangeArrowheads="1"/>
          </p:cNvSpPr>
          <p:nvPr/>
        </p:nvSpPr>
        <p:spPr bwMode="auto">
          <a:xfrm>
            <a:off x="3851275" y="1412875"/>
            <a:ext cx="34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13005" name="Freeform 13"/>
          <p:cNvSpPr>
            <a:spLocks/>
          </p:cNvSpPr>
          <p:nvPr/>
        </p:nvSpPr>
        <p:spPr bwMode="auto">
          <a:xfrm>
            <a:off x="468313" y="2420938"/>
            <a:ext cx="4730750" cy="44450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2980" y="0"/>
              </a:cxn>
            </a:cxnLst>
            <a:rect l="0" t="0" r="r" b="b"/>
            <a:pathLst>
              <a:path w="2980" h="28">
                <a:moveTo>
                  <a:pt x="0" y="28"/>
                </a:moveTo>
                <a:lnTo>
                  <a:pt x="2980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3006" name="Text Box 14"/>
          <p:cNvSpPr txBox="1">
            <a:spLocks noChangeArrowheads="1"/>
          </p:cNvSpPr>
          <p:nvPr/>
        </p:nvSpPr>
        <p:spPr bwMode="auto">
          <a:xfrm>
            <a:off x="471488" y="199866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13007" name="Text Box 15"/>
          <p:cNvSpPr txBox="1">
            <a:spLocks noChangeArrowheads="1"/>
          </p:cNvSpPr>
          <p:nvPr/>
        </p:nvSpPr>
        <p:spPr bwMode="auto">
          <a:xfrm>
            <a:off x="471488" y="3365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3008" name="Freeform 16"/>
          <p:cNvSpPr>
            <a:spLocks/>
          </p:cNvSpPr>
          <p:nvPr/>
        </p:nvSpPr>
        <p:spPr bwMode="auto">
          <a:xfrm>
            <a:off x="452438" y="3814763"/>
            <a:ext cx="4718050" cy="142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972" y="9"/>
              </a:cxn>
            </a:cxnLst>
            <a:rect l="0" t="0" r="r" b="b"/>
            <a:pathLst>
              <a:path w="2972" h="9">
                <a:moveTo>
                  <a:pt x="0" y="0"/>
                </a:moveTo>
                <a:lnTo>
                  <a:pt x="2972" y="9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3009" name="Freeform 17"/>
          <p:cNvSpPr>
            <a:spLocks/>
          </p:cNvSpPr>
          <p:nvPr/>
        </p:nvSpPr>
        <p:spPr bwMode="auto">
          <a:xfrm>
            <a:off x="1200150" y="1714500"/>
            <a:ext cx="3162300" cy="2838450"/>
          </a:xfrm>
          <a:custGeom>
            <a:avLst/>
            <a:gdLst/>
            <a:ahLst/>
            <a:cxnLst>
              <a:cxn ang="0">
                <a:pos x="1992" y="0"/>
              </a:cxn>
              <a:cxn ang="0">
                <a:pos x="0" y="1788"/>
              </a:cxn>
            </a:cxnLst>
            <a:rect l="0" t="0" r="r" b="b"/>
            <a:pathLst>
              <a:path w="1992" h="1788">
                <a:moveTo>
                  <a:pt x="1992" y="0"/>
                </a:moveTo>
                <a:lnTo>
                  <a:pt x="0" y="1788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827088" y="188913"/>
            <a:ext cx="7777162" cy="1152525"/>
            <a:chOff x="521" y="119"/>
            <a:chExt cx="4899" cy="726"/>
          </a:xfrm>
        </p:grpSpPr>
        <p:sp>
          <p:nvSpPr>
            <p:cNvPr id="213010" name="Rectangle 18"/>
            <p:cNvSpPr>
              <a:spLocks noChangeArrowheads="1"/>
            </p:cNvSpPr>
            <p:nvPr/>
          </p:nvSpPr>
          <p:spPr bwMode="auto">
            <a:xfrm>
              <a:off x="521" y="119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>
                  <a:latin typeface="Times New Roman" pitchFamily="18" charset="0"/>
                </a:rPr>
                <a:t>ll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  <a:r>
                <a:rPr lang="ru-RU" sz="3600" b="1" i="1">
                  <a:latin typeface="Times New Roman" pitchFamily="18" charset="0"/>
                </a:rPr>
                <a:t>,</a:t>
              </a:r>
              <a:endParaRPr lang="ru-RU" sz="3600" b="1">
                <a:latin typeface="Times New Roman" pitchFamily="18" charset="0"/>
              </a:endParaRPr>
            </a:p>
            <a:p>
              <a:r>
                <a:rPr lang="ru-RU" sz="3200" b="1">
                  <a:latin typeface="Times New Roman" pitchFamily="18" charset="0"/>
                </a:rPr>
                <a:t>Найти:   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13011" name="Object 19"/>
            <p:cNvGraphicFramePr>
              <a:graphicFrameLocks noChangeAspect="1"/>
            </p:cNvGraphicFramePr>
            <p:nvPr/>
          </p:nvGraphicFramePr>
          <p:xfrm>
            <a:off x="1701" y="436"/>
            <a:ext cx="521" cy="405"/>
          </p:xfrm>
          <a:graphic>
            <a:graphicData uri="http://schemas.openxmlformats.org/presentationml/2006/ole">
              <p:oleObj spid="_x0000_s30723" name="Формула" r:id="rId5" imgW="228600" imgH="177480" progId="Equation.3">
                <p:embed/>
              </p:oleObj>
            </a:graphicData>
          </a:graphic>
        </p:graphicFrame>
        <p:graphicFrame>
          <p:nvGraphicFramePr>
            <p:cNvPr id="213012" name="Object 20"/>
            <p:cNvGraphicFramePr>
              <a:graphicFrameLocks noChangeAspect="1"/>
            </p:cNvGraphicFramePr>
            <p:nvPr/>
          </p:nvGraphicFramePr>
          <p:xfrm>
            <a:off x="2096" y="119"/>
            <a:ext cx="1976" cy="417"/>
          </p:xfrm>
          <a:graphic>
            <a:graphicData uri="http://schemas.openxmlformats.org/presentationml/2006/ole">
              <p:oleObj spid="_x0000_s30724" name="Формула" r:id="rId6" imgW="965160" imgH="203040" progId="Equation.3">
                <p:embed/>
              </p:oleObj>
            </a:graphicData>
          </a:graphic>
        </p:graphicFrame>
      </p:grpSp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2484438" y="32845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pic>
        <p:nvPicPr>
          <p:cNvPr id="213014" name="Picture 22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7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13015" name="Rectangle 23"/>
          <p:cNvSpPr>
            <a:spLocks noChangeArrowheads="1"/>
          </p:cNvSpPr>
          <p:nvPr/>
        </p:nvSpPr>
        <p:spPr bwMode="auto">
          <a:xfrm>
            <a:off x="5724525" y="3571875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Свойство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параллельных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213016" name="AutoShape 2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21957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3017" name="Rectangle 25"/>
          <p:cNvSpPr>
            <a:spLocks noChangeArrowheads="1"/>
          </p:cNvSpPr>
          <p:nvPr/>
        </p:nvSpPr>
        <p:spPr bwMode="auto">
          <a:xfrm>
            <a:off x="5724525" y="4868863"/>
            <a:ext cx="3095625" cy="719137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Вертикальные углы</a:t>
            </a:r>
          </a:p>
          <a:p>
            <a:pPr algn="ctr"/>
            <a:endParaRPr lang="ru-RU"/>
          </a:p>
        </p:txBody>
      </p:sp>
      <p:sp>
        <p:nvSpPr>
          <p:cNvPr id="213018" name="AutoShape 2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10575" y="5300663"/>
            <a:ext cx="482600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3019" name="Freeform 27"/>
          <p:cNvSpPr>
            <a:spLocks/>
          </p:cNvSpPr>
          <p:nvPr/>
        </p:nvSpPr>
        <p:spPr bwMode="auto">
          <a:xfrm rot="-2296614">
            <a:off x="3635375" y="2133600"/>
            <a:ext cx="4318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3020" name="Freeform 28"/>
          <p:cNvSpPr>
            <a:spLocks/>
          </p:cNvSpPr>
          <p:nvPr/>
        </p:nvSpPr>
        <p:spPr bwMode="auto">
          <a:xfrm rot="8853709">
            <a:off x="1908175" y="3068638"/>
            <a:ext cx="444500" cy="68580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3021" name="Text Box 29"/>
          <p:cNvSpPr txBox="1">
            <a:spLocks noChangeArrowheads="1"/>
          </p:cNvSpPr>
          <p:nvPr/>
        </p:nvSpPr>
        <p:spPr bwMode="auto">
          <a:xfrm>
            <a:off x="1692275" y="2636838"/>
            <a:ext cx="41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213022" name="Text Box 30"/>
          <p:cNvSpPr txBox="1">
            <a:spLocks noChangeArrowheads="1"/>
          </p:cNvSpPr>
          <p:nvPr/>
        </p:nvSpPr>
        <p:spPr bwMode="auto">
          <a:xfrm>
            <a:off x="3995738" y="2708275"/>
            <a:ext cx="1358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FF0000"/>
                </a:solidFill>
                <a:latin typeface="Times New Roman" pitchFamily="18" charset="0"/>
              </a:rPr>
              <a:t>х + 90</a:t>
            </a:r>
          </a:p>
        </p:txBody>
      </p:sp>
      <p:sp>
        <p:nvSpPr>
          <p:cNvPr id="213023" name="AutoShape 31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29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30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30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00799 0.0548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30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30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30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30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30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99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29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12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996"/>
                  </p:tgtEl>
                </p:cond>
              </p:nextCondLst>
            </p:seq>
          </p:childTnLst>
        </p:cTn>
      </p:par>
    </p:tnLst>
    <p:bldLst>
      <p:bldP spid="212999" grpId="0" animBg="1"/>
      <p:bldP spid="213015" grpId="0" animBg="1"/>
      <p:bldP spid="213017" grpId="0" animBg="1"/>
      <p:bldP spid="213019" grpId="0" animBg="1"/>
      <p:bldP spid="213019" grpId="1" animBg="1"/>
      <p:bldP spid="213020" grpId="0" animBg="1"/>
      <p:bldP spid="213021" grpId="0"/>
      <p:bldP spid="21302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WordArt 2"/>
          <p:cNvSpPr>
            <a:spLocks noChangeArrowheads="1" noChangeShapeType="1" noTextEdit="1"/>
          </p:cNvSpPr>
          <p:nvPr/>
        </p:nvSpPr>
        <p:spPr bwMode="auto">
          <a:xfrm>
            <a:off x="250825" y="476250"/>
            <a:ext cx="864235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Решение задач</a:t>
            </a:r>
          </a:p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по готовым чертежам.</a:t>
            </a:r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auto">
          <a:xfrm>
            <a:off x="3563938" y="60213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5044" name="AutoShape 4"/>
          <p:cNvSpPr>
            <a:spLocks noChangeArrowheads="1"/>
          </p:cNvSpPr>
          <p:nvPr/>
        </p:nvSpPr>
        <p:spPr bwMode="auto">
          <a:xfrm>
            <a:off x="323850" y="1916113"/>
            <a:ext cx="4968875" cy="3241675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Необходимо по рисунку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записать условие задачи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и ответить на поставленный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вопрос.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В задачах подсказки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отсутствуют.</a:t>
            </a:r>
          </a:p>
        </p:txBody>
      </p:sp>
      <p:sp>
        <p:nvSpPr>
          <p:cNvPr id="21504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5875" y="5876925"/>
            <a:ext cx="1042988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31</a:t>
            </a:r>
          </a:p>
        </p:txBody>
      </p:sp>
      <p:sp>
        <p:nvSpPr>
          <p:cNvPr id="21504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95738" y="5876925"/>
            <a:ext cx="1042987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32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504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35600" y="5876925"/>
            <a:ext cx="1042988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33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504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116013" y="5876925"/>
            <a:ext cx="1042987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30</a:t>
            </a:r>
          </a:p>
        </p:txBody>
      </p:sp>
      <p:pic>
        <p:nvPicPr>
          <p:cNvPr id="215050" name="Picture 10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2"/>
          <a:srcRect l="7150" t="16449" r="9358" b="4637"/>
          <a:stretch>
            <a:fillRect/>
          </a:stretch>
        </p:blipFill>
        <p:spPr bwMode="auto">
          <a:xfrm>
            <a:off x="5076825" y="1916113"/>
            <a:ext cx="4067175" cy="3498850"/>
          </a:xfrm>
          <a:prstGeom prst="rect">
            <a:avLst/>
          </a:prstGeom>
          <a:noFill/>
        </p:spPr>
      </p:pic>
      <p:sp>
        <p:nvSpPr>
          <p:cNvPr id="21505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77050" y="5876925"/>
            <a:ext cx="1042988" cy="431800"/>
          </a:xfrm>
          <a:prstGeom prst="actionButtonBlank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</a:rPr>
              <a:t>34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5054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260350"/>
            <a:ext cx="720725" cy="466725"/>
          </a:xfrm>
          <a:prstGeom prst="actionButtonHome">
            <a:avLst/>
          </a:prstGeom>
          <a:solidFill>
            <a:srgbClr val="B7C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30.</a:t>
            </a:r>
          </a:p>
        </p:txBody>
      </p:sp>
      <p:sp>
        <p:nvSpPr>
          <p:cNvPr id="214019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4020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21402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211638" y="5805488"/>
          <a:ext cx="1679575" cy="779462"/>
        </p:xfrm>
        <a:graphic>
          <a:graphicData uri="http://schemas.openxmlformats.org/presentationml/2006/ole">
            <p:oleObj spid="_x0000_s31746" name="Формула" r:id="rId3" imgW="355320" imgH="164880" progId="Equation.3">
              <p:embed/>
            </p:oleObj>
          </a:graphicData>
        </a:graphic>
      </p:graphicFrame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2127250" y="4076700"/>
            <a:ext cx="341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4027" name="Freeform 11"/>
          <p:cNvSpPr>
            <a:spLocks/>
          </p:cNvSpPr>
          <p:nvPr/>
        </p:nvSpPr>
        <p:spPr bwMode="auto">
          <a:xfrm>
            <a:off x="2124075" y="2565400"/>
            <a:ext cx="4586288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9" y="0"/>
              </a:cxn>
            </a:cxnLst>
            <a:rect l="0" t="0" r="r" b="b"/>
            <a:pathLst>
              <a:path w="2889" h="1">
                <a:moveTo>
                  <a:pt x="0" y="0"/>
                </a:moveTo>
                <a:lnTo>
                  <a:pt x="2889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4028" name="Text Box 12"/>
          <p:cNvSpPr txBox="1">
            <a:spLocks noChangeArrowheads="1"/>
          </p:cNvSpPr>
          <p:nvPr/>
        </p:nvSpPr>
        <p:spPr bwMode="auto">
          <a:xfrm>
            <a:off x="3348038" y="4868863"/>
            <a:ext cx="36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4029" name="Freeform 13"/>
          <p:cNvSpPr>
            <a:spLocks/>
          </p:cNvSpPr>
          <p:nvPr/>
        </p:nvSpPr>
        <p:spPr bwMode="auto">
          <a:xfrm>
            <a:off x="2147888" y="3465513"/>
            <a:ext cx="4630737" cy="217487"/>
          </a:xfrm>
          <a:custGeom>
            <a:avLst/>
            <a:gdLst/>
            <a:ahLst/>
            <a:cxnLst>
              <a:cxn ang="0">
                <a:pos x="0" y="137"/>
              </a:cxn>
              <a:cxn ang="0">
                <a:pos x="2917" y="0"/>
              </a:cxn>
            </a:cxnLst>
            <a:rect l="0" t="0" r="r" b="b"/>
            <a:pathLst>
              <a:path w="2917" h="137">
                <a:moveTo>
                  <a:pt x="0" y="137"/>
                </a:moveTo>
                <a:lnTo>
                  <a:pt x="2917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4030" name="Text Box 14"/>
          <p:cNvSpPr txBox="1">
            <a:spLocks noChangeArrowheads="1"/>
          </p:cNvSpPr>
          <p:nvPr/>
        </p:nvSpPr>
        <p:spPr bwMode="auto">
          <a:xfrm>
            <a:off x="2127250" y="2132013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a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4031" name="Text Box 15"/>
          <p:cNvSpPr txBox="1">
            <a:spLocks noChangeArrowheads="1"/>
          </p:cNvSpPr>
          <p:nvPr/>
        </p:nvSpPr>
        <p:spPr bwMode="auto">
          <a:xfrm>
            <a:off x="2244725" y="31019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4033" name="Rectangle 17"/>
          <p:cNvSpPr>
            <a:spLocks noChangeArrowheads="1"/>
          </p:cNvSpPr>
          <p:nvPr/>
        </p:nvSpPr>
        <p:spPr bwMode="auto">
          <a:xfrm>
            <a:off x="827088" y="333375"/>
            <a:ext cx="7777162" cy="1152525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Прямые </a:t>
            </a:r>
            <a:r>
              <a:rPr lang="ru-RU" sz="3200" b="1" i="1">
                <a:latin typeface="Times New Roman" pitchFamily="18" charset="0"/>
              </a:rPr>
              <a:t>а, </a:t>
            </a:r>
            <a:r>
              <a:rPr lang="en-US" sz="3200" b="1" i="1">
                <a:latin typeface="Times New Roman" pitchFamily="18" charset="0"/>
              </a:rPr>
              <a:t>b, c</a:t>
            </a:r>
            <a:r>
              <a:rPr lang="en-US" sz="3200" b="1">
                <a:latin typeface="Times New Roman" pitchFamily="18" charset="0"/>
              </a:rPr>
              <a:t> </a:t>
            </a:r>
            <a:r>
              <a:rPr lang="ru-RU" sz="3200" b="1">
                <a:latin typeface="Times New Roman" pitchFamily="18" charset="0"/>
              </a:rPr>
              <a:t>пересечены прямой </a:t>
            </a:r>
            <a:r>
              <a:rPr lang="en-US" sz="3200" b="1" i="1">
                <a:latin typeface="Times New Roman" pitchFamily="18" charset="0"/>
              </a:rPr>
              <a:t>d</a:t>
            </a:r>
            <a:r>
              <a:rPr lang="en-US" sz="3200" b="1">
                <a:latin typeface="Times New Roman" pitchFamily="18" charset="0"/>
              </a:rPr>
              <a:t>.</a:t>
            </a:r>
            <a:r>
              <a:rPr lang="ru-RU" sz="3200" b="1">
                <a:latin typeface="Times New Roman" pitchFamily="18" charset="0"/>
              </a:rPr>
              <a:t> </a:t>
            </a:r>
          </a:p>
          <a:p>
            <a:r>
              <a:rPr lang="ru-RU" sz="3200" b="1">
                <a:latin typeface="Times New Roman" pitchFamily="18" charset="0"/>
              </a:rPr>
              <a:t>Какие из прямых </a:t>
            </a:r>
            <a:r>
              <a:rPr lang="en-US" sz="3200" b="1">
                <a:latin typeface="Times New Roman" pitchFamily="18" charset="0"/>
              </a:rPr>
              <a:t>a, b, c</a:t>
            </a:r>
            <a:r>
              <a:rPr lang="ru-RU" sz="3200" b="1">
                <a:latin typeface="Times New Roman" pitchFamily="18" charset="0"/>
              </a:rPr>
              <a:t> параллельны?</a:t>
            </a:r>
            <a:endParaRPr lang="en-US" sz="3600" b="1" i="1">
              <a:latin typeface="Times New Roman" pitchFamily="18" charset="0"/>
            </a:endParaRPr>
          </a:p>
        </p:txBody>
      </p:sp>
      <p:sp>
        <p:nvSpPr>
          <p:cNvPr id="214035" name="Freeform 19"/>
          <p:cNvSpPr>
            <a:spLocks/>
          </p:cNvSpPr>
          <p:nvPr/>
        </p:nvSpPr>
        <p:spPr bwMode="auto">
          <a:xfrm>
            <a:off x="3227388" y="2028825"/>
            <a:ext cx="2192337" cy="3206750"/>
          </a:xfrm>
          <a:custGeom>
            <a:avLst/>
            <a:gdLst/>
            <a:ahLst/>
            <a:cxnLst>
              <a:cxn ang="0">
                <a:pos x="0" y="2020"/>
              </a:cxn>
              <a:cxn ang="0">
                <a:pos x="1381" y="0"/>
              </a:cxn>
            </a:cxnLst>
            <a:rect l="0" t="0" r="r" b="b"/>
            <a:pathLst>
              <a:path w="1381" h="2020">
                <a:moveTo>
                  <a:pt x="0" y="2020"/>
                </a:moveTo>
                <a:lnTo>
                  <a:pt x="1381" y="0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14040" name="Picture 24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7524750" y="1196975"/>
            <a:ext cx="1619250" cy="1393825"/>
          </a:xfrm>
          <a:prstGeom prst="rect">
            <a:avLst/>
          </a:prstGeom>
          <a:noFill/>
        </p:spPr>
      </p:pic>
      <p:sp>
        <p:nvSpPr>
          <p:cNvPr id="214041" name="Freeform 25"/>
          <p:cNvSpPr>
            <a:spLocks/>
          </p:cNvSpPr>
          <p:nvPr/>
        </p:nvSpPr>
        <p:spPr bwMode="auto">
          <a:xfrm>
            <a:off x="2055813" y="4581525"/>
            <a:ext cx="4556125" cy="33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70" y="21"/>
              </a:cxn>
            </a:cxnLst>
            <a:rect l="0" t="0" r="r" b="b"/>
            <a:pathLst>
              <a:path w="2870" h="21">
                <a:moveTo>
                  <a:pt x="0" y="0"/>
                </a:moveTo>
                <a:lnTo>
                  <a:pt x="2870" y="2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4042" name="Text Box 26"/>
          <p:cNvSpPr txBox="1">
            <a:spLocks noChangeArrowheads="1"/>
          </p:cNvSpPr>
          <p:nvPr/>
        </p:nvSpPr>
        <p:spPr bwMode="auto">
          <a:xfrm>
            <a:off x="4284663" y="2492375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42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4043" name="Text Box 27"/>
          <p:cNvSpPr txBox="1">
            <a:spLocks noChangeArrowheads="1"/>
          </p:cNvSpPr>
          <p:nvPr/>
        </p:nvSpPr>
        <p:spPr bwMode="auto">
          <a:xfrm>
            <a:off x="3059113" y="40767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138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4044" name="Text Box 28"/>
          <p:cNvSpPr txBox="1">
            <a:spLocks noChangeArrowheads="1"/>
          </p:cNvSpPr>
          <p:nvPr/>
        </p:nvSpPr>
        <p:spPr bwMode="auto">
          <a:xfrm>
            <a:off x="3708400" y="306863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140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40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02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2268538" y="30686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62820" name="Text Box 4"/>
          <p:cNvSpPr txBox="1">
            <a:spLocks noChangeArrowheads="1"/>
          </p:cNvSpPr>
          <p:nvPr/>
        </p:nvSpPr>
        <p:spPr bwMode="auto">
          <a:xfrm>
            <a:off x="1692275" y="177323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5148263" y="3933825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Р</a:t>
            </a:r>
          </a:p>
        </p:txBody>
      </p:sp>
      <p:sp>
        <p:nvSpPr>
          <p:cNvPr id="162822" name="Line 6"/>
          <p:cNvSpPr>
            <a:spLocks noChangeShapeType="1"/>
          </p:cNvSpPr>
          <p:nvPr/>
        </p:nvSpPr>
        <p:spPr bwMode="auto">
          <a:xfrm>
            <a:off x="5219700" y="5662613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23" name="Text Box 7"/>
          <p:cNvSpPr txBox="1">
            <a:spLocks noChangeArrowheads="1"/>
          </p:cNvSpPr>
          <p:nvPr/>
        </p:nvSpPr>
        <p:spPr bwMode="auto">
          <a:xfrm>
            <a:off x="2771775" y="28527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62824" name="Text Box 8"/>
          <p:cNvSpPr txBox="1">
            <a:spLocks noChangeArrowheads="1"/>
          </p:cNvSpPr>
          <p:nvPr/>
        </p:nvSpPr>
        <p:spPr bwMode="auto">
          <a:xfrm>
            <a:off x="3348038" y="35004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</a:p>
        </p:txBody>
      </p:sp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2916238" y="36449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4</a:t>
            </a:r>
          </a:p>
        </p:txBody>
      </p:sp>
      <p:pic>
        <p:nvPicPr>
          <p:cNvPr id="162826" name="Picture 10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2"/>
          <a:srcRect l="7150" t="16449" r="9358" b="4637"/>
          <a:stretch>
            <a:fillRect/>
          </a:stretch>
        </p:blipFill>
        <p:spPr bwMode="auto">
          <a:xfrm>
            <a:off x="5076825" y="1700213"/>
            <a:ext cx="4067175" cy="3498850"/>
          </a:xfrm>
          <a:prstGeom prst="rect">
            <a:avLst/>
          </a:prstGeom>
          <a:noFill/>
        </p:spPr>
      </p:pic>
      <p:sp>
        <p:nvSpPr>
          <p:cNvPr id="16282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260350"/>
            <a:ext cx="720725" cy="466725"/>
          </a:xfrm>
          <a:prstGeom prst="actionButtonHome">
            <a:avLst/>
          </a:prstGeom>
          <a:solidFill>
            <a:srgbClr val="B7C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28" name="Freeform 12"/>
          <p:cNvSpPr>
            <a:spLocks/>
          </p:cNvSpPr>
          <p:nvPr/>
        </p:nvSpPr>
        <p:spPr bwMode="auto">
          <a:xfrm>
            <a:off x="468313" y="21336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29" name="Text Box 13"/>
          <p:cNvSpPr txBox="1">
            <a:spLocks noChangeArrowheads="1"/>
          </p:cNvSpPr>
          <p:nvPr/>
        </p:nvSpPr>
        <p:spPr bwMode="auto">
          <a:xfrm>
            <a:off x="395288" y="32131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62830" name="Text Box 14"/>
          <p:cNvSpPr txBox="1">
            <a:spLocks noChangeArrowheads="1"/>
          </p:cNvSpPr>
          <p:nvPr/>
        </p:nvSpPr>
        <p:spPr bwMode="auto">
          <a:xfrm>
            <a:off x="323850" y="4508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62831" name="Freeform 15"/>
          <p:cNvSpPr>
            <a:spLocks/>
          </p:cNvSpPr>
          <p:nvPr/>
        </p:nvSpPr>
        <p:spPr bwMode="auto">
          <a:xfrm>
            <a:off x="468313" y="34290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32" name="Freeform 16"/>
          <p:cNvSpPr>
            <a:spLocks/>
          </p:cNvSpPr>
          <p:nvPr/>
        </p:nvSpPr>
        <p:spPr bwMode="auto">
          <a:xfrm>
            <a:off x="1625600" y="210820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2833" name="AutoShape 17"/>
          <p:cNvSpPr>
            <a:spLocks noChangeArrowheads="1"/>
          </p:cNvSpPr>
          <p:nvPr/>
        </p:nvSpPr>
        <p:spPr bwMode="auto">
          <a:xfrm>
            <a:off x="1042988" y="5418138"/>
            <a:ext cx="7273925" cy="1439862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Если две параллельные прямые пересечены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секущей, то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сумма</a:t>
            </a:r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 ОДНОСТОРОННИХ</a:t>
            </a:r>
            <a:r>
              <a:rPr lang="ru-RU" sz="2400" b="1">
                <a:latin typeface="Times New Roman" pitchFamily="18" charset="0"/>
              </a:rPr>
              <a:t> углов равна </a:t>
            </a:r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180</a:t>
            </a:r>
            <a:r>
              <a:rPr lang="ru-RU" sz="2400" b="1" baseline="3000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ru-RU" sz="2400" b="1">
                <a:latin typeface="Times New Roman" pitchFamily="18" charset="0"/>
              </a:rPr>
              <a:t>.</a:t>
            </a:r>
          </a:p>
        </p:txBody>
      </p:sp>
      <p:sp>
        <p:nvSpPr>
          <p:cNvPr id="162834" name="AutoShape 18"/>
          <p:cNvSpPr>
            <a:spLocks/>
          </p:cNvSpPr>
          <p:nvPr/>
        </p:nvSpPr>
        <p:spPr bwMode="auto">
          <a:xfrm rot="-2332356">
            <a:off x="2339975" y="3284538"/>
            <a:ext cx="296863" cy="1008062"/>
          </a:xfrm>
          <a:prstGeom prst="leftBrace">
            <a:avLst>
              <a:gd name="adj1" fmla="val 28298"/>
              <a:gd name="adj2" fmla="val 51389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35" name="AutoShape 19"/>
          <p:cNvSpPr>
            <a:spLocks/>
          </p:cNvSpPr>
          <p:nvPr/>
        </p:nvSpPr>
        <p:spPr bwMode="auto">
          <a:xfrm rot="8554354">
            <a:off x="3348038" y="2781300"/>
            <a:ext cx="296862" cy="1008063"/>
          </a:xfrm>
          <a:prstGeom prst="leftBrace">
            <a:avLst>
              <a:gd name="adj1" fmla="val 28298"/>
              <a:gd name="adj2" fmla="val 51389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37" name="WordArt 21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7057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Свойства параллельных прямых.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6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6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6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6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  <p:bldP spid="162820" grpId="0"/>
      <p:bldP spid="162823" grpId="0"/>
      <p:bldP spid="162824" grpId="0"/>
      <p:bldP spid="162825" grpId="0"/>
      <p:bldP spid="162832" grpId="0" animBg="1"/>
      <p:bldP spid="162833" grpId="0" animBg="1"/>
      <p:bldP spid="162834" grpId="0" animBg="1"/>
      <p:bldP spid="16283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70" name="Oval 6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31.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827088" y="188913"/>
            <a:ext cx="7777162" cy="719137"/>
            <a:chOff x="521" y="119"/>
            <a:chExt cx="4899" cy="453"/>
          </a:xfrm>
        </p:grpSpPr>
        <p:sp>
          <p:nvSpPr>
            <p:cNvPr id="216072" name="Rectangle 8"/>
            <p:cNvSpPr>
              <a:spLocks noChangeArrowheads="1"/>
            </p:cNvSpPr>
            <p:nvPr/>
          </p:nvSpPr>
          <p:spPr bwMode="auto">
            <a:xfrm>
              <a:off x="521" y="119"/>
              <a:ext cx="4899" cy="453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Найти:   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16073" name="Object 9"/>
            <p:cNvGraphicFramePr>
              <a:graphicFrameLocks noChangeAspect="1"/>
            </p:cNvGraphicFramePr>
            <p:nvPr/>
          </p:nvGraphicFramePr>
          <p:xfrm>
            <a:off x="1519" y="210"/>
            <a:ext cx="521" cy="332"/>
          </p:xfrm>
          <a:graphic>
            <a:graphicData uri="http://schemas.openxmlformats.org/presentationml/2006/ole">
              <p:oleObj spid="_x0000_s32771" name="Формула" r:id="rId3" imgW="279360" imgH="177480" progId="Equation.3">
                <p:embed/>
              </p:oleObj>
            </a:graphicData>
          </a:graphic>
        </p:graphicFrame>
      </p:grpSp>
      <p:pic>
        <p:nvPicPr>
          <p:cNvPr id="216075" name="Picture 11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16076" name="Freeform 12"/>
          <p:cNvSpPr>
            <a:spLocks/>
          </p:cNvSpPr>
          <p:nvPr/>
        </p:nvSpPr>
        <p:spPr bwMode="auto">
          <a:xfrm>
            <a:off x="2090738" y="2119313"/>
            <a:ext cx="5572125" cy="2365375"/>
          </a:xfrm>
          <a:custGeom>
            <a:avLst/>
            <a:gdLst/>
            <a:ahLst/>
            <a:cxnLst>
              <a:cxn ang="0">
                <a:pos x="18" y="1490"/>
              </a:cxn>
              <a:cxn ang="0">
                <a:pos x="649" y="9"/>
              </a:cxn>
              <a:cxn ang="0">
                <a:pos x="2304" y="0"/>
              </a:cxn>
              <a:cxn ang="0">
                <a:pos x="3510" y="1472"/>
              </a:cxn>
              <a:cxn ang="0">
                <a:pos x="0" y="1472"/>
              </a:cxn>
            </a:cxnLst>
            <a:rect l="0" t="0" r="r" b="b"/>
            <a:pathLst>
              <a:path w="3510" h="1490">
                <a:moveTo>
                  <a:pt x="18" y="1490"/>
                </a:moveTo>
                <a:lnTo>
                  <a:pt x="649" y="9"/>
                </a:lnTo>
                <a:lnTo>
                  <a:pt x="2304" y="0"/>
                </a:lnTo>
                <a:lnTo>
                  <a:pt x="3510" y="1472"/>
                </a:lnTo>
                <a:lnTo>
                  <a:pt x="0" y="1472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5724525" y="17002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16078" name="Text Box 14"/>
          <p:cNvSpPr txBox="1">
            <a:spLocks noChangeArrowheads="1"/>
          </p:cNvSpPr>
          <p:nvPr/>
        </p:nvSpPr>
        <p:spPr bwMode="auto">
          <a:xfrm>
            <a:off x="1763713" y="43656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16079" name="Text Box 15"/>
          <p:cNvSpPr txBox="1">
            <a:spLocks noChangeArrowheads="1"/>
          </p:cNvSpPr>
          <p:nvPr/>
        </p:nvSpPr>
        <p:spPr bwMode="auto">
          <a:xfrm>
            <a:off x="2771775" y="17002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16080" name="Text Box 16"/>
          <p:cNvSpPr txBox="1">
            <a:spLocks noChangeArrowheads="1"/>
          </p:cNvSpPr>
          <p:nvPr/>
        </p:nvSpPr>
        <p:spPr bwMode="auto">
          <a:xfrm>
            <a:off x="6732588" y="3933825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50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6081" name="Text Box 17"/>
          <p:cNvSpPr txBox="1">
            <a:spLocks noChangeArrowheads="1"/>
          </p:cNvSpPr>
          <p:nvPr/>
        </p:nvSpPr>
        <p:spPr bwMode="auto">
          <a:xfrm>
            <a:off x="2268538" y="3933825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70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6082" name="Text Box 18"/>
          <p:cNvSpPr txBox="1">
            <a:spLocks noChangeArrowheads="1"/>
          </p:cNvSpPr>
          <p:nvPr/>
        </p:nvSpPr>
        <p:spPr bwMode="auto">
          <a:xfrm>
            <a:off x="3059113" y="2060575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  <a:r>
              <a:rPr lang="en-US" sz="2800" b="1">
                <a:latin typeface="Times New Roman" pitchFamily="18" charset="0"/>
              </a:rPr>
              <a:t>1</a:t>
            </a:r>
            <a:r>
              <a:rPr lang="ru-RU" sz="2800" b="1">
                <a:latin typeface="Times New Roman" pitchFamily="18" charset="0"/>
              </a:rPr>
              <a:t>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6083" name="Text Box 19"/>
          <p:cNvSpPr txBox="1">
            <a:spLocks noChangeArrowheads="1"/>
          </p:cNvSpPr>
          <p:nvPr/>
        </p:nvSpPr>
        <p:spPr bwMode="auto">
          <a:xfrm>
            <a:off x="7596188" y="43656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6090" name="AutoShape 2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16091" name="Object 27"/>
          <p:cNvGraphicFramePr>
            <a:graphicFrameLocks noChangeAspect="1"/>
          </p:cNvGraphicFramePr>
          <p:nvPr/>
        </p:nvGraphicFramePr>
        <p:xfrm>
          <a:off x="3995738" y="5716588"/>
          <a:ext cx="2674937" cy="792162"/>
        </p:xfrm>
        <a:graphic>
          <a:graphicData uri="http://schemas.openxmlformats.org/presentationml/2006/ole">
            <p:oleObj spid="_x0000_s32770" name="Формула" r:id="rId5" imgW="685800" imgH="203040" progId="Equation.3">
              <p:embed/>
            </p:oleObj>
          </a:graphicData>
        </a:graphic>
      </p:graphicFrame>
      <p:sp>
        <p:nvSpPr>
          <p:cNvPr id="216093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60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090"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32.</a:t>
            </a:r>
          </a:p>
        </p:txBody>
      </p:sp>
      <p:sp>
        <p:nvSpPr>
          <p:cNvPr id="217092" name="Rectangle 4"/>
          <p:cNvSpPr>
            <a:spLocks noChangeArrowheads="1"/>
          </p:cNvSpPr>
          <p:nvPr/>
        </p:nvSpPr>
        <p:spPr bwMode="auto">
          <a:xfrm>
            <a:off x="827088" y="188913"/>
            <a:ext cx="7777162" cy="719137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Доказать: </a:t>
            </a:r>
            <a:r>
              <a:rPr lang="ru-RU" sz="3200" b="1" i="1">
                <a:latin typeface="Times New Roman" pitchFamily="18" charset="0"/>
              </a:rPr>
              <a:t>АВ</a:t>
            </a:r>
            <a:r>
              <a:rPr lang="ru-RU" sz="3200" b="1">
                <a:latin typeface="Times New Roman" pitchFamily="18" charset="0"/>
              </a:rPr>
              <a:t> – биссектриса угла </a:t>
            </a:r>
            <a:r>
              <a:rPr lang="en-US" sz="3200" b="1" i="1">
                <a:latin typeface="Times New Roman" pitchFamily="18" charset="0"/>
              </a:rPr>
              <a:t>XAZ</a:t>
            </a:r>
            <a:r>
              <a:rPr lang="ru-RU" sz="3200" b="1">
                <a:latin typeface="Times New Roman" pitchFamily="18" charset="0"/>
              </a:rPr>
              <a:t>   </a:t>
            </a:r>
            <a:endParaRPr lang="en-US" sz="3600" b="1" i="1">
              <a:latin typeface="Times New Roman" pitchFamily="18" charset="0"/>
            </a:endParaRPr>
          </a:p>
        </p:txBody>
      </p:sp>
      <p:pic>
        <p:nvPicPr>
          <p:cNvPr id="217094" name="Picture 6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2"/>
          <a:srcRect l="7150" t="16449" r="9358" b="4637"/>
          <a:stretch>
            <a:fillRect/>
          </a:stretch>
        </p:blipFill>
        <p:spPr bwMode="auto">
          <a:xfrm>
            <a:off x="7524750" y="476250"/>
            <a:ext cx="1619250" cy="1393825"/>
          </a:xfrm>
          <a:prstGeom prst="rect">
            <a:avLst/>
          </a:prstGeom>
          <a:noFill/>
        </p:spPr>
      </p:pic>
      <p:sp>
        <p:nvSpPr>
          <p:cNvPr id="217096" name="Text Box 8"/>
          <p:cNvSpPr txBox="1">
            <a:spLocks noChangeArrowheads="1"/>
          </p:cNvSpPr>
          <p:nvPr/>
        </p:nvSpPr>
        <p:spPr bwMode="auto">
          <a:xfrm>
            <a:off x="2555875" y="199072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X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7097" name="Text Box 9"/>
          <p:cNvSpPr txBox="1">
            <a:spLocks noChangeArrowheads="1"/>
          </p:cNvSpPr>
          <p:nvPr/>
        </p:nvSpPr>
        <p:spPr bwMode="auto">
          <a:xfrm>
            <a:off x="1042988" y="472598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17098" name="Text Box 10"/>
          <p:cNvSpPr txBox="1">
            <a:spLocks noChangeArrowheads="1"/>
          </p:cNvSpPr>
          <p:nvPr/>
        </p:nvSpPr>
        <p:spPr bwMode="auto">
          <a:xfrm>
            <a:off x="5580063" y="19907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17099" name="Text Box 11"/>
          <p:cNvSpPr txBox="1">
            <a:spLocks noChangeArrowheads="1"/>
          </p:cNvSpPr>
          <p:nvPr/>
        </p:nvSpPr>
        <p:spPr bwMode="auto">
          <a:xfrm>
            <a:off x="6443663" y="2493963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6</a:t>
            </a:r>
            <a:r>
              <a:rPr lang="en-US" sz="2800" b="1">
                <a:latin typeface="Times New Roman" pitchFamily="18" charset="0"/>
              </a:rPr>
              <a:t>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7100" name="Text Box 12"/>
          <p:cNvSpPr txBox="1">
            <a:spLocks noChangeArrowheads="1"/>
          </p:cNvSpPr>
          <p:nvPr/>
        </p:nvSpPr>
        <p:spPr bwMode="auto">
          <a:xfrm>
            <a:off x="1835150" y="3862388"/>
            <a:ext cx="660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3</a:t>
            </a:r>
            <a:r>
              <a:rPr lang="en-US" sz="2800" b="1">
                <a:latin typeface="Times New Roman" pitchFamily="18" charset="0"/>
              </a:rPr>
              <a:t>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7101" name="Text Box 13"/>
          <p:cNvSpPr txBox="1">
            <a:spLocks noChangeArrowheads="1"/>
          </p:cNvSpPr>
          <p:nvPr/>
        </p:nvSpPr>
        <p:spPr bwMode="auto">
          <a:xfrm>
            <a:off x="5076825" y="42941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120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7102" name="Text Box 14"/>
          <p:cNvSpPr txBox="1">
            <a:spLocks noChangeArrowheads="1"/>
          </p:cNvSpPr>
          <p:nvPr/>
        </p:nvSpPr>
        <p:spPr bwMode="auto">
          <a:xfrm>
            <a:off x="7164388" y="19907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R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7107" name="AutoShape 19"/>
          <p:cNvSpPr>
            <a:spLocks noChangeArrowheads="1"/>
          </p:cNvSpPr>
          <p:nvPr/>
        </p:nvSpPr>
        <p:spPr bwMode="auto">
          <a:xfrm>
            <a:off x="1403350" y="2493963"/>
            <a:ext cx="5834063" cy="2305050"/>
          </a:xfrm>
          <a:prstGeom prst="parallelogram">
            <a:avLst>
              <a:gd name="adj" fmla="val 63275"/>
            </a:avLst>
          </a:prstGeom>
          <a:noFill/>
          <a:ln w="571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7108" name="Freeform 20"/>
          <p:cNvSpPr>
            <a:spLocks/>
          </p:cNvSpPr>
          <p:nvPr/>
        </p:nvSpPr>
        <p:spPr bwMode="auto">
          <a:xfrm>
            <a:off x="1436688" y="2479675"/>
            <a:ext cx="4383087" cy="2322513"/>
          </a:xfrm>
          <a:custGeom>
            <a:avLst/>
            <a:gdLst/>
            <a:ahLst/>
            <a:cxnLst>
              <a:cxn ang="0">
                <a:pos x="0" y="1463"/>
              </a:cxn>
              <a:cxn ang="0">
                <a:pos x="2761" y="0"/>
              </a:cxn>
            </a:cxnLst>
            <a:rect l="0" t="0" r="r" b="b"/>
            <a:pathLst>
              <a:path w="2761" h="1463">
                <a:moveTo>
                  <a:pt x="0" y="1463"/>
                </a:moveTo>
                <a:lnTo>
                  <a:pt x="276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7109" name="Text Box 21"/>
          <p:cNvSpPr txBox="1">
            <a:spLocks noChangeArrowheads="1"/>
          </p:cNvSpPr>
          <p:nvPr/>
        </p:nvSpPr>
        <p:spPr bwMode="auto">
          <a:xfrm>
            <a:off x="5724525" y="465455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Z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7110" name="Freeform 22"/>
          <p:cNvSpPr>
            <a:spLocks/>
          </p:cNvSpPr>
          <p:nvPr/>
        </p:nvSpPr>
        <p:spPr bwMode="auto">
          <a:xfrm>
            <a:off x="2122488" y="3430588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7111" name="Freeform 23"/>
          <p:cNvSpPr>
            <a:spLocks/>
          </p:cNvSpPr>
          <p:nvPr/>
        </p:nvSpPr>
        <p:spPr bwMode="auto">
          <a:xfrm>
            <a:off x="2195513" y="3430588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7112" name="Freeform 24"/>
          <p:cNvSpPr>
            <a:spLocks/>
          </p:cNvSpPr>
          <p:nvPr/>
        </p:nvSpPr>
        <p:spPr bwMode="auto">
          <a:xfrm>
            <a:off x="4067175" y="23495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7113" name="Freeform 25"/>
          <p:cNvSpPr>
            <a:spLocks/>
          </p:cNvSpPr>
          <p:nvPr/>
        </p:nvSpPr>
        <p:spPr bwMode="auto">
          <a:xfrm>
            <a:off x="4140200" y="2349500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7115" name="AutoShape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3</a:t>
            </a:r>
            <a:r>
              <a:rPr lang="en-US" sz="2800" b="1">
                <a:latin typeface="Times New Roman" pitchFamily="18" charset="0"/>
              </a:rPr>
              <a:t>3</a:t>
            </a:r>
            <a:r>
              <a:rPr lang="ru-RU" sz="2800" b="1">
                <a:latin typeface="Times New Roman" pitchFamily="18" charset="0"/>
              </a:rPr>
              <a:t>.</a:t>
            </a: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827088" y="188913"/>
            <a:ext cx="7777162" cy="719137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200" b="1">
                <a:latin typeface="Times New Roman" pitchFamily="18" charset="0"/>
              </a:rPr>
              <a:t>Найти:</a:t>
            </a:r>
            <a:r>
              <a:rPr lang="en-US" sz="3200" b="1">
                <a:latin typeface="Times New Roman" pitchFamily="18" charset="0"/>
              </a:rPr>
              <a:t>  </a:t>
            </a:r>
            <a:r>
              <a:rPr lang="ru-RU" sz="3200" b="1">
                <a:latin typeface="Times New Roman" pitchFamily="18" charset="0"/>
              </a:rPr>
              <a:t> </a:t>
            </a:r>
            <a:r>
              <a:rPr lang="ru-RU" sz="3200" b="1" i="1">
                <a:latin typeface="Times New Roman" pitchFamily="18" charset="0"/>
              </a:rPr>
              <a:t>х</a:t>
            </a:r>
            <a:r>
              <a:rPr lang="ru-RU" sz="3200" b="1">
                <a:latin typeface="Times New Roman" pitchFamily="18" charset="0"/>
              </a:rPr>
              <a:t> и </a:t>
            </a:r>
            <a:r>
              <a:rPr lang="ru-RU" sz="3200" b="1" i="1">
                <a:latin typeface="Times New Roman" pitchFamily="18" charset="0"/>
              </a:rPr>
              <a:t>у </a:t>
            </a:r>
            <a:r>
              <a:rPr lang="ru-RU" sz="3200" b="1">
                <a:latin typeface="Times New Roman" pitchFamily="18" charset="0"/>
              </a:rPr>
              <a:t>  </a:t>
            </a:r>
            <a:endParaRPr lang="en-US" sz="3600" b="1" i="1">
              <a:latin typeface="Times New Roman" pitchFamily="18" charset="0"/>
            </a:endParaRPr>
          </a:p>
        </p:txBody>
      </p:sp>
      <p:pic>
        <p:nvPicPr>
          <p:cNvPr id="218118" name="Picture 6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3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18119" name="Freeform 7"/>
          <p:cNvSpPr>
            <a:spLocks/>
          </p:cNvSpPr>
          <p:nvPr/>
        </p:nvSpPr>
        <p:spPr bwMode="auto">
          <a:xfrm>
            <a:off x="1454150" y="1306513"/>
            <a:ext cx="5703888" cy="4021137"/>
          </a:xfrm>
          <a:custGeom>
            <a:avLst/>
            <a:gdLst/>
            <a:ahLst/>
            <a:cxnLst>
              <a:cxn ang="0">
                <a:pos x="860" y="0"/>
              </a:cxn>
              <a:cxn ang="0">
                <a:pos x="3593" y="1893"/>
              </a:cxn>
              <a:cxn ang="0">
                <a:pos x="0" y="2533"/>
              </a:cxn>
            </a:cxnLst>
            <a:rect l="0" t="0" r="r" b="b"/>
            <a:pathLst>
              <a:path w="3593" h="2533">
                <a:moveTo>
                  <a:pt x="860" y="0"/>
                </a:moveTo>
                <a:lnTo>
                  <a:pt x="3593" y="1893"/>
                </a:lnTo>
                <a:lnTo>
                  <a:pt x="0" y="2533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6011863" y="3068638"/>
            <a:ext cx="401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Р</a:t>
            </a:r>
          </a:p>
        </p:txBody>
      </p:sp>
      <p:sp>
        <p:nvSpPr>
          <p:cNvPr id="218121" name="Text Box 9"/>
          <p:cNvSpPr txBox="1">
            <a:spLocks noChangeArrowheads="1"/>
          </p:cNvSpPr>
          <p:nvPr/>
        </p:nvSpPr>
        <p:spPr bwMode="auto">
          <a:xfrm>
            <a:off x="4714875" y="465296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Е</a:t>
            </a:r>
          </a:p>
        </p:txBody>
      </p:sp>
      <p:sp>
        <p:nvSpPr>
          <p:cNvPr id="218122" name="Text Box 10"/>
          <p:cNvSpPr txBox="1">
            <a:spLocks noChangeArrowheads="1"/>
          </p:cNvSpPr>
          <p:nvPr/>
        </p:nvSpPr>
        <p:spPr bwMode="auto">
          <a:xfrm>
            <a:off x="3779838" y="2205038"/>
            <a:ext cx="425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К</a:t>
            </a:r>
          </a:p>
        </p:txBody>
      </p:sp>
      <p:sp>
        <p:nvSpPr>
          <p:cNvPr id="218124" name="Text Box 12"/>
          <p:cNvSpPr txBox="1">
            <a:spLocks noChangeArrowheads="1"/>
          </p:cNvSpPr>
          <p:nvPr/>
        </p:nvSpPr>
        <p:spPr bwMode="auto">
          <a:xfrm>
            <a:off x="3851275" y="1628775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70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8125" name="Text Box 13"/>
          <p:cNvSpPr txBox="1">
            <a:spLocks noChangeArrowheads="1"/>
          </p:cNvSpPr>
          <p:nvPr/>
        </p:nvSpPr>
        <p:spPr bwMode="auto">
          <a:xfrm>
            <a:off x="5219700" y="4508500"/>
            <a:ext cx="41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ru-RU" sz="36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>
            <a:off x="7091363" y="4221163"/>
            <a:ext cx="500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М</a:t>
            </a:r>
          </a:p>
        </p:txBody>
      </p:sp>
      <p:sp>
        <p:nvSpPr>
          <p:cNvPr id="218129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18130" name="Object 18"/>
          <p:cNvGraphicFramePr>
            <a:graphicFrameLocks noChangeAspect="1"/>
          </p:cNvGraphicFramePr>
          <p:nvPr/>
        </p:nvGraphicFramePr>
        <p:xfrm>
          <a:off x="3278188" y="5667375"/>
          <a:ext cx="4111625" cy="892175"/>
        </p:xfrm>
        <a:graphic>
          <a:graphicData uri="http://schemas.openxmlformats.org/presentationml/2006/ole">
            <p:oleObj spid="_x0000_s33794" name="Формула" r:id="rId4" imgW="1054080" imgH="228600" progId="Equation.3">
              <p:embed/>
            </p:oleObj>
          </a:graphicData>
        </a:graphic>
      </p:graphicFrame>
      <p:sp>
        <p:nvSpPr>
          <p:cNvPr id="218131" name="Freeform 19"/>
          <p:cNvSpPr>
            <a:spLocks/>
          </p:cNvSpPr>
          <p:nvPr/>
        </p:nvSpPr>
        <p:spPr bwMode="auto">
          <a:xfrm>
            <a:off x="2616200" y="1568450"/>
            <a:ext cx="2103438" cy="4064000"/>
          </a:xfrm>
          <a:custGeom>
            <a:avLst/>
            <a:gdLst/>
            <a:ahLst/>
            <a:cxnLst>
              <a:cxn ang="0">
                <a:pos x="0" y="2560"/>
              </a:cxn>
              <a:cxn ang="0">
                <a:pos x="1325" y="0"/>
              </a:cxn>
            </a:cxnLst>
            <a:rect l="0" t="0" r="r" b="b"/>
            <a:pathLst>
              <a:path w="1325" h="2560">
                <a:moveTo>
                  <a:pt x="0" y="2560"/>
                </a:moveTo>
                <a:lnTo>
                  <a:pt x="1325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8132" name="Freeform 20"/>
          <p:cNvSpPr>
            <a:spLocks/>
          </p:cNvSpPr>
          <p:nvPr/>
        </p:nvSpPr>
        <p:spPr bwMode="auto">
          <a:xfrm>
            <a:off x="4787900" y="2438400"/>
            <a:ext cx="1644650" cy="3181350"/>
          </a:xfrm>
          <a:custGeom>
            <a:avLst/>
            <a:gdLst/>
            <a:ahLst/>
            <a:cxnLst>
              <a:cxn ang="0">
                <a:pos x="0" y="2004"/>
              </a:cxn>
              <a:cxn ang="0">
                <a:pos x="1036" y="0"/>
              </a:cxn>
            </a:cxnLst>
            <a:rect l="0" t="0" r="r" b="b"/>
            <a:pathLst>
              <a:path w="1036" h="2004">
                <a:moveTo>
                  <a:pt x="0" y="2004"/>
                </a:moveTo>
                <a:lnTo>
                  <a:pt x="1036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8133" name="Text Box 21"/>
          <p:cNvSpPr txBox="1">
            <a:spLocks noChangeArrowheads="1"/>
          </p:cNvSpPr>
          <p:nvPr/>
        </p:nvSpPr>
        <p:spPr bwMode="auto">
          <a:xfrm>
            <a:off x="2554288" y="46529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F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8134" name="Text Box 22"/>
          <p:cNvSpPr txBox="1">
            <a:spLocks noChangeArrowheads="1"/>
          </p:cNvSpPr>
          <p:nvPr/>
        </p:nvSpPr>
        <p:spPr bwMode="auto">
          <a:xfrm>
            <a:off x="5651500" y="3644900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70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8135" name="Text Box 23"/>
          <p:cNvSpPr txBox="1">
            <a:spLocks noChangeArrowheads="1"/>
          </p:cNvSpPr>
          <p:nvPr/>
        </p:nvSpPr>
        <p:spPr bwMode="auto">
          <a:xfrm>
            <a:off x="3059113" y="4508500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52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8136" name="Text Box 24"/>
          <p:cNvSpPr txBox="1">
            <a:spLocks noChangeArrowheads="1"/>
          </p:cNvSpPr>
          <p:nvPr/>
        </p:nvSpPr>
        <p:spPr bwMode="auto">
          <a:xfrm>
            <a:off x="5435600" y="3932238"/>
            <a:ext cx="387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  <a:latin typeface="Times New Roman" pitchFamily="18" charset="0"/>
              </a:rPr>
              <a:t>y</a:t>
            </a:r>
            <a:endParaRPr lang="ru-RU" sz="36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8138" name="AutoShape 2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8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129"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34.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827088" y="188913"/>
            <a:ext cx="7777162" cy="719137"/>
            <a:chOff x="521" y="119"/>
            <a:chExt cx="4899" cy="453"/>
          </a:xfrm>
        </p:grpSpPr>
        <p:sp>
          <p:nvSpPr>
            <p:cNvPr id="219140" name="Rectangle 4"/>
            <p:cNvSpPr>
              <a:spLocks noChangeArrowheads="1"/>
            </p:cNvSpPr>
            <p:nvPr/>
          </p:nvSpPr>
          <p:spPr bwMode="auto">
            <a:xfrm>
              <a:off x="521" y="119"/>
              <a:ext cx="4899" cy="453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Найти:    </a:t>
              </a:r>
              <a:endParaRPr lang="en-US" sz="3600" b="1" i="1">
                <a:latin typeface="Times New Roman" pitchFamily="18" charset="0"/>
              </a:endParaRPr>
            </a:p>
          </p:txBody>
        </p:sp>
        <p:graphicFrame>
          <p:nvGraphicFramePr>
            <p:cNvPr id="219141" name="Object 5"/>
            <p:cNvGraphicFramePr>
              <a:graphicFrameLocks noChangeAspect="1"/>
            </p:cNvGraphicFramePr>
            <p:nvPr/>
          </p:nvGraphicFramePr>
          <p:xfrm>
            <a:off x="1519" y="210"/>
            <a:ext cx="907" cy="319"/>
          </p:xfrm>
          <a:graphic>
            <a:graphicData uri="http://schemas.openxmlformats.org/presentationml/2006/ole">
              <p:oleObj spid="_x0000_s34819" name="Формула" r:id="rId3" imgW="469800" imgH="164880" progId="Equation.3">
                <p:embed/>
              </p:oleObj>
            </a:graphicData>
          </a:graphic>
        </p:graphicFrame>
      </p:grpSp>
      <p:pic>
        <p:nvPicPr>
          <p:cNvPr id="219142" name="Picture 6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219144" name="Text Box 8"/>
          <p:cNvSpPr txBox="1">
            <a:spLocks noChangeArrowheads="1"/>
          </p:cNvSpPr>
          <p:nvPr/>
        </p:nvSpPr>
        <p:spPr bwMode="auto">
          <a:xfrm>
            <a:off x="6948488" y="47244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219145" name="Text Box 9"/>
          <p:cNvSpPr txBox="1">
            <a:spLocks noChangeArrowheads="1"/>
          </p:cNvSpPr>
          <p:nvPr/>
        </p:nvSpPr>
        <p:spPr bwMode="auto">
          <a:xfrm>
            <a:off x="1692275" y="47244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219146" name="Text Box 10"/>
          <p:cNvSpPr txBox="1">
            <a:spLocks noChangeArrowheads="1"/>
          </p:cNvSpPr>
          <p:nvPr/>
        </p:nvSpPr>
        <p:spPr bwMode="auto">
          <a:xfrm>
            <a:off x="2987675" y="10525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219147" name="Text Box 11"/>
          <p:cNvSpPr txBox="1">
            <a:spLocks noChangeArrowheads="1"/>
          </p:cNvSpPr>
          <p:nvPr/>
        </p:nvSpPr>
        <p:spPr bwMode="auto">
          <a:xfrm>
            <a:off x="5867400" y="4292600"/>
            <a:ext cx="66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</a:rPr>
              <a:t>37</a:t>
            </a:r>
            <a:r>
              <a:rPr lang="ru-RU" sz="2800" b="1" baseline="30000">
                <a:latin typeface="Times New Roman" pitchFamily="18" charset="0"/>
              </a:rPr>
              <a:t>0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219153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Ответ</a:t>
            </a:r>
          </a:p>
        </p:txBody>
      </p:sp>
      <p:graphicFrame>
        <p:nvGraphicFramePr>
          <p:cNvPr id="219154" name="Object 18"/>
          <p:cNvGraphicFramePr>
            <a:graphicFrameLocks noChangeAspect="1"/>
          </p:cNvGraphicFramePr>
          <p:nvPr/>
        </p:nvGraphicFramePr>
        <p:xfrm>
          <a:off x="3708400" y="5805488"/>
          <a:ext cx="3079750" cy="757237"/>
        </p:xfrm>
        <a:graphic>
          <a:graphicData uri="http://schemas.openxmlformats.org/presentationml/2006/ole">
            <p:oleObj spid="_x0000_s34818" name="Формула" r:id="rId5" imgW="825480" imgH="203040" progId="Equation.3">
              <p:embed/>
            </p:oleObj>
          </a:graphicData>
        </a:graphic>
      </p:graphicFrame>
      <p:sp>
        <p:nvSpPr>
          <p:cNvPr id="219156" name="AutoShape 20"/>
          <p:cNvSpPr>
            <a:spLocks noChangeArrowheads="1"/>
          </p:cNvSpPr>
          <p:nvPr/>
        </p:nvSpPr>
        <p:spPr bwMode="auto">
          <a:xfrm>
            <a:off x="2124075" y="1557338"/>
            <a:ext cx="4824413" cy="3240087"/>
          </a:xfrm>
          <a:prstGeom prst="triangle">
            <a:avLst>
              <a:gd name="adj" fmla="val 23231"/>
            </a:avLst>
          </a:prstGeom>
          <a:noFill/>
          <a:ln w="571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9157" name="Text Box 21"/>
          <p:cNvSpPr txBox="1">
            <a:spLocks noChangeArrowheads="1"/>
          </p:cNvSpPr>
          <p:nvPr/>
        </p:nvSpPr>
        <p:spPr bwMode="auto">
          <a:xfrm>
            <a:off x="2411413" y="2420938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9158" name="Text Box 22"/>
          <p:cNvSpPr txBox="1">
            <a:spLocks noChangeArrowheads="1"/>
          </p:cNvSpPr>
          <p:nvPr/>
        </p:nvSpPr>
        <p:spPr bwMode="auto">
          <a:xfrm>
            <a:off x="4932363" y="25654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E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219159" name="Freeform 23"/>
          <p:cNvSpPr>
            <a:spLocks/>
          </p:cNvSpPr>
          <p:nvPr/>
        </p:nvSpPr>
        <p:spPr bwMode="auto">
          <a:xfrm>
            <a:off x="2133600" y="2873375"/>
            <a:ext cx="2582863" cy="1916113"/>
          </a:xfrm>
          <a:custGeom>
            <a:avLst/>
            <a:gdLst/>
            <a:ahLst/>
            <a:cxnLst>
              <a:cxn ang="0">
                <a:pos x="0" y="1207"/>
              </a:cxn>
              <a:cxn ang="0">
                <a:pos x="1627" y="0"/>
              </a:cxn>
              <a:cxn ang="0">
                <a:pos x="421" y="0"/>
              </a:cxn>
            </a:cxnLst>
            <a:rect l="0" t="0" r="r" b="b"/>
            <a:pathLst>
              <a:path w="1627" h="1207">
                <a:moveTo>
                  <a:pt x="0" y="1207"/>
                </a:moveTo>
                <a:lnTo>
                  <a:pt x="1627" y="0"/>
                </a:lnTo>
                <a:lnTo>
                  <a:pt x="42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9160" name="Freeform 24"/>
          <p:cNvSpPr>
            <a:spLocks/>
          </p:cNvSpPr>
          <p:nvPr/>
        </p:nvSpPr>
        <p:spPr bwMode="auto">
          <a:xfrm>
            <a:off x="3635375" y="2708275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9161" name="Freeform 25"/>
          <p:cNvSpPr>
            <a:spLocks/>
          </p:cNvSpPr>
          <p:nvPr/>
        </p:nvSpPr>
        <p:spPr bwMode="auto">
          <a:xfrm>
            <a:off x="3708400" y="2708275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9162" name="Freeform 26"/>
          <p:cNvSpPr>
            <a:spLocks/>
          </p:cNvSpPr>
          <p:nvPr/>
        </p:nvSpPr>
        <p:spPr bwMode="auto">
          <a:xfrm>
            <a:off x="2411413" y="3573463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9163" name="Freeform 27"/>
          <p:cNvSpPr>
            <a:spLocks/>
          </p:cNvSpPr>
          <p:nvPr/>
        </p:nvSpPr>
        <p:spPr bwMode="auto">
          <a:xfrm>
            <a:off x="2484438" y="3573463"/>
            <a:ext cx="114300" cy="250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" y="158"/>
              </a:cxn>
            </a:cxnLst>
            <a:rect l="0" t="0" r="r" b="b"/>
            <a:pathLst>
              <a:path w="72" h="158">
                <a:moveTo>
                  <a:pt x="0" y="0"/>
                </a:moveTo>
                <a:lnTo>
                  <a:pt x="72" y="15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9165" name="Freeform 29"/>
          <p:cNvSpPr>
            <a:spLocks/>
          </p:cNvSpPr>
          <p:nvPr/>
        </p:nvSpPr>
        <p:spPr bwMode="auto">
          <a:xfrm>
            <a:off x="5651500" y="3716338"/>
            <a:ext cx="228600" cy="144462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0" y="91"/>
              </a:cxn>
            </a:cxnLst>
            <a:rect l="0" t="0" r="r" b="b"/>
            <a:pathLst>
              <a:path w="144" h="91">
                <a:moveTo>
                  <a:pt x="144" y="0"/>
                </a:moveTo>
                <a:lnTo>
                  <a:pt x="0" y="91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9166" name="Freeform 30"/>
          <p:cNvSpPr>
            <a:spLocks/>
          </p:cNvSpPr>
          <p:nvPr/>
        </p:nvSpPr>
        <p:spPr bwMode="auto">
          <a:xfrm>
            <a:off x="3348038" y="3716338"/>
            <a:ext cx="236537" cy="173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9" y="109"/>
              </a:cxn>
            </a:cxnLst>
            <a:rect l="0" t="0" r="r" b="b"/>
            <a:pathLst>
              <a:path w="149" h="109">
                <a:moveTo>
                  <a:pt x="0" y="0"/>
                </a:moveTo>
                <a:lnTo>
                  <a:pt x="149" y="109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9167" name="AutoShape 31"/>
          <p:cNvSpPr>
            <a:spLocks noChangeArrowheads="1"/>
          </p:cNvSpPr>
          <p:nvPr/>
        </p:nvSpPr>
        <p:spPr bwMode="auto">
          <a:xfrm rot="50676248">
            <a:off x="2414588" y="4102100"/>
            <a:ext cx="228600" cy="3365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9168" name="AutoShape 32"/>
          <p:cNvSpPr>
            <a:spLocks noChangeArrowheads="1"/>
          </p:cNvSpPr>
          <p:nvPr/>
        </p:nvSpPr>
        <p:spPr bwMode="auto">
          <a:xfrm rot="53227192">
            <a:off x="2654300" y="4395788"/>
            <a:ext cx="212725" cy="349250"/>
          </a:xfrm>
          <a:prstGeom prst="moon">
            <a:avLst>
              <a:gd name="adj" fmla="val 31736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9170" name="AutoShape 3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9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15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Line 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1619250" y="5408613"/>
          <a:ext cx="6196013" cy="1265237"/>
        </p:xfrm>
        <a:graphic>
          <a:graphicData uri="http://schemas.openxmlformats.org/presentationml/2006/ole">
            <p:oleObj spid="_x0000_s1026" name="Формула" r:id="rId3" imgW="2120760" imgH="431640" progId="Equation.3">
              <p:embed/>
            </p:oleObj>
          </a:graphicData>
        </a:graphic>
      </p:graphicFrame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4859338" y="3573463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468313" y="3500438"/>
            <a:ext cx="420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2771775" y="35734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О</a:t>
            </a:r>
          </a:p>
        </p:txBody>
      </p:sp>
      <p:sp>
        <p:nvSpPr>
          <p:cNvPr id="116746" name="Freeform 10"/>
          <p:cNvSpPr>
            <a:spLocks/>
          </p:cNvSpPr>
          <p:nvPr/>
        </p:nvSpPr>
        <p:spPr bwMode="auto">
          <a:xfrm>
            <a:off x="755650" y="3573463"/>
            <a:ext cx="438150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0" y="8"/>
              </a:cxn>
            </a:cxnLst>
            <a:rect l="0" t="0" r="r" b="b"/>
            <a:pathLst>
              <a:path w="2760" h="8">
                <a:moveTo>
                  <a:pt x="0" y="0"/>
                </a:moveTo>
                <a:lnTo>
                  <a:pt x="2760" y="8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6747" name="Freeform 11"/>
          <p:cNvSpPr>
            <a:spLocks/>
          </p:cNvSpPr>
          <p:nvPr/>
        </p:nvSpPr>
        <p:spPr bwMode="auto">
          <a:xfrm>
            <a:off x="1663700" y="1719263"/>
            <a:ext cx="2613025" cy="3589337"/>
          </a:xfrm>
          <a:custGeom>
            <a:avLst/>
            <a:gdLst/>
            <a:ahLst/>
            <a:cxnLst>
              <a:cxn ang="0">
                <a:pos x="1646" y="0"/>
              </a:cxn>
              <a:cxn ang="0">
                <a:pos x="0" y="2261"/>
              </a:cxn>
            </a:cxnLst>
            <a:rect l="0" t="0" r="r" b="b"/>
            <a:pathLst>
              <a:path w="1646" h="2261">
                <a:moveTo>
                  <a:pt x="1646" y="0"/>
                </a:moveTo>
                <a:lnTo>
                  <a:pt x="0" y="2261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6748" name="Text Box 12"/>
          <p:cNvSpPr txBox="1">
            <a:spLocks noChangeArrowheads="1"/>
          </p:cNvSpPr>
          <p:nvPr/>
        </p:nvSpPr>
        <p:spPr bwMode="auto">
          <a:xfrm>
            <a:off x="3851275" y="1412875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6749" name="Text Box 13"/>
          <p:cNvSpPr txBox="1">
            <a:spLocks noChangeArrowheads="1"/>
          </p:cNvSpPr>
          <p:nvPr/>
        </p:nvSpPr>
        <p:spPr bwMode="auto">
          <a:xfrm>
            <a:off x="1331913" y="4797425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D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16750" name="AutoShape 14"/>
          <p:cNvSpPr>
            <a:spLocks noChangeArrowheads="1"/>
          </p:cNvSpPr>
          <p:nvPr/>
        </p:nvSpPr>
        <p:spPr bwMode="auto">
          <a:xfrm rot="8728435">
            <a:off x="3348038" y="3068638"/>
            <a:ext cx="290512" cy="430212"/>
          </a:xfrm>
          <a:prstGeom prst="moon">
            <a:avLst>
              <a:gd name="adj" fmla="val 51986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6751" name="AutoShape 15"/>
          <p:cNvSpPr>
            <a:spLocks noChangeArrowheads="1"/>
          </p:cNvSpPr>
          <p:nvPr/>
        </p:nvSpPr>
        <p:spPr bwMode="auto">
          <a:xfrm rot="-1944341">
            <a:off x="2268538" y="3644900"/>
            <a:ext cx="290512" cy="430213"/>
          </a:xfrm>
          <a:prstGeom prst="moon">
            <a:avLst>
              <a:gd name="adj" fmla="val 51986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6752" name="AutoShape 16"/>
          <p:cNvSpPr>
            <a:spLocks noChangeArrowheads="1"/>
          </p:cNvSpPr>
          <p:nvPr/>
        </p:nvSpPr>
        <p:spPr bwMode="auto">
          <a:xfrm rot="3301978">
            <a:off x="2635250" y="2990851"/>
            <a:ext cx="288925" cy="590550"/>
          </a:xfrm>
          <a:prstGeom prst="moon">
            <a:avLst>
              <a:gd name="adj" fmla="val 50000"/>
            </a:avLst>
          </a:prstGeom>
          <a:solidFill>
            <a:srgbClr val="FF00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6753" name="AutoShape 17"/>
          <p:cNvSpPr>
            <a:spLocks noChangeArrowheads="1"/>
          </p:cNvSpPr>
          <p:nvPr/>
        </p:nvSpPr>
        <p:spPr bwMode="auto">
          <a:xfrm rot="-7591568">
            <a:off x="2922587" y="3565526"/>
            <a:ext cx="288925" cy="590550"/>
          </a:xfrm>
          <a:prstGeom prst="moon">
            <a:avLst>
              <a:gd name="adj" fmla="val 50000"/>
            </a:avLst>
          </a:prstGeom>
          <a:solidFill>
            <a:srgbClr val="FF00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16754" name="Picture 18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5076825" y="1916113"/>
            <a:ext cx="4067175" cy="3498850"/>
          </a:xfrm>
          <a:prstGeom prst="rect">
            <a:avLst/>
          </a:prstGeom>
          <a:noFill/>
        </p:spPr>
      </p:pic>
      <p:sp>
        <p:nvSpPr>
          <p:cNvPr id="116755" name="WordArt 19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70572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Вертикальные углы</a:t>
            </a:r>
          </a:p>
        </p:txBody>
      </p:sp>
      <p:sp>
        <p:nvSpPr>
          <p:cNvPr id="116756" name="AutoShape 2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260350"/>
            <a:ext cx="720725" cy="466725"/>
          </a:xfrm>
          <a:prstGeom prst="actionButtonHome">
            <a:avLst/>
          </a:prstGeom>
          <a:solidFill>
            <a:srgbClr val="B7C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2000" fill="hold"/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2000" fill="hold"/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10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10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2000" fill="hold"/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2000" fill="hold"/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5" grpId="0"/>
      <p:bldP spid="116746" grpId="0" animBg="1"/>
      <p:bldP spid="116747" grpId="0" animBg="1"/>
      <p:bldP spid="116750" grpId="0" animBg="1"/>
      <p:bldP spid="116750" grpId="1" animBg="1"/>
      <p:bldP spid="116751" grpId="0" animBg="1"/>
      <p:bldP spid="116751" grpId="1" animBg="1"/>
      <p:bldP spid="116752" grpId="0" animBg="1"/>
      <p:bldP spid="116752" grpId="1" animBg="1"/>
      <p:bldP spid="116753" grpId="0" animBg="1"/>
      <p:bldP spid="11675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5724525" y="5734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17765" name="Object 5"/>
          <p:cNvGraphicFramePr>
            <a:graphicFrameLocks noChangeAspect="1"/>
          </p:cNvGraphicFramePr>
          <p:nvPr/>
        </p:nvGraphicFramePr>
        <p:xfrm>
          <a:off x="1452563" y="5335588"/>
          <a:ext cx="6529387" cy="1412875"/>
        </p:xfrm>
        <a:graphic>
          <a:graphicData uri="http://schemas.openxmlformats.org/presentationml/2006/ole">
            <p:oleObj spid="_x0000_s2050" name="Формула" r:id="rId3" imgW="2234880" imgH="482400" progId="Equation.3">
              <p:embed/>
            </p:oleObj>
          </a:graphicData>
        </a:graphic>
      </p:graphicFrame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3563938" y="141287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В</a:t>
            </a:r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179388" y="4076700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2411413" y="4076700"/>
            <a:ext cx="441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О</a:t>
            </a:r>
          </a:p>
        </p:txBody>
      </p:sp>
      <p:sp>
        <p:nvSpPr>
          <p:cNvPr id="117770" name="Freeform 10"/>
          <p:cNvSpPr>
            <a:spLocks/>
          </p:cNvSpPr>
          <p:nvPr/>
        </p:nvSpPr>
        <p:spPr bwMode="auto">
          <a:xfrm>
            <a:off x="482600" y="4130675"/>
            <a:ext cx="438150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0" y="8"/>
              </a:cxn>
            </a:cxnLst>
            <a:rect l="0" t="0" r="r" b="b"/>
            <a:pathLst>
              <a:path w="2760" h="8">
                <a:moveTo>
                  <a:pt x="0" y="0"/>
                </a:moveTo>
                <a:lnTo>
                  <a:pt x="2760" y="8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771" name="Freeform 11"/>
          <p:cNvSpPr>
            <a:spLocks/>
          </p:cNvSpPr>
          <p:nvPr/>
        </p:nvSpPr>
        <p:spPr bwMode="auto">
          <a:xfrm>
            <a:off x="2627313" y="1700213"/>
            <a:ext cx="1447800" cy="24130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1520"/>
              </a:cxn>
            </a:cxnLst>
            <a:rect l="0" t="0" r="r" b="b"/>
            <a:pathLst>
              <a:path w="912" h="1520">
                <a:moveTo>
                  <a:pt x="912" y="0"/>
                </a:moveTo>
                <a:lnTo>
                  <a:pt x="0" y="152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772" name="Text Box 12"/>
          <p:cNvSpPr txBox="1">
            <a:spLocks noChangeArrowheads="1"/>
          </p:cNvSpPr>
          <p:nvPr/>
        </p:nvSpPr>
        <p:spPr bwMode="auto">
          <a:xfrm>
            <a:off x="4572000" y="4076700"/>
            <a:ext cx="420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C</a:t>
            </a:r>
            <a:endParaRPr lang="ru-RU" sz="2800" b="1" i="1">
              <a:latin typeface="Times New Roman" pitchFamily="18" charset="0"/>
            </a:endParaRPr>
          </a:p>
        </p:txBody>
      </p:sp>
      <p:pic>
        <p:nvPicPr>
          <p:cNvPr id="117773" name="Picture 13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4"/>
          <a:srcRect l="7150" t="16449" r="9358" b="4637"/>
          <a:stretch>
            <a:fillRect/>
          </a:stretch>
        </p:blipFill>
        <p:spPr bwMode="auto">
          <a:xfrm>
            <a:off x="5076825" y="1916113"/>
            <a:ext cx="4067175" cy="3498850"/>
          </a:xfrm>
          <a:prstGeom prst="rect">
            <a:avLst/>
          </a:prstGeom>
          <a:noFill/>
        </p:spPr>
      </p:pic>
      <p:sp>
        <p:nvSpPr>
          <p:cNvPr id="117774" name="WordArt 14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770572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CCFF"/>
                    </a:gs>
                    <a:gs pos="100000">
                      <a:srgbClr val="00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Смежные углы</a:t>
            </a:r>
          </a:p>
        </p:txBody>
      </p:sp>
      <p:sp>
        <p:nvSpPr>
          <p:cNvPr id="117775" name="AutoShap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260350"/>
            <a:ext cx="720725" cy="466725"/>
          </a:xfrm>
          <a:prstGeom prst="actionButtonHome">
            <a:avLst/>
          </a:prstGeom>
          <a:solidFill>
            <a:srgbClr val="B7C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1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9" grpId="0"/>
      <p:bldP spid="117770" grpId="0" animBg="1"/>
      <p:bldP spid="1177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1.</a:t>
            </a:r>
          </a:p>
        </p:txBody>
      </p:sp>
      <p:sp>
        <p:nvSpPr>
          <p:cNvPr id="7181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89" name="AutoShape 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7204" name="Object 36"/>
          <p:cNvGraphicFramePr>
            <a:graphicFrameLocks noChangeAspect="1"/>
          </p:cNvGraphicFramePr>
          <p:nvPr>
            <p:ph sz="quarter" idx="3"/>
          </p:nvPr>
        </p:nvGraphicFramePr>
        <p:xfrm>
          <a:off x="4572000" y="4905375"/>
          <a:ext cx="3887788" cy="646113"/>
        </p:xfrm>
        <a:graphic>
          <a:graphicData uri="http://schemas.openxmlformats.org/presentationml/2006/ole">
            <p:oleObj spid="_x0000_s3074" name="Формула" r:id="rId4" imgW="1066680" imgH="177480" progId="Equation.3">
              <p:embed/>
            </p:oleObj>
          </a:graphicData>
        </a:graphic>
      </p:graphicFrame>
      <p:sp>
        <p:nvSpPr>
          <p:cNvPr id="7209" name="AutoShape 4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7213" name="Rectangle 45"/>
          <p:cNvSpPr>
            <a:spLocks noChangeArrowheads="1"/>
          </p:cNvSpPr>
          <p:nvPr/>
        </p:nvSpPr>
        <p:spPr bwMode="auto">
          <a:xfrm>
            <a:off x="5724525" y="2349500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  <a:endParaRPr lang="ru-RU"/>
          </a:p>
        </p:txBody>
      </p:sp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900113" y="333375"/>
            <a:ext cx="7777162" cy="1152525"/>
            <a:chOff x="567" y="210"/>
            <a:chExt cx="4899" cy="726"/>
          </a:xfrm>
        </p:grpSpPr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</a:t>
              </a:r>
              <a:r>
                <a:rPr lang="ru-RU" sz="3600"/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</a:p>
          </p:txBody>
        </p:sp>
        <p:graphicFrame>
          <p:nvGraphicFramePr>
            <p:cNvPr id="7199" name="Object 31"/>
            <p:cNvGraphicFramePr>
              <a:graphicFrameLocks noChangeAspect="1"/>
            </p:cNvGraphicFramePr>
            <p:nvPr/>
          </p:nvGraphicFramePr>
          <p:xfrm>
            <a:off x="1474" y="210"/>
            <a:ext cx="2209" cy="427"/>
          </p:xfrm>
          <a:graphic>
            <a:graphicData uri="http://schemas.openxmlformats.org/presentationml/2006/ole">
              <p:oleObj spid="_x0000_s3075" name="Формула" r:id="rId5" imgW="1180800" imgH="228600" progId="Equation.3">
                <p:embed/>
              </p:oleObj>
            </a:graphicData>
          </a:graphic>
        </p:graphicFrame>
      </p:grpSp>
      <p:sp>
        <p:nvSpPr>
          <p:cNvPr id="7237" name="AutoShape 69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9257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63" name="Rectangle 95"/>
          <p:cNvSpPr>
            <a:spLocks noChangeArrowheads="1"/>
          </p:cNvSpPr>
          <p:nvPr/>
        </p:nvSpPr>
        <p:spPr bwMode="auto">
          <a:xfrm>
            <a:off x="5724525" y="3502025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Признак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7264" name="AutoShape 96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14972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66" name="AutoShape 98"/>
          <p:cNvSpPr>
            <a:spLocks noChangeArrowheads="1"/>
          </p:cNvSpPr>
          <p:nvPr/>
        </p:nvSpPr>
        <p:spPr bwMode="auto">
          <a:xfrm>
            <a:off x="3132138" y="5589588"/>
            <a:ext cx="4897437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Накрест лежащие углы равны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- прямые параллельны</a:t>
            </a:r>
          </a:p>
        </p:txBody>
      </p:sp>
      <p:pic>
        <p:nvPicPr>
          <p:cNvPr id="7269" name="Picture 101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7271" name="Text Box 103"/>
          <p:cNvSpPr txBox="1">
            <a:spLocks noChangeArrowheads="1"/>
          </p:cNvSpPr>
          <p:nvPr/>
        </p:nvSpPr>
        <p:spPr bwMode="auto">
          <a:xfrm flipH="1">
            <a:off x="539750" y="328453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273" name="Text Box 105"/>
          <p:cNvSpPr txBox="1">
            <a:spLocks noChangeArrowheads="1"/>
          </p:cNvSpPr>
          <p:nvPr/>
        </p:nvSpPr>
        <p:spPr bwMode="auto">
          <a:xfrm>
            <a:off x="2843213" y="36449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7274" name="Text Box 106"/>
          <p:cNvSpPr txBox="1">
            <a:spLocks noChangeArrowheads="1"/>
          </p:cNvSpPr>
          <p:nvPr/>
        </p:nvSpPr>
        <p:spPr bwMode="auto">
          <a:xfrm>
            <a:off x="2771775" y="2924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7276" name="Text Box 108"/>
          <p:cNvSpPr txBox="1">
            <a:spLocks noChangeArrowheads="1"/>
          </p:cNvSpPr>
          <p:nvPr/>
        </p:nvSpPr>
        <p:spPr bwMode="auto">
          <a:xfrm>
            <a:off x="1692275" y="177323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7283" name="Freeform 115"/>
          <p:cNvSpPr>
            <a:spLocks/>
          </p:cNvSpPr>
          <p:nvPr/>
        </p:nvSpPr>
        <p:spPr bwMode="auto">
          <a:xfrm>
            <a:off x="468313" y="21336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84" name="Text Box 116"/>
          <p:cNvSpPr txBox="1">
            <a:spLocks noChangeArrowheads="1"/>
          </p:cNvSpPr>
          <p:nvPr/>
        </p:nvSpPr>
        <p:spPr bwMode="auto">
          <a:xfrm>
            <a:off x="395288" y="32131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7285" name="Text Box 117"/>
          <p:cNvSpPr txBox="1">
            <a:spLocks noChangeArrowheads="1"/>
          </p:cNvSpPr>
          <p:nvPr/>
        </p:nvSpPr>
        <p:spPr bwMode="auto">
          <a:xfrm>
            <a:off x="323850" y="4508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7286" name="Freeform 118"/>
          <p:cNvSpPr>
            <a:spLocks/>
          </p:cNvSpPr>
          <p:nvPr/>
        </p:nvSpPr>
        <p:spPr bwMode="auto">
          <a:xfrm>
            <a:off x="468313" y="34290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287" name="Freeform 119"/>
          <p:cNvSpPr>
            <a:spLocks/>
          </p:cNvSpPr>
          <p:nvPr/>
        </p:nvSpPr>
        <p:spPr bwMode="auto">
          <a:xfrm>
            <a:off x="1625600" y="210820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0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9"/>
                  </p:tgtEl>
                </p:cond>
              </p:nextCondLst>
            </p:seq>
          </p:childTnLst>
        </p:cTn>
      </p:par>
    </p:tnLst>
    <p:bldLst>
      <p:bldP spid="7213" grpId="0" animBg="1"/>
      <p:bldP spid="7263" grpId="0" animBg="1"/>
      <p:bldP spid="72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2.</a:t>
            </a:r>
          </a:p>
        </p:txBody>
      </p:sp>
      <p:sp>
        <p:nvSpPr>
          <p:cNvPr id="16691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6916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6691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924300" y="4868863"/>
          <a:ext cx="4895850" cy="674687"/>
        </p:xfrm>
        <a:graphic>
          <a:graphicData uri="http://schemas.openxmlformats.org/presentationml/2006/ole">
            <p:oleObj spid="_x0000_s4098" name="Формула" r:id="rId4" imgW="1473120" imgH="203040" progId="Equation.3">
              <p:embed/>
            </p:oleObj>
          </a:graphicData>
        </a:graphic>
      </p:graphicFrame>
      <p:sp>
        <p:nvSpPr>
          <p:cNvPr id="16691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5724525" y="2349500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  <a:endParaRPr lang="ru-RU"/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5559425" y="532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900113" y="333375"/>
            <a:ext cx="7777162" cy="1152525"/>
            <a:chOff x="567" y="210"/>
            <a:chExt cx="4899" cy="726"/>
          </a:xfrm>
        </p:grpSpPr>
        <p:sp>
          <p:nvSpPr>
            <p:cNvPr id="166921" name="Rectangle 9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</a:t>
              </a:r>
              <a:r>
                <a:rPr lang="ru-RU" sz="3600"/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</a:p>
          </p:txBody>
        </p:sp>
        <p:graphicFrame>
          <p:nvGraphicFramePr>
            <p:cNvPr id="166922" name="Object 10"/>
            <p:cNvGraphicFramePr>
              <a:graphicFrameLocks noChangeAspect="1"/>
            </p:cNvGraphicFramePr>
            <p:nvPr/>
          </p:nvGraphicFramePr>
          <p:xfrm>
            <a:off x="1474" y="220"/>
            <a:ext cx="2209" cy="406"/>
          </p:xfrm>
          <a:graphic>
            <a:graphicData uri="http://schemas.openxmlformats.org/presentationml/2006/ole">
              <p:oleObj spid="_x0000_s4099" name="Формула" r:id="rId5" imgW="1244520" imgH="228600" progId="Equation.3">
                <p:embed/>
              </p:oleObj>
            </a:graphicData>
          </a:graphic>
        </p:graphicFrame>
      </p:grpSp>
      <p:sp>
        <p:nvSpPr>
          <p:cNvPr id="166923" name="AutoShape 1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9257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6924" name="Rectangle 12"/>
          <p:cNvSpPr>
            <a:spLocks noChangeArrowheads="1"/>
          </p:cNvSpPr>
          <p:nvPr/>
        </p:nvSpPr>
        <p:spPr bwMode="auto">
          <a:xfrm>
            <a:off x="5724525" y="3502025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Признак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166925" name="AutoShape 1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14972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6926" name="AutoShape 14"/>
          <p:cNvSpPr>
            <a:spLocks noChangeArrowheads="1"/>
          </p:cNvSpPr>
          <p:nvPr/>
        </p:nvSpPr>
        <p:spPr bwMode="auto">
          <a:xfrm>
            <a:off x="3132138" y="5589588"/>
            <a:ext cx="4897437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Сумма односторонних углов 180</a:t>
            </a:r>
            <a:r>
              <a:rPr lang="ru-RU" sz="2400" b="1" baseline="30000">
                <a:latin typeface="Times New Roman" pitchFamily="18" charset="0"/>
              </a:rPr>
              <a:t>0</a:t>
            </a:r>
            <a:endParaRPr lang="ru-RU" sz="2400" b="1">
              <a:latin typeface="Times New Roman" pitchFamily="18" charset="0"/>
            </a:endParaRPr>
          </a:p>
          <a:p>
            <a:pPr algn="ctr"/>
            <a:r>
              <a:rPr lang="ru-RU" sz="2400" b="1">
                <a:latin typeface="Times New Roman" pitchFamily="18" charset="0"/>
              </a:rPr>
              <a:t>- прямые параллельны</a:t>
            </a:r>
          </a:p>
        </p:txBody>
      </p:sp>
      <p:pic>
        <p:nvPicPr>
          <p:cNvPr id="166927" name="Picture 15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66928" name="Text Box 16"/>
          <p:cNvSpPr txBox="1">
            <a:spLocks noChangeArrowheads="1"/>
          </p:cNvSpPr>
          <p:nvPr/>
        </p:nvSpPr>
        <p:spPr bwMode="auto">
          <a:xfrm flipH="1">
            <a:off x="539750" y="328453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66929" name="Text Box 17"/>
          <p:cNvSpPr txBox="1">
            <a:spLocks noChangeArrowheads="1"/>
          </p:cNvSpPr>
          <p:nvPr/>
        </p:nvSpPr>
        <p:spPr bwMode="auto">
          <a:xfrm>
            <a:off x="3276600" y="34290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66930" name="Text Box 18"/>
          <p:cNvSpPr txBox="1">
            <a:spLocks noChangeArrowheads="1"/>
          </p:cNvSpPr>
          <p:nvPr/>
        </p:nvSpPr>
        <p:spPr bwMode="auto">
          <a:xfrm>
            <a:off x="2771775" y="29241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66931" name="Text Box 19"/>
          <p:cNvSpPr txBox="1">
            <a:spLocks noChangeArrowheads="1"/>
          </p:cNvSpPr>
          <p:nvPr/>
        </p:nvSpPr>
        <p:spPr bwMode="auto">
          <a:xfrm>
            <a:off x="1692275" y="177323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66932" name="Freeform 20"/>
          <p:cNvSpPr>
            <a:spLocks/>
          </p:cNvSpPr>
          <p:nvPr/>
        </p:nvSpPr>
        <p:spPr bwMode="auto">
          <a:xfrm>
            <a:off x="468313" y="21336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6933" name="Text Box 21"/>
          <p:cNvSpPr txBox="1">
            <a:spLocks noChangeArrowheads="1"/>
          </p:cNvSpPr>
          <p:nvPr/>
        </p:nvSpPr>
        <p:spPr bwMode="auto">
          <a:xfrm>
            <a:off x="395288" y="32131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66934" name="Text Box 22"/>
          <p:cNvSpPr txBox="1">
            <a:spLocks noChangeArrowheads="1"/>
          </p:cNvSpPr>
          <p:nvPr/>
        </p:nvSpPr>
        <p:spPr bwMode="auto">
          <a:xfrm>
            <a:off x="323850" y="4508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66935" name="Freeform 23"/>
          <p:cNvSpPr>
            <a:spLocks/>
          </p:cNvSpPr>
          <p:nvPr/>
        </p:nvSpPr>
        <p:spPr bwMode="auto">
          <a:xfrm>
            <a:off x="468313" y="34290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6936" name="Freeform 24"/>
          <p:cNvSpPr>
            <a:spLocks/>
          </p:cNvSpPr>
          <p:nvPr/>
        </p:nvSpPr>
        <p:spPr bwMode="auto">
          <a:xfrm>
            <a:off x="1625600" y="210820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69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6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9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69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6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916"/>
                  </p:tgtEl>
                </p:cond>
              </p:nextCondLst>
            </p:seq>
          </p:childTnLst>
        </p:cTn>
      </p:par>
    </p:tnLst>
    <p:bldLst>
      <p:bldP spid="166919" grpId="0" animBg="1"/>
      <p:bldP spid="166924" grpId="0" animBg="1"/>
      <p:bldP spid="1669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Oval 2"/>
          <p:cNvSpPr>
            <a:spLocks noChangeArrowheads="1"/>
          </p:cNvSpPr>
          <p:nvPr/>
        </p:nvSpPr>
        <p:spPr bwMode="auto">
          <a:xfrm>
            <a:off x="0" y="0"/>
            <a:ext cx="935038" cy="914400"/>
          </a:xfrm>
          <a:prstGeom prst="ellipse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>
                <a:latin typeface="Times New Roman" pitchFamily="18" charset="0"/>
              </a:rPr>
              <a:t>3.</a:t>
            </a:r>
          </a:p>
        </p:txBody>
      </p:sp>
      <p:sp>
        <p:nvSpPr>
          <p:cNvPr id="16896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6165850"/>
            <a:ext cx="792162" cy="503238"/>
          </a:xfrm>
          <a:prstGeom prst="actionButtonBackPrevious">
            <a:avLst/>
          </a:prstGeom>
          <a:gradFill rotWithShape="1">
            <a:gsLst>
              <a:gs pos="0">
                <a:srgbClr val="808080">
                  <a:gamma/>
                  <a:tint val="0"/>
                  <a:invGamma/>
                </a:srgbClr>
              </a:gs>
              <a:gs pos="100000">
                <a:srgbClr val="808080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896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95288" y="5876925"/>
            <a:ext cx="2592387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Вывод</a:t>
            </a:r>
          </a:p>
        </p:txBody>
      </p:sp>
      <p:graphicFrame>
        <p:nvGraphicFramePr>
          <p:cNvPr id="16896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932363" y="4894263"/>
          <a:ext cx="3600450" cy="598487"/>
        </p:xfrm>
        <a:graphic>
          <a:graphicData uri="http://schemas.openxmlformats.org/presentationml/2006/ole">
            <p:oleObj spid="_x0000_s5122" name="Формула" r:id="rId4" imgW="1066680" imgH="177480" progId="Equation.3">
              <p:embed/>
            </p:oleObj>
          </a:graphicData>
        </a:graphic>
      </p:graphicFrame>
      <p:sp>
        <p:nvSpPr>
          <p:cNvPr id="16896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24525" y="1557338"/>
            <a:ext cx="3095625" cy="720725"/>
          </a:xfrm>
          <a:prstGeom prst="actionButtonBlank">
            <a:avLst/>
          </a:prstGeom>
          <a:gradFill rotWithShape="1">
            <a:gsLst>
              <a:gs pos="0">
                <a:srgbClr val="B2B2B2">
                  <a:gamma/>
                  <a:tint val="0"/>
                  <a:invGamma/>
                </a:srgbClr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Подсказка (2)</a:t>
            </a:r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5724525" y="2349500"/>
            <a:ext cx="3095625" cy="8636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Определите углы</a:t>
            </a:r>
            <a:endParaRPr lang="ru-RU"/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5559425" y="532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00113" y="333375"/>
            <a:ext cx="7777162" cy="1152525"/>
            <a:chOff x="567" y="210"/>
            <a:chExt cx="4899" cy="726"/>
          </a:xfrm>
        </p:grpSpPr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567" y="210"/>
              <a:ext cx="4899" cy="726"/>
            </a:xfrm>
            <a:prstGeom prst="rect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sz="3200" b="1">
                  <a:latin typeface="Times New Roman" pitchFamily="18" charset="0"/>
                </a:rPr>
                <a:t>Дано: </a:t>
              </a:r>
            </a:p>
            <a:p>
              <a:r>
                <a:rPr lang="ru-RU" sz="3200" b="1">
                  <a:latin typeface="Times New Roman" pitchFamily="18" charset="0"/>
                </a:rPr>
                <a:t>Доказать:    </a:t>
              </a:r>
              <a:r>
                <a:rPr lang="ru-RU" sz="3600" b="1" i="1">
                  <a:latin typeface="Times New Roman" pitchFamily="18" charset="0"/>
                </a:rPr>
                <a:t>а</a:t>
              </a:r>
              <a:r>
                <a:rPr lang="ru-RU" sz="3600">
                  <a:latin typeface="Times New Roman" pitchFamily="18" charset="0"/>
                </a:rPr>
                <a:t> </a:t>
              </a:r>
              <a:r>
                <a:rPr lang="en-US" sz="3600"/>
                <a:t>ll</a:t>
              </a:r>
              <a:r>
                <a:rPr lang="ru-RU" sz="3600"/>
                <a:t> </a:t>
              </a:r>
              <a:r>
                <a:rPr lang="en-US" sz="3600" b="1" i="1">
                  <a:latin typeface="Times New Roman" pitchFamily="18" charset="0"/>
                </a:rPr>
                <a:t>b</a:t>
              </a:r>
            </a:p>
          </p:txBody>
        </p:sp>
        <p:graphicFrame>
          <p:nvGraphicFramePr>
            <p:cNvPr id="168971" name="Object 11"/>
            <p:cNvGraphicFramePr>
              <a:graphicFrameLocks noChangeAspect="1"/>
            </p:cNvGraphicFramePr>
            <p:nvPr/>
          </p:nvGraphicFramePr>
          <p:xfrm>
            <a:off x="1474" y="230"/>
            <a:ext cx="2209" cy="386"/>
          </p:xfrm>
          <a:graphic>
            <a:graphicData uri="http://schemas.openxmlformats.org/presentationml/2006/ole">
              <p:oleObj spid="_x0000_s5123" name="Формула" r:id="rId5" imgW="1307880" imgH="228600" progId="Equation.3">
                <p:embed/>
              </p:oleObj>
            </a:graphicData>
          </a:graphic>
        </p:graphicFrame>
      </p:grpSp>
      <p:sp>
        <p:nvSpPr>
          <p:cNvPr id="168972" name="AutoShape 1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2925763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8973" name="Rectangle 13"/>
          <p:cNvSpPr>
            <a:spLocks noChangeArrowheads="1"/>
          </p:cNvSpPr>
          <p:nvPr/>
        </p:nvSpPr>
        <p:spPr bwMode="auto">
          <a:xfrm>
            <a:off x="5724525" y="3502025"/>
            <a:ext cx="3095625" cy="107950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Признак 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параллельности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прямых</a:t>
            </a:r>
            <a:endParaRPr lang="ru-RU"/>
          </a:p>
        </p:txBody>
      </p:sp>
      <p:sp>
        <p:nvSpPr>
          <p:cNvPr id="168974" name="AutoShape 14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4149725"/>
            <a:ext cx="504825" cy="539750"/>
          </a:xfrm>
          <a:prstGeom prst="actionButtonInformation">
            <a:avLst/>
          </a:prstGeom>
          <a:solidFill>
            <a:srgbClr val="53A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8975" name="AutoShape 15"/>
          <p:cNvSpPr>
            <a:spLocks noChangeArrowheads="1"/>
          </p:cNvSpPr>
          <p:nvPr/>
        </p:nvSpPr>
        <p:spPr bwMode="auto">
          <a:xfrm>
            <a:off x="3132138" y="5589588"/>
            <a:ext cx="4897437" cy="10795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0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>
                <a:latin typeface="Times New Roman" pitchFamily="18" charset="0"/>
              </a:rPr>
              <a:t>Соответственные углы равны</a:t>
            </a:r>
          </a:p>
          <a:p>
            <a:pPr algn="ctr"/>
            <a:r>
              <a:rPr lang="ru-RU" sz="2400" b="1">
                <a:latin typeface="Times New Roman" pitchFamily="18" charset="0"/>
              </a:rPr>
              <a:t>- прямые параллельны</a:t>
            </a:r>
          </a:p>
        </p:txBody>
      </p:sp>
      <p:pic>
        <p:nvPicPr>
          <p:cNvPr id="168976" name="Picture 16" descr="&amp;Kcy;&amp;acy;&amp;rcy;&amp;tcy;&amp;icy;&amp;ncy;&amp;kcy;&amp;acy; 9 &amp;icy;&amp;zcy; 1686"/>
          <p:cNvPicPr>
            <a:picLocks noChangeAspect="1" noChangeArrowheads="1"/>
          </p:cNvPicPr>
          <p:nvPr/>
        </p:nvPicPr>
        <p:blipFill>
          <a:blip r:embed="rId8"/>
          <a:srcRect l="7150" t="16449" r="9358" b="4637"/>
          <a:stretch>
            <a:fillRect/>
          </a:stretch>
        </p:blipFill>
        <p:spPr bwMode="auto">
          <a:xfrm>
            <a:off x="7524750" y="0"/>
            <a:ext cx="1619250" cy="1393825"/>
          </a:xfrm>
          <a:prstGeom prst="rect">
            <a:avLst/>
          </a:prstGeom>
          <a:noFill/>
        </p:spPr>
      </p:pic>
      <p:sp>
        <p:nvSpPr>
          <p:cNvPr id="168977" name="Text Box 17"/>
          <p:cNvSpPr txBox="1">
            <a:spLocks noChangeArrowheads="1"/>
          </p:cNvSpPr>
          <p:nvPr/>
        </p:nvSpPr>
        <p:spPr bwMode="auto">
          <a:xfrm flipH="1">
            <a:off x="539750" y="328453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68978" name="Text Box 18"/>
          <p:cNvSpPr txBox="1">
            <a:spLocks noChangeArrowheads="1"/>
          </p:cNvSpPr>
          <p:nvPr/>
        </p:nvSpPr>
        <p:spPr bwMode="auto">
          <a:xfrm>
            <a:off x="3203575" y="40767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2</a:t>
            </a:r>
          </a:p>
        </p:txBody>
      </p:sp>
      <p:sp>
        <p:nvSpPr>
          <p:cNvPr id="168979" name="Text Box 19"/>
          <p:cNvSpPr txBox="1">
            <a:spLocks noChangeArrowheads="1"/>
          </p:cNvSpPr>
          <p:nvPr/>
        </p:nvSpPr>
        <p:spPr bwMode="auto">
          <a:xfrm>
            <a:off x="2268538" y="306863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1</a:t>
            </a: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1692275" y="1773238"/>
            <a:ext cx="341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с</a:t>
            </a:r>
          </a:p>
        </p:txBody>
      </p:sp>
      <p:sp>
        <p:nvSpPr>
          <p:cNvPr id="168981" name="Freeform 21"/>
          <p:cNvSpPr>
            <a:spLocks/>
          </p:cNvSpPr>
          <p:nvPr/>
        </p:nvSpPr>
        <p:spPr bwMode="auto">
          <a:xfrm>
            <a:off x="468313" y="21336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8982" name="Text Box 22"/>
          <p:cNvSpPr txBox="1">
            <a:spLocks noChangeArrowheads="1"/>
          </p:cNvSpPr>
          <p:nvPr/>
        </p:nvSpPr>
        <p:spPr bwMode="auto">
          <a:xfrm>
            <a:off x="395288" y="32131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latin typeface="Times New Roman" pitchFamily="18" charset="0"/>
              </a:rPr>
              <a:t>а</a:t>
            </a:r>
          </a:p>
        </p:txBody>
      </p:sp>
      <p:sp>
        <p:nvSpPr>
          <p:cNvPr id="168983" name="Text Box 23"/>
          <p:cNvSpPr txBox="1">
            <a:spLocks noChangeArrowheads="1"/>
          </p:cNvSpPr>
          <p:nvPr/>
        </p:nvSpPr>
        <p:spPr bwMode="auto">
          <a:xfrm>
            <a:off x="323850" y="45085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i="1">
                <a:latin typeface="Times New Roman" pitchFamily="18" charset="0"/>
              </a:rPr>
              <a:t>b</a:t>
            </a:r>
            <a:endParaRPr lang="ru-RU" sz="2800" b="1" i="1">
              <a:latin typeface="Times New Roman" pitchFamily="18" charset="0"/>
            </a:endParaRPr>
          </a:p>
        </p:txBody>
      </p:sp>
      <p:sp>
        <p:nvSpPr>
          <p:cNvPr id="168984" name="Freeform 24"/>
          <p:cNvSpPr>
            <a:spLocks/>
          </p:cNvSpPr>
          <p:nvPr/>
        </p:nvSpPr>
        <p:spPr bwMode="auto">
          <a:xfrm>
            <a:off x="468313" y="3429000"/>
            <a:ext cx="4725987" cy="1652588"/>
          </a:xfrm>
          <a:custGeom>
            <a:avLst/>
            <a:gdLst/>
            <a:ahLst/>
            <a:cxnLst>
              <a:cxn ang="0">
                <a:pos x="0" y="1268"/>
              </a:cxn>
              <a:cxn ang="0">
                <a:pos x="3531" y="0"/>
              </a:cxn>
            </a:cxnLst>
            <a:rect l="0" t="0" r="r" b="b"/>
            <a:pathLst>
              <a:path w="3531" h="1268">
                <a:moveTo>
                  <a:pt x="0" y="1268"/>
                </a:moveTo>
                <a:lnTo>
                  <a:pt x="3531" y="0"/>
                </a:lnTo>
              </a:path>
            </a:pathLst>
          </a:custGeom>
          <a:noFill/>
          <a:ln w="571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8985" name="Freeform 25"/>
          <p:cNvSpPr>
            <a:spLocks/>
          </p:cNvSpPr>
          <p:nvPr/>
        </p:nvSpPr>
        <p:spPr bwMode="auto">
          <a:xfrm>
            <a:off x="1625600" y="2108200"/>
            <a:ext cx="2667000" cy="276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0" y="1744"/>
              </a:cxn>
            </a:cxnLst>
            <a:rect l="0" t="0" r="r" b="b"/>
            <a:pathLst>
              <a:path w="1680" h="1744">
                <a:moveTo>
                  <a:pt x="0" y="0"/>
                </a:moveTo>
                <a:lnTo>
                  <a:pt x="1680" y="1744"/>
                </a:lnTo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89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96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89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964"/>
                  </p:tgtEl>
                </p:cond>
              </p:nextCondLst>
            </p:seq>
          </p:childTnLst>
        </p:cTn>
      </p:par>
    </p:tnLst>
    <p:bldLst>
      <p:bldP spid="168967" grpId="0" animBg="1"/>
      <p:bldP spid="168973" grpId="0" animBg="1"/>
      <p:bldP spid="16897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1254</Words>
  <Application>Microsoft Office PowerPoint</Application>
  <PresentationFormat>Экран (4:3)</PresentationFormat>
  <Paragraphs>647</Paragraphs>
  <Slides>43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5" baseType="lpstr">
      <vt:lpstr>Тема Office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2014-01-21T16:45:22Z</dcterms:created>
  <dcterms:modified xsi:type="dcterms:W3CDTF">2014-01-21T16:58:01Z</dcterms:modified>
</cp:coreProperties>
</file>