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4D5438-56D8-4DC4-B409-6A7AD529927B}" type="datetimeFigureOut">
              <a:rPr lang="ru-RU" smtClean="0"/>
              <a:t>23.09.2013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CFB397-664F-44A0-BCCC-C447B504BAA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61F4B3-4D00-4ABA-9005-973546CED20E}" type="slidenum">
              <a:rPr lang="ru-RU"/>
              <a:pPr/>
              <a:t>2</a:t>
            </a:fld>
            <a:endParaRPr lang="ru-RU"/>
          </a:p>
        </p:txBody>
      </p:sp>
      <p:sp>
        <p:nvSpPr>
          <p:cNvPr id="419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52EE4B-0167-4536-8D84-3B5134F2C6EA}" type="slidenum">
              <a:rPr lang="ru-RU"/>
              <a:pPr/>
              <a:t>3</a:t>
            </a:fld>
            <a:endParaRPr lang="ru-RU"/>
          </a:p>
        </p:txBody>
      </p:sp>
      <p:sp>
        <p:nvSpPr>
          <p:cNvPr id="440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5B269C-D945-48D8-AD6D-631783FD3D31}" type="slidenum">
              <a:rPr lang="ru-RU"/>
              <a:pPr/>
              <a:t>4</a:t>
            </a:fld>
            <a:endParaRPr lang="ru-RU"/>
          </a:p>
        </p:txBody>
      </p:sp>
      <p:sp>
        <p:nvSpPr>
          <p:cNvPr id="696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B0D8E9-E45A-4B5F-9826-346C8A1A0687}" type="slidenum">
              <a:rPr lang="ru-RU"/>
              <a:pPr/>
              <a:t>5</a:t>
            </a:fld>
            <a:endParaRPr lang="ru-RU"/>
          </a:p>
        </p:txBody>
      </p:sp>
      <p:sp>
        <p:nvSpPr>
          <p:cNvPr id="450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8A0A96-D4BC-4DCB-B7ED-6EEABBA83C7F}" type="slidenum">
              <a:rPr lang="ru-RU"/>
              <a:pPr/>
              <a:t>6</a:t>
            </a:fld>
            <a:endParaRPr lang="ru-RU"/>
          </a:p>
        </p:txBody>
      </p:sp>
      <p:sp>
        <p:nvSpPr>
          <p:cNvPr id="460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A77430-A363-48E3-A8B6-E925BC50B58A}" type="slidenum">
              <a:rPr lang="ru-RU"/>
              <a:pPr/>
              <a:t>7</a:t>
            </a:fld>
            <a:endParaRPr lang="ru-RU"/>
          </a:p>
        </p:txBody>
      </p:sp>
      <p:sp>
        <p:nvSpPr>
          <p:cNvPr id="716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17EADD-6E83-4EEE-8742-0FFF40DA237B}" type="slidenum">
              <a:rPr lang="ru-RU"/>
              <a:pPr/>
              <a:t>8</a:t>
            </a:fld>
            <a:endParaRPr lang="ru-RU"/>
          </a:p>
        </p:txBody>
      </p:sp>
      <p:sp>
        <p:nvSpPr>
          <p:cNvPr id="727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E8443B-6D59-4150-A049-702B61A59881}" type="slidenum">
              <a:rPr lang="ru-RU"/>
              <a:pPr/>
              <a:t>9</a:t>
            </a:fld>
            <a:endParaRPr lang="ru-RU"/>
          </a:p>
        </p:txBody>
      </p:sp>
      <p:sp>
        <p:nvSpPr>
          <p:cNvPr id="471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4DDBD-AFF7-4859-86E8-BE00EAE56B22}" type="datetimeFigureOut">
              <a:rPr lang="ru-RU" smtClean="0"/>
              <a:t>23.09.2013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62B6F-9BCB-4022-AD11-DF04D30272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4DDBD-AFF7-4859-86E8-BE00EAE56B22}" type="datetimeFigureOut">
              <a:rPr lang="ru-RU" smtClean="0"/>
              <a:t>23.09.2013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62B6F-9BCB-4022-AD11-DF04D30272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4DDBD-AFF7-4859-86E8-BE00EAE56B22}" type="datetimeFigureOut">
              <a:rPr lang="ru-RU" smtClean="0"/>
              <a:t>23.09.2013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62B6F-9BCB-4022-AD11-DF04D30272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4DDBD-AFF7-4859-86E8-BE00EAE56B22}" type="datetimeFigureOut">
              <a:rPr lang="ru-RU" smtClean="0"/>
              <a:t>23.09.2013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62B6F-9BCB-4022-AD11-DF04D30272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4DDBD-AFF7-4859-86E8-BE00EAE56B22}" type="datetimeFigureOut">
              <a:rPr lang="ru-RU" smtClean="0"/>
              <a:t>23.09.2013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62B6F-9BCB-4022-AD11-DF04D30272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4DDBD-AFF7-4859-86E8-BE00EAE56B22}" type="datetimeFigureOut">
              <a:rPr lang="ru-RU" smtClean="0"/>
              <a:t>23.09.2013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62B6F-9BCB-4022-AD11-DF04D30272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4DDBD-AFF7-4859-86E8-BE00EAE56B22}" type="datetimeFigureOut">
              <a:rPr lang="ru-RU" smtClean="0"/>
              <a:t>23.09.2013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62B6F-9BCB-4022-AD11-DF04D30272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4DDBD-AFF7-4859-86E8-BE00EAE56B22}" type="datetimeFigureOut">
              <a:rPr lang="ru-RU" smtClean="0"/>
              <a:t>23.09.2013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62B6F-9BCB-4022-AD11-DF04D30272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4DDBD-AFF7-4859-86E8-BE00EAE56B22}" type="datetimeFigureOut">
              <a:rPr lang="ru-RU" smtClean="0"/>
              <a:t>23.09.2013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62B6F-9BCB-4022-AD11-DF04D30272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4DDBD-AFF7-4859-86E8-BE00EAE56B22}" type="datetimeFigureOut">
              <a:rPr lang="ru-RU" smtClean="0"/>
              <a:t>23.09.2013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62B6F-9BCB-4022-AD11-DF04D30272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4DDBD-AFF7-4859-86E8-BE00EAE56B22}" type="datetimeFigureOut">
              <a:rPr lang="ru-RU" smtClean="0"/>
              <a:t>23.09.2013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62B6F-9BCB-4022-AD11-DF04D30272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4DDBD-AFF7-4859-86E8-BE00EAE56B22}" type="datetimeFigureOut">
              <a:rPr lang="ru-RU" smtClean="0"/>
              <a:t>23.09.2013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62B6F-9BCB-4022-AD11-DF04D302727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Relationship Id="rId9" Type="http://schemas.openxmlformats.org/officeDocument/2006/relationships/oleObject" Target="../embeddings/oleObject17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765175"/>
            <a:ext cx="9144000" cy="1470025"/>
          </a:xfrm>
        </p:spPr>
        <p:txBody>
          <a:bodyPr/>
          <a:lstStyle/>
          <a:p>
            <a:r>
              <a:rPr lang="ru-RU" sz="8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Сравнение чисел</a:t>
            </a:r>
          </a:p>
        </p:txBody>
      </p:sp>
      <p:pic>
        <p:nvPicPr>
          <p:cNvPr id="20488" name="Picture 8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32138" y="2276475"/>
            <a:ext cx="2808287" cy="232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468313" y="549275"/>
            <a:ext cx="66960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ru-RU" sz="3600" b="1">
                <a:solidFill>
                  <a:srgbClr val="0000FF"/>
                </a:solidFill>
              </a:rPr>
              <a:t>  Сравнить числа:</a:t>
            </a:r>
          </a:p>
        </p:txBody>
      </p:sp>
      <p:graphicFrame>
        <p:nvGraphicFramePr>
          <p:cNvPr id="34821" name="Object 5"/>
          <p:cNvGraphicFramePr>
            <a:graphicFrameLocks noChangeAspect="1"/>
          </p:cNvGraphicFramePr>
          <p:nvPr/>
        </p:nvGraphicFramePr>
        <p:xfrm>
          <a:off x="1042988" y="1484313"/>
          <a:ext cx="1930400" cy="4824412"/>
        </p:xfrm>
        <a:graphic>
          <a:graphicData uri="http://schemas.openxmlformats.org/presentationml/2006/ole">
            <p:oleObj spid="_x0000_s1026" name="Формула" r:id="rId4" imgW="609480" imgH="1523880" progId="Equation.3">
              <p:embed/>
            </p:oleObj>
          </a:graphicData>
        </a:graphic>
      </p:graphicFrame>
      <p:graphicFrame>
        <p:nvGraphicFramePr>
          <p:cNvPr id="34822" name="Object 6"/>
          <p:cNvGraphicFramePr>
            <a:graphicFrameLocks noChangeAspect="1"/>
          </p:cNvGraphicFramePr>
          <p:nvPr/>
        </p:nvGraphicFramePr>
        <p:xfrm>
          <a:off x="3779838" y="1484313"/>
          <a:ext cx="1247775" cy="642937"/>
        </p:xfrm>
        <a:graphic>
          <a:graphicData uri="http://schemas.openxmlformats.org/presentationml/2006/ole">
            <p:oleObj spid="_x0000_s1027" name="Формула" r:id="rId5" imgW="393480" imgH="203040" progId="Equation.3">
              <p:embed/>
            </p:oleObj>
          </a:graphicData>
        </a:graphic>
      </p:graphicFrame>
      <p:graphicFrame>
        <p:nvGraphicFramePr>
          <p:cNvPr id="34823" name="Object 7"/>
          <p:cNvGraphicFramePr>
            <a:graphicFrameLocks noChangeAspect="1"/>
          </p:cNvGraphicFramePr>
          <p:nvPr/>
        </p:nvGraphicFramePr>
        <p:xfrm>
          <a:off x="3492500" y="2205038"/>
          <a:ext cx="1127125" cy="1246187"/>
        </p:xfrm>
        <a:graphic>
          <a:graphicData uri="http://schemas.openxmlformats.org/presentationml/2006/ole">
            <p:oleObj spid="_x0000_s1028" name="Формула" r:id="rId6" imgW="355320" imgH="393480" progId="Equation.3">
              <p:embed/>
            </p:oleObj>
          </a:graphicData>
        </a:graphic>
      </p:graphicFrame>
      <p:graphicFrame>
        <p:nvGraphicFramePr>
          <p:cNvPr id="34824" name="Object 8"/>
          <p:cNvGraphicFramePr>
            <a:graphicFrameLocks noChangeAspect="1"/>
          </p:cNvGraphicFramePr>
          <p:nvPr/>
        </p:nvGraphicFramePr>
        <p:xfrm>
          <a:off x="3779838" y="3429000"/>
          <a:ext cx="644525" cy="522288"/>
        </p:xfrm>
        <a:graphic>
          <a:graphicData uri="http://schemas.openxmlformats.org/presentationml/2006/ole">
            <p:oleObj spid="_x0000_s1029" name="Формула" r:id="rId7" imgW="203040" imgH="164880" progId="Equation.3">
              <p:embed/>
            </p:oleObj>
          </a:graphicData>
        </a:graphic>
      </p:graphicFrame>
      <p:graphicFrame>
        <p:nvGraphicFramePr>
          <p:cNvPr id="34825" name="Object 9"/>
          <p:cNvGraphicFramePr>
            <a:graphicFrameLocks noChangeAspect="1"/>
          </p:cNvGraphicFramePr>
          <p:nvPr/>
        </p:nvGraphicFramePr>
        <p:xfrm>
          <a:off x="3492500" y="4221163"/>
          <a:ext cx="1330325" cy="641350"/>
        </p:xfrm>
        <a:graphic>
          <a:graphicData uri="http://schemas.openxmlformats.org/presentationml/2006/ole">
            <p:oleObj spid="_x0000_s1030" name="Формула" r:id="rId8" imgW="419040" imgH="203040" progId="Equation.3">
              <p:embed/>
            </p:oleObj>
          </a:graphicData>
        </a:graphic>
      </p:graphicFrame>
      <p:graphicFrame>
        <p:nvGraphicFramePr>
          <p:cNvPr id="34826" name="Object 10"/>
          <p:cNvGraphicFramePr>
            <a:graphicFrameLocks noChangeAspect="1"/>
          </p:cNvGraphicFramePr>
          <p:nvPr/>
        </p:nvGraphicFramePr>
        <p:xfrm>
          <a:off x="3492500" y="4941888"/>
          <a:ext cx="1570038" cy="642937"/>
        </p:xfrm>
        <a:graphic>
          <a:graphicData uri="http://schemas.openxmlformats.org/presentationml/2006/ole">
            <p:oleObj spid="_x0000_s1031" name="Формула" r:id="rId9" imgW="495000" imgH="203040" progId="Equation.3">
              <p:embed/>
            </p:oleObj>
          </a:graphicData>
        </a:graphic>
      </p:graphicFrame>
      <p:graphicFrame>
        <p:nvGraphicFramePr>
          <p:cNvPr id="34827" name="Object 11"/>
          <p:cNvGraphicFramePr>
            <a:graphicFrameLocks noChangeAspect="1"/>
          </p:cNvGraphicFramePr>
          <p:nvPr/>
        </p:nvGraphicFramePr>
        <p:xfrm>
          <a:off x="3563938" y="5734050"/>
          <a:ext cx="1408112" cy="642938"/>
        </p:xfrm>
        <a:graphic>
          <a:graphicData uri="http://schemas.openxmlformats.org/presentationml/2006/ole">
            <p:oleObj spid="_x0000_s1032" name="Формула" r:id="rId10" imgW="444240" imgH="203040" progId="Equation.3">
              <p:embed/>
            </p:oleObj>
          </a:graphicData>
        </a:graphic>
      </p:graphicFrame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3203575" y="1412875"/>
            <a:ext cx="4810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&gt;</a:t>
            </a:r>
            <a:endParaRPr lang="ru-RU" sz="4000" b="1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2627313" y="2420938"/>
            <a:ext cx="4810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&gt;</a:t>
            </a:r>
            <a:endParaRPr lang="ru-RU" sz="4000" b="1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2987675" y="3357563"/>
            <a:ext cx="4810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&lt;</a:t>
            </a:r>
            <a:endParaRPr lang="ru-RU" sz="4000" b="1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4831" name="Text Box 15"/>
          <p:cNvSpPr txBox="1">
            <a:spLocks noChangeArrowheads="1"/>
          </p:cNvSpPr>
          <p:nvPr/>
        </p:nvSpPr>
        <p:spPr bwMode="auto">
          <a:xfrm>
            <a:off x="2843213" y="4149725"/>
            <a:ext cx="4810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&gt;</a:t>
            </a:r>
            <a:endParaRPr lang="ru-RU" sz="4000" b="1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4832" name="Text Box 16"/>
          <p:cNvSpPr txBox="1">
            <a:spLocks noChangeArrowheads="1"/>
          </p:cNvSpPr>
          <p:nvPr/>
        </p:nvSpPr>
        <p:spPr bwMode="auto">
          <a:xfrm>
            <a:off x="2916238" y="4868863"/>
            <a:ext cx="4810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&gt;</a:t>
            </a:r>
            <a:endParaRPr lang="ru-RU" sz="4000" b="1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4833" name="Text Box 17"/>
          <p:cNvSpPr txBox="1">
            <a:spLocks noChangeArrowheads="1"/>
          </p:cNvSpPr>
          <p:nvPr/>
        </p:nvSpPr>
        <p:spPr bwMode="auto">
          <a:xfrm>
            <a:off x="2843213" y="5661025"/>
            <a:ext cx="4810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&lt;</a:t>
            </a:r>
            <a:endParaRPr lang="ru-RU" sz="4000" b="1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4836" name="Text Box 20"/>
          <p:cNvSpPr txBox="1">
            <a:spLocks noChangeArrowheads="1"/>
          </p:cNvSpPr>
          <p:nvPr/>
        </p:nvSpPr>
        <p:spPr bwMode="auto">
          <a:xfrm>
            <a:off x="6227763" y="476250"/>
            <a:ext cx="2524125" cy="5191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Устная работа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4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4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4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4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4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8" grpId="0"/>
      <p:bldP spid="34829" grpId="0"/>
      <p:bldP spid="34830" grpId="0"/>
      <p:bldP spid="34831" grpId="0"/>
      <p:bldP spid="34832" grpId="0"/>
      <p:bldP spid="348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250825" y="620713"/>
            <a:ext cx="5976938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 b="1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1) Расположить в порядке возрастания:</a:t>
            </a:r>
          </a:p>
        </p:txBody>
      </p:sp>
      <p:graphicFrame>
        <p:nvGraphicFramePr>
          <p:cNvPr id="35845" name="Object 5"/>
          <p:cNvGraphicFramePr>
            <a:graphicFrameLocks noChangeAspect="1"/>
          </p:cNvGraphicFramePr>
          <p:nvPr/>
        </p:nvGraphicFramePr>
        <p:xfrm>
          <a:off x="250825" y="2357430"/>
          <a:ext cx="8090822" cy="1404945"/>
        </p:xfrm>
        <a:graphic>
          <a:graphicData uri="http://schemas.openxmlformats.org/presentationml/2006/ole">
            <p:oleObj spid="_x0000_s2050" name="Формула" r:id="rId4" imgW="1498320" imgH="393480" progId="Equation.3">
              <p:embed/>
            </p:oleObj>
          </a:graphicData>
        </a:graphic>
      </p:graphicFrame>
      <p:graphicFrame>
        <p:nvGraphicFramePr>
          <p:cNvPr id="35846" name="Object 6"/>
          <p:cNvGraphicFramePr>
            <a:graphicFrameLocks noChangeAspect="1"/>
          </p:cNvGraphicFramePr>
          <p:nvPr/>
        </p:nvGraphicFramePr>
        <p:xfrm>
          <a:off x="0" y="4000505"/>
          <a:ext cx="8511988" cy="1346196"/>
        </p:xfrm>
        <a:graphic>
          <a:graphicData uri="http://schemas.openxmlformats.org/presentationml/2006/ole">
            <p:oleObj spid="_x0000_s2051" name="Формула" r:id="rId5" imgW="1511280" imgH="393480" progId="Equation.3">
              <p:embed/>
            </p:oleObj>
          </a:graphicData>
        </a:graphic>
      </p:graphicFrame>
      <p:sp>
        <p:nvSpPr>
          <p:cNvPr id="35847" name="Line 7"/>
          <p:cNvSpPr>
            <a:spLocks noChangeShapeType="1"/>
          </p:cNvSpPr>
          <p:nvPr/>
        </p:nvSpPr>
        <p:spPr bwMode="auto">
          <a:xfrm>
            <a:off x="0" y="5661025"/>
            <a:ext cx="72009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10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/>
      <p:bldP spid="3584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250825" y="692150"/>
            <a:ext cx="79295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2) Расположить в порядке убывания:</a:t>
            </a:r>
          </a:p>
        </p:txBody>
      </p:sp>
      <p:graphicFrame>
        <p:nvGraphicFramePr>
          <p:cNvPr id="68615" name="Object 7"/>
          <p:cNvGraphicFramePr>
            <a:graphicFrameLocks noChangeAspect="1"/>
          </p:cNvGraphicFramePr>
          <p:nvPr/>
        </p:nvGraphicFramePr>
        <p:xfrm>
          <a:off x="323850" y="1423555"/>
          <a:ext cx="7177108" cy="1402196"/>
        </p:xfrm>
        <a:graphic>
          <a:graphicData uri="http://schemas.openxmlformats.org/presentationml/2006/ole">
            <p:oleObj spid="_x0000_s3074" name="Формула" r:id="rId4" imgW="1155600" imgH="393480" progId="Equation.3">
              <p:embed/>
            </p:oleObj>
          </a:graphicData>
        </a:graphic>
      </p:graphicFrame>
      <p:sp>
        <p:nvSpPr>
          <p:cNvPr id="68616" name="Line 8"/>
          <p:cNvSpPr>
            <a:spLocks noChangeShapeType="1"/>
          </p:cNvSpPr>
          <p:nvPr/>
        </p:nvSpPr>
        <p:spPr bwMode="auto">
          <a:xfrm>
            <a:off x="0" y="4292600"/>
            <a:ext cx="72009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graphicFrame>
        <p:nvGraphicFramePr>
          <p:cNvPr id="68617" name="Object 9"/>
          <p:cNvGraphicFramePr>
            <a:graphicFrameLocks noChangeAspect="1"/>
          </p:cNvGraphicFramePr>
          <p:nvPr/>
        </p:nvGraphicFramePr>
        <p:xfrm>
          <a:off x="395288" y="2956353"/>
          <a:ext cx="7177108" cy="1367895"/>
        </p:xfrm>
        <a:graphic>
          <a:graphicData uri="http://schemas.openxmlformats.org/presentationml/2006/ole">
            <p:oleObj spid="_x0000_s3075" name="Формула" r:id="rId5" imgW="114300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8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86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8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8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8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8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68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68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4" grpId="0"/>
      <p:bldP spid="686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250825" y="404813"/>
            <a:ext cx="8893175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3600" b="1" dirty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3) Запишите все целые числа, которые </a:t>
            </a:r>
          </a:p>
          <a:p>
            <a:r>
              <a:rPr lang="ru-RU" sz="3600" b="1" dirty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заключены между</a:t>
            </a:r>
          </a:p>
          <a:p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а) – 8,1  и  1      </a:t>
            </a:r>
          </a:p>
          <a:p>
            <a:endParaRPr lang="ru-RU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ru-RU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б) – 5,8  и  – 1,3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ru-RU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в)   - 100,1 и   - 99</a:t>
            </a: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3059113" y="1989138"/>
            <a:ext cx="580639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chemeClr val="folHlink"/>
                </a:solidFill>
              </a:rPr>
              <a:t>-8; -7;  -6;  -5;  -4; -3; -2; -1;  0.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3779838" y="3571876"/>
            <a:ext cx="291778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chemeClr val="folHlink"/>
                </a:solidFill>
              </a:rPr>
              <a:t>-</a:t>
            </a:r>
            <a:r>
              <a:rPr lang="ru-RU" sz="3600" b="1" dirty="0">
                <a:solidFill>
                  <a:schemeClr val="folHlink"/>
                </a:solidFill>
              </a:rPr>
              <a:t>5; -4;  -3;  -2.  </a:t>
            </a:r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4067175" y="5214950"/>
            <a:ext cx="146386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chemeClr val="folHlink"/>
                </a:solidFill>
              </a:rPr>
              <a:t>- 100.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/>
      <p:bldP spid="36869" grpId="0"/>
      <p:bldP spid="36870" grpId="0"/>
      <p:bldP spid="3687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893" name="Object 5"/>
          <p:cNvGraphicFramePr>
            <a:graphicFrameLocks noChangeAspect="1"/>
          </p:cNvGraphicFramePr>
          <p:nvPr/>
        </p:nvGraphicFramePr>
        <p:xfrm>
          <a:off x="179388" y="2492375"/>
          <a:ext cx="2543175" cy="1447800"/>
        </p:xfrm>
        <a:graphic>
          <a:graphicData uri="http://schemas.openxmlformats.org/presentationml/2006/ole">
            <p:oleObj spid="_x0000_s4098" name="Формула" r:id="rId4" imgW="622080" imgH="393480" progId="Equation.3">
              <p:embed/>
            </p:oleObj>
          </a:graphicData>
        </a:graphic>
      </p:graphicFrame>
      <p:graphicFrame>
        <p:nvGraphicFramePr>
          <p:cNvPr id="37892" name="Object 4"/>
          <p:cNvGraphicFramePr>
            <a:graphicFrameLocks noChangeAspect="1"/>
          </p:cNvGraphicFramePr>
          <p:nvPr/>
        </p:nvGraphicFramePr>
        <p:xfrm>
          <a:off x="323850" y="4437063"/>
          <a:ext cx="2117725" cy="852487"/>
        </p:xfrm>
        <a:graphic>
          <a:graphicData uri="http://schemas.openxmlformats.org/presentationml/2006/ole">
            <p:oleObj spid="_x0000_s4099" name="Формула" r:id="rId5" imgW="495000" imgH="203040" progId="Equation.3">
              <p:embed/>
            </p:oleObj>
          </a:graphicData>
        </a:graphic>
      </p:graphicFrame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404813"/>
            <a:ext cx="565150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3600" b="1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4) </a:t>
            </a:r>
            <a:r>
              <a:rPr lang="ru-RU" sz="3600" b="1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Между какими соседними целыми </a:t>
            </a:r>
            <a:endParaRPr lang="ru-RU" sz="3600" b="1">
              <a:solidFill>
                <a:srgbClr val="66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r>
              <a:rPr lang="ru-RU" sz="3600" b="1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числами заключено:</a:t>
            </a:r>
            <a:endParaRPr lang="ru-RU" sz="3600" b="1">
              <a:solidFill>
                <a:srgbClr val="66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eaLnBrk="0" hangingPunct="0"/>
            <a:endParaRPr lang="ru-RU" sz="3600" b="1">
              <a:solidFill>
                <a:srgbClr val="66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357438" y="3692525"/>
            <a:ext cx="3317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1400">
                <a:latin typeface="Arial" charset="0"/>
                <a:cs typeface="Times New Roman" pitchFamily="18" charset="0"/>
              </a:rPr>
              <a:t>   </a:t>
            </a:r>
            <a:endParaRPr lang="ru-RU">
              <a:latin typeface="Arial" charset="0"/>
            </a:endParaRPr>
          </a:p>
        </p:txBody>
      </p:sp>
      <p:graphicFrame>
        <p:nvGraphicFramePr>
          <p:cNvPr id="37896" name="Object 8"/>
          <p:cNvGraphicFramePr>
            <a:graphicFrameLocks noChangeAspect="1"/>
          </p:cNvGraphicFramePr>
          <p:nvPr/>
        </p:nvGraphicFramePr>
        <p:xfrm>
          <a:off x="3492500" y="2492375"/>
          <a:ext cx="5086350" cy="1447800"/>
        </p:xfrm>
        <a:graphic>
          <a:graphicData uri="http://schemas.openxmlformats.org/presentationml/2006/ole">
            <p:oleObj spid="_x0000_s4100" name="Формула" r:id="rId6" imgW="1244520" imgH="393480" progId="Equation.3">
              <p:embed/>
            </p:oleObj>
          </a:graphicData>
        </a:graphic>
      </p:graphicFrame>
      <p:graphicFrame>
        <p:nvGraphicFramePr>
          <p:cNvPr id="37897" name="Object 9"/>
          <p:cNvGraphicFramePr>
            <a:graphicFrameLocks noChangeAspect="1"/>
          </p:cNvGraphicFramePr>
          <p:nvPr/>
        </p:nvGraphicFramePr>
        <p:xfrm>
          <a:off x="3924300" y="4292600"/>
          <a:ext cx="3476625" cy="747713"/>
        </p:xfrm>
        <a:graphic>
          <a:graphicData uri="http://schemas.openxmlformats.org/presentationml/2006/ole">
            <p:oleObj spid="_x0000_s4101" name="Формула" r:id="rId7" imgW="850680" imgH="203040" progId="Equation.3">
              <p:embed/>
            </p:oleObj>
          </a:graphicData>
        </a:graphic>
      </p:graphicFrame>
      <p:sp>
        <p:nvSpPr>
          <p:cNvPr id="37898" name="Line 10"/>
          <p:cNvSpPr>
            <a:spLocks noChangeShapeType="1"/>
          </p:cNvSpPr>
          <p:nvPr/>
        </p:nvSpPr>
        <p:spPr bwMode="auto">
          <a:xfrm>
            <a:off x="3708400" y="3933825"/>
            <a:ext cx="475138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37899" name="Line 11"/>
          <p:cNvSpPr>
            <a:spLocks noChangeShapeType="1"/>
          </p:cNvSpPr>
          <p:nvPr/>
        </p:nvSpPr>
        <p:spPr bwMode="auto">
          <a:xfrm>
            <a:off x="3924300" y="5157788"/>
            <a:ext cx="37433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graphicFrame>
        <p:nvGraphicFramePr>
          <p:cNvPr id="37900" name="Object 12"/>
          <p:cNvGraphicFramePr>
            <a:graphicFrameLocks noChangeAspect="1"/>
          </p:cNvGraphicFramePr>
          <p:nvPr/>
        </p:nvGraphicFramePr>
        <p:xfrm>
          <a:off x="250825" y="5661025"/>
          <a:ext cx="2389188" cy="850900"/>
        </p:xfrm>
        <a:graphic>
          <a:graphicData uri="http://schemas.openxmlformats.org/presentationml/2006/ole">
            <p:oleObj spid="_x0000_s4102" name="Формула" r:id="rId8" imgW="558720" imgH="203040" progId="Equation.3">
              <p:embed/>
            </p:oleObj>
          </a:graphicData>
        </a:graphic>
      </p:graphicFrame>
      <p:graphicFrame>
        <p:nvGraphicFramePr>
          <p:cNvPr id="37903" name="Object 15"/>
          <p:cNvGraphicFramePr>
            <a:graphicFrameLocks noChangeAspect="1"/>
          </p:cNvGraphicFramePr>
          <p:nvPr/>
        </p:nvGraphicFramePr>
        <p:xfrm>
          <a:off x="3779838" y="5589588"/>
          <a:ext cx="4033837" cy="809625"/>
        </p:xfrm>
        <a:graphic>
          <a:graphicData uri="http://schemas.openxmlformats.org/presentationml/2006/ole">
            <p:oleObj spid="_x0000_s4103" name="Формула" r:id="rId9" imgW="990360" imgH="203040" progId="Equation.3">
              <p:embed/>
            </p:oleObj>
          </a:graphicData>
        </a:graphic>
      </p:graphicFrame>
      <p:sp>
        <p:nvSpPr>
          <p:cNvPr id="37904" name="Line 16"/>
          <p:cNvSpPr>
            <a:spLocks noChangeShapeType="1"/>
          </p:cNvSpPr>
          <p:nvPr/>
        </p:nvSpPr>
        <p:spPr bwMode="auto">
          <a:xfrm>
            <a:off x="3851275" y="6381750"/>
            <a:ext cx="37433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79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79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7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10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79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79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79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79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7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7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5" dur="1000"/>
                                        <p:tgtEl>
                                          <p:spTgt spid="37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4" grpId="0"/>
      <p:bldP spid="37898" grpId="0" animBg="1"/>
      <p:bldP spid="37899" grpId="0" animBg="1"/>
      <p:bldP spid="3790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0" y="404813"/>
            <a:ext cx="8786842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kumimoji="1" lang="ru-RU" sz="3600" b="1" dirty="0">
                <a:solidFill>
                  <a:srgbClr val="A50021"/>
                </a:solidFill>
              </a:rPr>
              <a:t>   </a:t>
            </a:r>
            <a:r>
              <a:rPr kumimoji="1" lang="ru-RU" sz="3600" b="1" dirty="0">
                <a:solidFill>
                  <a:srgbClr val="FF0000"/>
                </a:solidFill>
              </a:rPr>
              <a:t>5) Отметьте на координатной </a:t>
            </a:r>
          </a:p>
          <a:p>
            <a:pPr marL="457200" indent="-457200"/>
            <a:r>
              <a:rPr kumimoji="1" lang="ru-RU" sz="3600" b="1" dirty="0">
                <a:solidFill>
                  <a:srgbClr val="FF0000"/>
                </a:solidFill>
              </a:rPr>
              <a:t>прямой точку А(-2). Отметьте на </a:t>
            </a:r>
          </a:p>
          <a:p>
            <a:pPr marL="457200" indent="-457200"/>
            <a:r>
              <a:rPr kumimoji="1" lang="ru-RU" sz="3600" b="1" dirty="0">
                <a:solidFill>
                  <a:srgbClr val="FF0000"/>
                </a:solidFill>
              </a:rPr>
              <a:t>этой прямой точки М, С, В, К и</a:t>
            </a:r>
          </a:p>
          <a:p>
            <a:pPr marL="457200" indent="-457200"/>
            <a:r>
              <a:rPr kumimoji="1" lang="ru-RU" sz="3600" b="1" dirty="0">
                <a:solidFill>
                  <a:srgbClr val="FF0000"/>
                </a:solidFill>
              </a:rPr>
              <a:t>найдите их координаты, если</a:t>
            </a:r>
          </a:p>
          <a:p>
            <a:pPr marL="457200" indent="-457200"/>
            <a:endParaRPr kumimoji="1" lang="ru-RU" sz="3600" b="1" dirty="0">
              <a:solidFill>
                <a:srgbClr val="9900FF"/>
              </a:solidFill>
            </a:endParaRPr>
          </a:p>
          <a:p>
            <a:pPr marL="457200" indent="-457200"/>
            <a:endParaRPr kumimoji="1" lang="ru-RU" sz="3600" b="1" dirty="0">
              <a:solidFill>
                <a:srgbClr val="9900FF"/>
              </a:solidFill>
            </a:endParaRPr>
          </a:p>
          <a:p>
            <a:pPr marL="457200" indent="-457200"/>
            <a:r>
              <a:rPr kumimoji="1" lang="ru-RU" sz="3600" b="1" dirty="0">
                <a:solidFill>
                  <a:srgbClr val="9900FF"/>
                </a:solidFill>
              </a:rPr>
              <a:t>1) М правее точки А на 6 клеток.</a:t>
            </a:r>
          </a:p>
          <a:p>
            <a:pPr marL="457200" indent="-457200"/>
            <a:r>
              <a:rPr kumimoji="1" lang="ru-RU" sz="3600" b="1" dirty="0">
                <a:solidFill>
                  <a:srgbClr val="009900"/>
                </a:solidFill>
              </a:rPr>
              <a:t>2) С  середина отрезка  АМ.</a:t>
            </a:r>
          </a:p>
          <a:p>
            <a:pPr marL="457200" indent="-457200"/>
            <a:r>
              <a:rPr kumimoji="1" lang="ru-RU" sz="3600" b="1" dirty="0">
                <a:solidFill>
                  <a:srgbClr val="990099"/>
                </a:solidFill>
              </a:rPr>
              <a:t>3) В левее точки С на  9 клеток.</a:t>
            </a:r>
          </a:p>
          <a:p>
            <a:pPr marL="457200" indent="-457200"/>
            <a:r>
              <a:rPr kumimoji="1" lang="ru-RU" sz="3600" b="1" dirty="0">
                <a:solidFill>
                  <a:srgbClr val="663300"/>
                </a:solidFill>
              </a:rPr>
              <a:t>4) К правее точки М на 7 клеток.</a:t>
            </a: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7380288" y="3716338"/>
            <a:ext cx="13620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ru-RU" sz="4400" b="1">
                <a:solidFill>
                  <a:srgbClr val="CC0000"/>
                </a:solidFill>
              </a:rPr>
              <a:t>М(1)</a:t>
            </a:r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7092950" y="4292600"/>
            <a:ext cx="184308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ru-RU" sz="4400" b="1">
                <a:solidFill>
                  <a:srgbClr val="CC0000"/>
                </a:solidFill>
              </a:rPr>
              <a:t>С(-0,5)</a:t>
            </a: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7164388" y="4868863"/>
            <a:ext cx="13938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ru-RU" sz="4400" b="1">
                <a:solidFill>
                  <a:srgbClr val="CC0000"/>
                </a:solidFill>
              </a:rPr>
              <a:t>В(-5)</a:t>
            </a:r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7164388" y="5445125"/>
            <a:ext cx="165893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ru-RU" sz="4400" b="1">
                <a:solidFill>
                  <a:srgbClr val="CC0000"/>
                </a:solidFill>
              </a:rPr>
              <a:t>К(4,5)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7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7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/>
      <p:bldP spid="57349" grpId="0"/>
      <p:bldP spid="57350" grpId="0"/>
      <p:bldP spid="5735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735013" y="7858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kumimoji="1" lang="ru-RU"/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250825" y="476250"/>
            <a:ext cx="8675688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kumimoji="1"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  <a:r>
              <a:rPr kumimoji="1"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r>
              <a:rPr kumimoji="1"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Сколько целых чисел расположено между числами:</a:t>
            </a:r>
          </a:p>
          <a:p>
            <a:pPr marL="457200" indent="-457200"/>
            <a:endParaRPr kumimoji="1" lang="ru-RU" sz="3600" b="1" dirty="0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457200" indent="-457200">
              <a:buFontTx/>
              <a:buAutoNum type="arabicParenR"/>
            </a:pPr>
            <a:r>
              <a:rPr kumimoji="1" lang="ru-RU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- 45 и 76</a:t>
            </a:r>
          </a:p>
          <a:p>
            <a:pPr marL="457200" indent="-457200">
              <a:buFontTx/>
              <a:buAutoNum type="arabicParenR"/>
            </a:pPr>
            <a:endParaRPr kumimoji="1" lang="ru-RU" sz="4000" b="1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457200" indent="-457200">
              <a:buFontTx/>
              <a:buAutoNum type="arabicParenR"/>
            </a:pPr>
            <a:r>
              <a:rPr kumimoji="1" lang="ru-RU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- 79 и 109</a:t>
            </a:r>
          </a:p>
          <a:p>
            <a:pPr marL="457200" indent="-457200">
              <a:buFontTx/>
              <a:buAutoNum type="arabicParenR"/>
            </a:pPr>
            <a:endParaRPr kumimoji="1" lang="ru-RU" sz="4000" b="1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457200" indent="-457200">
              <a:buFontTx/>
              <a:buAutoNum type="arabicParenR"/>
            </a:pPr>
            <a:r>
              <a:rPr kumimoji="1" lang="ru-RU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- 99 и 409</a:t>
            </a:r>
          </a:p>
          <a:p>
            <a:pPr marL="457200" indent="-457200">
              <a:buFontTx/>
              <a:buAutoNum type="arabicParenR"/>
            </a:pPr>
            <a:endParaRPr kumimoji="1" lang="ru-RU" sz="4000" b="1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457200" indent="-457200">
              <a:buFontTx/>
              <a:buAutoNum type="arabicParenR"/>
            </a:pPr>
            <a:r>
              <a:rPr kumimoji="1" lang="ru-RU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- 4 и 27</a:t>
            </a:r>
          </a:p>
        </p:txBody>
      </p:sp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2916238" y="2205038"/>
            <a:ext cx="336983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ru-RU" sz="3600" b="1" dirty="0">
                <a:solidFill>
                  <a:srgbClr val="A50021"/>
                </a:solidFill>
              </a:rPr>
              <a:t>44 + 1 + 75 = 120</a:t>
            </a:r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2987675" y="3429000"/>
            <a:ext cx="349967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kumimoji="1" lang="ru-RU" sz="3600" b="1" dirty="0">
                <a:solidFill>
                  <a:srgbClr val="A50021"/>
                </a:solidFill>
              </a:rPr>
              <a:t>78 + 1 + 108 =187</a:t>
            </a:r>
          </a:p>
        </p:txBody>
      </p:sp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2987675" y="4643446"/>
            <a:ext cx="360387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kumimoji="1" lang="ru-RU" sz="3600" b="1" dirty="0">
                <a:solidFill>
                  <a:srgbClr val="A50021"/>
                </a:solidFill>
              </a:rPr>
              <a:t>98 + 1 + 408 = 507</a:t>
            </a:r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2714612" y="5857892"/>
            <a:ext cx="290175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kumimoji="1" lang="ru-RU" sz="3600" b="1" dirty="0">
                <a:solidFill>
                  <a:srgbClr val="A50021"/>
                </a:solidFill>
              </a:rPr>
              <a:t>3 + 1 + 26 = 30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9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9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6" grpId="0"/>
      <p:bldP spid="59397" grpId="0"/>
      <p:bldP spid="59398" grpId="0"/>
      <p:bldP spid="5939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7380288" y="188913"/>
            <a:ext cx="14065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Тест.</a:t>
            </a:r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0" y="692150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ru-RU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1) Числа                                                    </a:t>
            </a:r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                       </a:t>
            </a:r>
            <a:r>
              <a:rPr lang="ru-RU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расположены в </a:t>
            </a:r>
            <a:endParaRPr lang="en-US" b="1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457200" indent="-457200"/>
            <a:r>
              <a:rPr lang="ru-RU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порядке:</a:t>
            </a: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592138" y="1870075"/>
            <a:ext cx="7724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sz="1800">
              <a:latin typeface="Comic Sans MS" pitchFamily="66" charset="0"/>
            </a:endParaRPr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0" y="14843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А) </a:t>
            </a:r>
            <a:r>
              <a:rPr lang="ru-RU" sz="28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убывания   </a:t>
            </a:r>
            <a:r>
              <a:rPr lang="ru-RU" sz="28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Б) </a:t>
            </a:r>
            <a:r>
              <a:rPr lang="ru-RU" sz="28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возрастания  </a:t>
            </a:r>
            <a:r>
              <a:rPr lang="ru-RU" sz="28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В) </a:t>
            </a:r>
            <a:r>
              <a:rPr lang="ru-RU" sz="28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беспорядочно</a:t>
            </a:r>
          </a:p>
        </p:txBody>
      </p: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0" y="2060575"/>
            <a:ext cx="8066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2) Укажите неверное неравенство:</a:t>
            </a:r>
          </a:p>
        </p:txBody>
      </p:sp>
      <p:sp>
        <p:nvSpPr>
          <p:cNvPr id="38922" name="Text Box 10"/>
          <p:cNvSpPr txBox="1">
            <a:spLocks noChangeArrowheads="1"/>
          </p:cNvSpPr>
          <p:nvPr/>
        </p:nvSpPr>
        <p:spPr bwMode="auto">
          <a:xfrm>
            <a:off x="0" y="4508500"/>
            <a:ext cx="8066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4) Число больше   - 5,09:</a:t>
            </a:r>
          </a:p>
        </p:txBody>
      </p:sp>
      <p:sp>
        <p:nvSpPr>
          <p:cNvPr id="38926" name="Text Box 14"/>
          <p:cNvSpPr txBox="1">
            <a:spLocks noChangeArrowheads="1"/>
          </p:cNvSpPr>
          <p:nvPr/>
        </p:nvSpPr>
        <p:spPr bwMode="auto">
          <a:xfrm>
            <a:off x="0" y="5589588"/>
            <a:ext cx="8066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5) Число меньше    – 16, 9 :</a:t>
            </a:r>
          </a:p>
        </p:txBody>
      </p:sp>
      <p:sp>
        <p:nvSpPr>
          <p:cNvPr id="38927" name="Text Box 15"/>
          <p:cNvSpPr txBox="1">
            <a:spLocks noChangeArrowheads="1"/>
          </p:cNvSpPr>
          <p:nvPr/>
        </p:nvSpPr>
        <p:spPr bwMode="auto">
          <a:xfrm>
            <a:off x="539750" y="6021388"/>
            <a:ext cx="74882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А) - 16</a:t>
            </a:r>
            <a:r>
              <a:rPr lang="ru-RU" sz="28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ru-RU" sz="28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Б) - 17            В) 0               Г) 10</a:t>
            </a:r>
            <a:endParaRPr lang="ru-RU" sz="2800" b="1">
              <a:solidFill>
                <a:srgbClr val="008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38928" name="Object 16"/>
          <p:cNvGraphicFramePr>
            <a:graphicFrameLocks noChangeAspect="1"/>
          </p:cNvGraphicFramePr>
          <p:nvPr/>
        </p:nvGraphicFramePr>
        <p:xfrm>
          <a:off x="1285852" y="357166"/>
          <a:ext cx="4106862" cy="992188"/>
        </p:xfrm>
        <a:graphic>
          <a:graphicData uri="http://schemas.openxmlformats.org/presentationml/2006/ole">
            <p:oleObj spid="_x0000_s5122" name="Формула" r:id="rId4" imgW="1257120" imgH="393480" progId="Equation.3">
              <p:embed/>
            </p:oleObj>
          </a:graphicData>
        </a:graphic>
      </p:graphicFrame>
      <p:sp>
        <p:nvSpPr>
          <p:cNvPr id="38937" name="Line 25"/>
          <p:cNvSpPr>
            <a:spLocks noChangeShapeType="1"/>
          </p:cNvSpPr>
          <p:nvPr/>
        </p:nvSpPr>
        <p:spPr bwMode="auto">
          <a:xfrm>
            <a:off x="2916238" y="1989138"/>
            <a:ext cx="20161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38938" name="Line 26"/>
          <p:cNvSpPr>
            <a:spLocks noChangeShapeType="1"/>
          </p:cNvSpPr>
          <p:nvPr/>
        </p:nvSpPr>
        <p:spPr bwMode="auto">
          <a:xfrm>
            <a:off x="3924300" y="3213100"/>
            <a:ext cx="1727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38940" name="Line 28"/>
          <p:cNvSpPr>
            <a:spLocks noChangeShapeType="1"/>
          </p:cNvSpPr>
          <p:nvPr/>
        </p:nvSpPr>
        <p:spPr bwMode="auto">
          <a:xfrm>
            <a:off x="6011863" y="5589588"/>
            <a:ext cx="15113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38941" name="Line 29"/>
          <p:cNvSpPr>
            <a:spLocks noChangeShapeType="1"/>
          </p:cNvSpPr>
          <p:nvPr/>
        </p:nvSpPr>
        <p:spPr bwMode="auto">
          <a:xfrm flipV="1">
            <a:off x="2484438" y="6597650"/>
            <a:ext cx="9366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38942" name="Text Box 30"/>
          <p:cNvSpPr txBox="1">
            <a:spLocks noChangeArrowheads="1"/>
          </p:cNvSpPr>
          <p:nvPr/>
        </p:nvSpPr>
        <p:spPr bwMode="auto">
          <a:xfrm>
            <a:off x="0" y="4941888"/>
            <a:ext cx="83169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А) </a:t>
            </a:r>
            <a:r>
              <a:rPr lang="en-US" sz="28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– </a:t>
            </a:r>
            <a:r>
              <a:rPr lang="ru-RU" sz="28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  <a:r>
              <a:rPr lang="en-US" sz="28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,19</a:t>
            </a:r>
            <a:r>
              <a:rPr lang="ru-RU" sz="28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ru-RU" sz="28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Б) – 6        В) – 5, 1          Г) – 5,009</a:t>
            </a:r>
            <a:endParaRPr lang="ru-RU" sz="2800" b="1">
              <a:solidFill>
                <a:srgbClr val="008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38943" name="Object 31"/>
          <p:cNvGraphicFramePr>
            <a:graphicFrameLocks noChangeAspect="1"/>
          </p:cNvGraphicFramePr>
          <p:nvPr/>
        </p:nvGraphicFramePr>
        <p:xfrm>
          <a:off x="5929322" y="2714620"/>
          <a:ext cx="1119187" cy="488950"/>
        </p:xfrm>
        <a:graphic>
          <a:graphicData uri="http://schemas.openxmlformats.org/presentationml/2006/ole">
            <p:oleObj spid="_x0000_s5123" name="Формула" r:id="rId5" imgW="406080" imgH="177480" progId="Equation.3">
              <p:embed/>
            </p:oleObj>
          </a:graphicData>
        </a:graphic>
      </p:graphicFrame>
      <p:sp>
        <p:nvSpPr>
          <p:cNvPr id="38948" name="Text Box 36"/>
          <p:cNvSpPr txBox="1">
            <a:spLocks noChangeArrowheads="1"/>
          </p:cNvSpPr>
          <p:nvPr/>
        </p:nvSpPr>
        <p:spPr bwMode="auto">
          <a:xfrm>
            <a:off x="0" y="2636838"/>
            <a:ext cx="74882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А)                 Б)                 В)                     Г) </a:t>
            </a:r>
            <a:endParaRPr lang="ru-RU" sz="2800" b="1">
              <a:solidFill>
                <a:srgbClr val="008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38949" name="Object 37"/>
          <p:cNvGraphicFramePr>
            <a:graphicFrameLocks noChangeAspect="1"/>
          </p:cNvGraphicFramePr>
          <p:nvPr/>
        </p:nvGraphicFramePr>
        <p:xfrm>
          <a:off x="3857620" y="2643182"/>
          <a:ext cx="1503362" cy="488950"/>
        </p:xfrm>
        <a:graphic>
          <a:graphicData uri="http://schemas.openxmlformats.org/presentationml/2006/ole">
            <p:oleObj spid="_x0000_s5124" name="Формула" r:id="rId6" imgW="545760" imgH="177480" progId="Equation.3">
              <p:embed/>
            </p:oleObj>
          </a:graphicData>
        </a:graphic>
      </p:graphicFrame>
      <p:graphicFrame>
        <p:nvGraphicFramePr>
          <p:cNvPr id="38950" name="Object 38"/>
          <p:cNvGraphicFramePr>
            <a:graphicFrameLocks noChangeAspect="1"/>
          </p:cNvGraphicFramePr>
          <p:nvPr/>
        </p:nvGraphicFramePr>
        <p:xfrm>
          <a:off x="2143108" y="2643182"/>
          <a:ext cx="1223962" cy="488950"/>
        </p:xfrm>
        <a:graphic>
          <a:graphicData uri="http://schemas.openxmlformats.org/presentationml/2006/ole">
            <p:oleObj spid="_x0000_s5125" name="Формула" r:id="rId7" imgW="444240" imgH="177480" progId="Equation.3">
              <p:embed/>
            </p:oleObj>
          </a:graphicData>
        </a:graphic>
      </p:graphicFrame>
      <p:graphicFrame>
        <p:nvGraphicFramePr>
          <p:cNvPr id="38951" name="Object 39"/>
          <p:cNvGraphicFramePr>
            <a:graphicFrameLocks noChangeAspect="1"/>
          </p:cNvGraphicFramePr>
          <p:nvPr/>
        </p:nvGraphicFramePr>
        <p:xfrm>
          <a:off x="539750" y="2708275"/>
          <a:ext cx="1187450" cy="488950"/>
        </p:xfrm>
        <a:graphic>
          <a:graphicData uri="http://schemas.openxmlformats.org/presentationml/2006/ole">
            <p:oleObj spid="_x0000_s5126" name="Формула" r:id="rId8" imgW="431640" imgH="177480" progId="Equation.3">
              <p:embed/>
            </p:oleObj>
          </a:graphicData>
        </a:graphic>
      </p:graphicFrame>
      <p:sp>
        <p:nvSpPr>
          <p:cNvPr id="38952" name="Text Box 40"/>
          <p:cNvSpPr txBox="1">
            <a:spLocks noChangeArrowheads="1"/>
          </p:cNvSpPr>
          <p:nvPr/>
        </p:nvSpPr>
        <p:spPr bwMode="auto">
          <a:xfrm>
            <a:off x="0" y="3284538"/>
            <a:ext cx="80660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3) Какое из чисел нельзя вписать вместо 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  <a:r>
              <a:rPr 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, чтобы была верной запись    -15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&lt; 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&lt; - 3</a:t>
            </a:r>
            <a:r>
              <a:rPr 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:</a:t>
            </a:r>
          </a:p>
        </p:txBody>
      </p:sp>
      <p:sp>
        <p:nvSpPr>
          <p:cNvPr id="38953" name="Text Box 41"/>
          <p:cNvSpPr txBox="1">
            <a:spLocks noChangeArrowheads="1"/>
          </p:cNvSpPr>
          <p:nvPr/>
        </p:nvSpPr>
        <p:spPr bwMode="auto">
          <a:xfrm>
            <a:off x="0" y="4005263"/>
            <a:ext cx="74882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А) - </a:t>
            </a:r>
            <a:r>
              <a:rPr lang="en-US" sz="28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</a:t>
            </a:r>
            <a:r>
              <a:rPr lang="ru-RU" sz="28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ru-RU" sz="28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Б) - 7            В) </a:t>
            </a:r>
            <a:r>
              <a:rPr lang="en-US" sz="28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- 5</a:t>
            </a:r>
            <a:r>
              <a:rPr lang="ru-RU" sz="28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Г)</a:t>
            </a:r>
            <a:r>
              <a:rPr lang="en-US" sz="28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0</a:t>
            </a:r>
            <a:endParaRPr lang="ru-RU" sz="2800" b="1">
              <a:solidFill>
                <a:srgbClr val="008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954" name="Line 42"/>
          <p:cNvSpPr>
            <a:spLocks noChangeShapeType="1"/>
          </p:cNvSpPr>
          <p:nvPr/>
        </p:nvSpPr>
        <p:spPr bwMode="auto">
          <a:xfrm>
            <a:off x="5795963" y="4581525"/>
            <a:ext cx="7207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9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9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8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89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89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8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89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89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8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89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89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8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89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89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8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37" grpId="0" animBg="1"/>
      <p:bldP spid="38938" grpId="0" animBg="1"/>
      <p:bldP spid="38940" grpId="0" animBg="1"/>
      <p:bldP spid="38941" grpId="0" animBg="1"/>
      <p:bldP spid="38954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366</Words>
  <Application>Microsoft Office PowerPoint</Application>
  <PresentationFormat>Экран (4:3)</PresentationFormat>
  <Paragraphs>74</Paragraphs>
  <Slides>9</Slides>
  <Notes>8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Тема Office</vt:lpstr>
      <vt:lpstr>Microsoft Equation 3.0</vt:lpstr>
      <vt:lpstr>Сравнение чисел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Сравнение чисел</dc:title>
  <dc:creator>Admin</dc:creator>
  <cp:lastModifiedBy>Admin</cp:lastModifiedBy>
  <cp:revision>3</cp:revision>
  <dcterms:created xsi:type="dcterms:W3CDTF">2013-09-23T15:18:04Z</dcterms:created>
  <dcterms:modified xsi:type="dcterms:W3CDTF">2013-09-23T15:44:33Z</dcterms:modified>
</cp:coreProperties>
</file>