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8CFCD-FD70-4E9E-BC2F-C8E919308B01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CBBF7-2FC9-414D-A9E9-EDE6205FE9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8CFCD-FD70-4E9E-BC2F-C8E919308B01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CBBF7-2FC9-414D-A9E9-EDE6205FE9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8CFCD-FD70-4E9E-BC2F-C8E919308B01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CBBF7-2FC9-414D-A9E9-EDE6205FE9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8CFCD-FD70-4E9E-BC2F-C8E919308B01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CBBF7-2FC9-414D-A9E9-EDE6205FE9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8CFCD-FD70-4E9E-BC2F-C8E919308B01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CBBF7-2FC9-414D-A9E9-EDE6205FE9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8CFCD-FD70-4E9E-BC2F-C8E919308B01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CBBF7-2FC9-414D-A9E9-EDE6205FE9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8CFCD-FD70-4E9E-BC2F-C8E919308B01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CBBF7-2FC9-414D-A9E9-EDE6205FE9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8CFCD-FD70-4E9E-BC2F-C8E919308B01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CBBF7-2FC9-414D-A9E9-EDE6205FE9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8CFCD-FD70-4E9E-BC2F-C8E919308B01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CBBF7-2FC9-414D-A9E9-EDE6205FE9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8CFCD-FD70-4E9E-BC2F-C8E919308B01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CBBF7-2FC9-414D-A9E9-EDE6205FE9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8CFCD-FD70-4E9E-BC2F-C8E919308B01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A2CBBF7-2FC9-414D-A9E9-EDE6205FE98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AB8CFCD-FD70-4E9E-BC2F-C8E919308B01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A2CBBF7-2FC9-414D-A9E9-EDE6205FE986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18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6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8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0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4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1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643051"/>
            <a:ext cx="7772400" cy="2857520"/>
          </a:xfrm>
        </p:spPr>
        <p:txBody>
          <a:bodyPr>
            <a:noAutofit/>
          </a:bodyPr>
          <a:lstStyle/>
          <a:p>
            <a:r>
              <a:rPr lang="ru-RU" sz="4800" b="1" i="1" dirty="0" smtClean="0">
                <a:solidFill>
                  <a:srgbClr val="FF0000"/>
                </a:solidFill>
              </a:rPr>
              <a:t>Применение производной для нахождения наибольшего и наименьшего значений величин</a:t>
            </a:r>
            <a:endParaRPr lang="ru-RU" sz="4800" b="1" i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4" name="Object 4"/>
          <p:cNvGraphicFramePr>
            <a:graphicFrameLocks noChangeAspect="1"/>
          </p:cNvGraphicFramePr>
          <p:nvPr/>
        </p:nvGraphicFramePr>
        <p:xfrm>
          <a:off x="323850" y="1125538"/>
          <a:ext cx="4392613" cy="3440112"/>
        </p:xfrm>
        <a:graphic>
          <a:graphicData uri="http://schemas.openxmlformats.org/presentationml/2006/ole">
            <p:oleObj spid="_x0000_s9218" name="Формула" r:id="rId3" imgW="698400" imgH="495000" progId="Equation.3">
              <p:embed/>
            </p:oleObj>
          </a:graphicData>
        </a:graphic>
      </p:graphicFrame>
      <p:graphicFrame>
        <p:nvGraphicFramePr>
          <p:cNvPr id="25605" name="Object 5"/>
          <p:cNvGraphicFramePr>
            <a:graphicFrameLocks noChangeAspect="1"/>
          </p:cNvGraphicFramePr>
          <p:nvPr/>
        </p:nvGraphicFramePr>
        <p:xfrm>
          <a:off x="4859338" y="1844675"/>
          <a:ext cx="3565525" cy="2219325"/>
        </p:xfrm>
        <a:graphic>
          <a:graphicData uri="http://schemas.openxmlformats.org/presentationml/2006/ole">
            <p:oleObj spid="_x0000_s9219" name="Формула" r:id="rId4" imgW="69840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10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461962"/>
          </a:xfrm>
        </p:spPr>
        <p:txBody>
          <a:bodyPr>
            <a:normAutofit fontScale="90000"/>
          </a:bodyPr>
          <a:lstStyle/>
          <a:p>
            <a:r>
              <a:rPr lang="ru-RU" sz="4000" b="1" i="1" dirty="0">
                <a:solidFill>
                  <a:srgbClr val="FF0000"/>
                </a:solidFill>
              </a:rPr>
              <a:t>Верно ли?</a:t>
            </a:r>
          </a:p>
        </p:txBody>
      </p:sp>
      <p:sp>
        <p:nvSpPr>
          <p:cNvPr id="132101" name="Rectangle 5"/>
          <p:cNvSpPr>
            <a:spLocks noGrp="1" noChangeArrowheads="1"/>
          </p:cNvSpPr>
          <p:nvPr>
            <p:ph idx="1"/>
          </p:nvPr>
        </p:nvSpPr>
        <p:spPr>
          <a:xfrm>
            <a:off x="301625" y="981075"/>
            <a:ext cx="8540750" cy="5400675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ru-RU" sz="2800" b="1" i="1" dirty="0">
                <a:solidFill>
                  <a:srgbClr val="002060"/>
                </a:solidFill>
              </a:rPr>
              <a:t>1. Функция возрастает на [-7; 2) и (2; 8], значит она возрастает на [-7; 8]. Верно ли?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ru-RU" sz="2800" b="1" i="1" dirty="0">
                <a:solidFill>
                  <a:srgbClr val="002060"/>
                </a:solidFill>
              </a:rPr>
              <a:t>2. Производная функции в точке х</a:t>
            </a:r>
            <a:r>
              <a:rPr lang="ru-RU" sz="1800" b="1" i="1" dirty="0">
                <a:solidFill>
                  <a:srgbClr val="002060"/>
                </a:solidFill>
              </a:rPr>
              <a:t>0</a:t>
            </a:r>
            <a:r>
              <a:rPr lang="ru-RU" sz="2800" b="1" i="1" dirty="0">
                <a:solidFill>
                  <a:srgbClr val="002060"/>
                </a:solidFill>
              </a:rPr>
              <a:t> равна 0, значит х</a:t>
            </a:r>
            <a:r>
              <a:rPr lang="ru-RU" sz="1800" b="1" i="1" dirty="0">
                <a:solidFill>
                  <a:srgbClr val="002060"/>
                </a:solidFill>
              </a:rPr>
              <a:t>0</a:t>
            </a:r>
            <a:r>
              <a:rPr lang="ru-RU" sz="2800" b="1" i="1" dirty="0">
                <a:solidFill>
                  <a:srgbClr val="002060"/>
                </a:solidFill>
              </a:rPr>
              <a:t> </a:t>
            </a:r>
            <a:r>
              <a:rPr lang="ru-RU" sz="2800" b="1" i="1" dirty="0" smtClean="0">
                <a:solidFill>
                  <a:srgbClr val="002060"/>
                </a:solidFill>
              </a:rPr>
              <a:t>– стационарная точка</a:t>
            </a:r>
            <a:r>
              <a:rPr lang="ru-RU" sz="2800" b="1" i="1" dirty="0">
                <a:solidFill>
                  <a:srgbClr val="002060"/>
                </a:solidFill>
              </a:rPr>
              <a:t>. Верно ли?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ru-RU" sz="2800" b="1" i="1" dirty="0">
                <a:solidFill>
                  <a:srgbClr val="002060"/>
                </a:solidFill>
              </a:rPr>
              <a:t>3. Производная функции не существует в точке х</a:t>
            </a:r>
            <a:r>
              <a:rPr lang="ru-RU" sz="1800" b="1" i="1" dirty="0">
                <a:solidFill>
                  <a:srgbClr val="002060"/>
                </a:solidFill>
              </a:rPr>
              <a:t>0</a:t>
            </a:r>
            <a:r>
              <a:rPr lang="ru-RU" sz="2800" b="1" i="1" dirty="0">
                <a:solidFill>
                  <a:srgbClr val="002060"/>
                </a:solidFill>
              </a:rPr>
              <a:t>, значит х</a:t>
            </a:r>
            <a:r>
              <a:rPr lang="ru-RU" sz="1800" b="1" i="1" dirty="0">
                <a:solidFill>
                  <a:srgbClr val="002060"/>
                </a:solidFill>
              </a:rPr>
              <a:t>0</a:t>
            </a:r>
            <a:r>
              <a:rPr lang="ru-RU" sz="2800" b="1" i="1" dirty="0">
                <a:solidFill>
                  <a:srgbClr val="002060"/>
                </a:solidFill>
              </a:rPr>
              <a:t> - критическая точка. Верно ли?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ru-RU" sz="2800" b="1" i="1" dirty="0">
                <a:solidFill>
                  <a:srgbClr val="002060"/>
                </a:solidFill>
              </a:rPr>
              <a:t>4. Критическая точка является точкой экстремума. Верно ли?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ru-RU" sz="2800" b="1" i="1" dirty="0">
                <a:solidFill>
                  <a:srgbClr val="002060"/>
                </a:solidFill>
              </a:rPr>
              <a:t>5. Точка экстремума является критической точкой. Верно ли?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ru-RU" sz="2800" b="1" i="1" dirty="0">
                <a:solidFill>
                  <a:srgbClr val="FF0000"/>
                </a:solidFill>
              </a:rPr>
              <a:t>              -да,           </a:t>
            </a:r>
            <a:r>
              <a:rPr lang="ru-RU" sz="2800" b="1" i="1" dirty="0">
                <a:solidFill>
                  <a:srgbClr val="0070C0"/>
                </a:solidFill>
              </a:rPr>
              <a:t>-нет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ru-RU" sz="2800" dirty="0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042988" y="5724525"/>
            <a:ext cx="571500" cy="454025"/>
            <a:chOff x="3321" y="1854"/>
            <a:chExt cx="900" cy="717"/>
          </a:xfrm>
        </p:grpSpPr>
        <p:sp>
          <p:nvSpPr>
            <p:cNvPr id="132108" name="Line 12"/>
            <p:cNvSpPr>
              <a:spLocks noChangeShapeType="1"/>
            </p:cNvSpPr>
            <p:nvPr/>
          </p:nvSpPr>
          <p:spPr bwMode="auto">
            <a:xfrm flipV="1">
              <a:off x="3321" y="1854"/>
              <a:ext cx="540" cy="717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2109" name="Line 13"/>
            <p:cNvSpPr>
              <a:spLocks noChangeShapeType="1"/>
            </p:cNvSpPr>
            <p:nvPr/>
          </p:nvSpPr>
          <p:spPr bwMode="auto">
            <a:xfrm>
              <a:off x="3861" y="1854"/>
              <a:ext cx="360" cy="717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32110" name="Line 14"/>
          <p:cNvSpPr>
            <a:spLocks noChangeShapeType="1"/>
          </p:cNvSpPr>
          <p:nvPr/>
        </p:nvSpPr>
        <p:spPr bwMode="auto">
          <a:xfrm>
            <a:off x="2906713" y="6178550"/>
            <a:ext cx="4572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>
                <a:solidFill>
                  <a:srgbClr val="FF0000"/>
                </a:solidFill>
              </a:rPr>
              <a:t>Проверка.</a:t>
            </a:r>
          </a:p>
        </p:txBody>
      </p:sp>
      <p:sp>
        <p:nvSpPr>
          <p:cNvPr id="133126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endParaRPr lang="ru-RU" dirty="0"/>
          </a:p>
          <a:p>
            <a:pPr>
              <a:buFont typeface="Wingdings" pitchFamily="2" charset="2"/>
              <a:buNone/>
            </a:pPr>
            <a:endParaRPr lang="ru-RU" dirty="0"/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3194050" y="2109788"/>
            <a:ext cx="571500" cy="454025"/>
            <a:chOff x="3321" y="1854"/>
            <a:chExt cx="900" cy="717"/>
          </a:xfrm>
        </p:grpSpPr>
        <p:sp>
          <p:nvSpPr>
            <p:cNvPr id="133139" name="Line 19"/>
            <p:cNvSpPr>
              <a:spLocks noChangeShapeType="1"/>
            </p:cNvSpPr>
            <p:nvPr/>
          </p:nvSpPr>
          <p:spPr bwMode="auto">
            <a:xfrm flipV="1">
              <a:off x="3321" y="1854"/>
              <a:ext cx="540" cy="717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140" name="Line 20"/>
            <p:cNvSpPr>
              <a:spLocks noChangeShapeType="1"/>
            </p:cNvSpPr>
            <p:nvPr/>
          </p:nvSpPr>
          <p:spPr bwMode="auto">
            <a:xfrm>
              <a:off x="3861" y="1854"/>
              <a:ext cx="360" cy="717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2165350" y="2109788"/>
            <a:ext cx="571500" cy="454025"/>
            <a:chOff x="3321" y="1854"/>
            <a:chExt cx="900" cy="717"/>
          </a:xfrm>
        </p:grpSpPr>
        <p:sp>
          <p:nvSpPr>
            <p:cNvPr id="133142" name="Line 22"/>
            <p:cNvSpPr>
              <a:spLocks noChangeShapeType="1"/>
            </p:cNvSpPr>
            <p:nvPr/>
          </p:nvSpPr>
          <p:spPr bwMode="auto">
            <a:xfrm flipV="1">
              <a:off x="3321" y="1854"/>
              <a:ext cx="540" cy="717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143" name="Line 23"/>
            <p:cNvSpPr>
              <a:spLocks noChangeShapeType="1"/>
            </p:cNvSpPr>
            <p:nvPr/>
          </p:nvSpPr>
          <p:spPr bwMode="auto">
            <a:xfrm>
              <a:off x="3861" y="1854"/>
              <a:ext cx="360" cy="717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1536700" y="2109788"/>
            <a:ext cx="571500" cy="454025"/>
            <a:chOff x="3321" y="1854"/>
            <a:chExt cx="900" cy="717"/>
          </a:xfrm>
        </p:grpSpPr>
        <p:sp>
          <p:nvSpPr>
            <p:cNvPr id="133145" name="Line 25"/>
            <p:cNvSpPr>
              <a:spLocks noChangeShapeType="1"/>
            </p:cNvSpPr>
            <p:nvPr/>
          </p:nvSpPr>
          <p:spPr bwMode="auto">
            <a:xfrm flipV="1">
              <a:off x="3321" y="1854"/>
              <a:ext cx="540" cy="717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146" name="Line 26"/>
            <p:cNvSpPr>
              <a:spLocks noChangeShapeType="1"/>
            </p:cNvSpPr>
            <p:nvPr/>
          </p:nvSpPr>
          <p:spPr bwMode="auto">
            <a:xfrm>
              <a:off x="3861" y="1854"/>
              <a:ext cx="360" cy="717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33147" name="Line 27"/>
          <p:cNvSpPr>
            <a:spLocks noChangeShapeType="1"/>
          </p:cNvSpPr>
          <p:nvPr/>
        </p:nvSpPr>
        <p:spPr bwMode="auto">
          <a:xfrm>
            <a:off x="1079500" y="2549525"/>
            <a:ext cx="4572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148" name="Line 28"/>
          <p:cNvSpPr>
            <a:spLocks noChangeShapeType="1"/>
          </p:cNvSpPr>
          <p:nvPr/>
        </p:nvSpPr>
        <p:spPr bwMode="auto">
          <a:xfrm>
            <a:off x="2736850" y="2549525"/>
            <a:ext cx="4572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3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3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7" grpId="0" animBg="1"/>
      <p:bldP spid="13314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85786" y="714356"/>
            <a:ext cx="7358114" cy="5500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68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1000108"/>
            <a:ext cx="7358114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2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10" y="714356"/>
            <a:ext cx="7572428" cy="5572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396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57224" y="785794"/>
            <a:ext cx="8001056" cy="5572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28662" y="642918"/>
            <a:ext cx="7500990" cy="5643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396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153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2976" y="785794"/>
            <a:ext cx="6858048" cy="5715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396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1638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642918"/>
            <a:ext cx="7358114" cy="5643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8" name="Object 4"/>
          <p:cNvGraphicFramePr>
            <a:graphicFrameLocks noChangeAspect="1"/>
          </p:cNvGraphicFramePr>
          <p:nvPr/>
        </p:nvGraphicFramePr>
        <p:xfrm>
          <a:off x="0" y="1341438"/>
          <a:ext cx="5076825" cy="3468687"/>
        </p:xfrm>
        <a:graphic>
          <a:graphicData uri="http://schemas.openxmlformats.org/presentationml/2006/ole">
            <p:oleObj spid="_x0000_s1026" name="Формула" r:id="rId3" imgW="444240" imgH="291960" progId="Equation.3">
              <p:embed/>
            </p:oleObj>
          </a:graphicData>
        </a:graphic>
      </p:graphicFrame>
      <p:graphicFrame>
        <p:nvGraphicFramePr>
          <p:cNvPr id="16389" name="Object 5"/>
          <p:cNvGraphicFramePr>
            <a:graphicFrameLocks noChangeAspect="1"/>
          </p:cNvGraphicFramePr>
          <p:nvPr/>
        </p:nvGraphicFramePr>
        <p:xfrm>
          <a:off x="4500563" y="2276475"/>
          <a:ext cx="4824412" cy="2376488"/>
        </p:xfrm>
        <a:graphic>
          <a:graphicData uri="http://schemas.openxmlformats.org/presentationml/2006/ole">
            <p:oleObj spid="_x0000_s1027" name="Формула" r:id="rId4" imgW="45720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2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174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642919"/>
            <a:ext cx="8501122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4" y="2714620"/>
            <a:ext cx="8786874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15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2844" y="4857760"/>
            <a:ext cx="8858312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2" name="Object 4"/>
          <p:cNvGraphicFramePr>
            <a:graphicFrameLocks noChangeAspect="1"/>
          </p:cNvGraphicFramePr>
          <p:nvPr/>
        </p:nvGraphicFramePr>
        <p:xfrm>
          <a:off x="0" y="1196975"/>
          <a:ext cx="4643438" cy="3600450"/>
        </p:xfrm>
        <a:graphic>
          <a:graphicData uri="http://schemas.openxmlformats.org/presentationml/2006/ole">
            <p:oleObj spid="_x0000_s2050" name="Формула" r:id="rId3" imgW="622080" imgH="291960" progId="Equation.3">
              <p:embed/>
            </p:oleObj>
          </a:graphicData>
        </a:graphic>
      </p:graphicFrame>
      <p:graphicFrame>
        <p:nvGraphicFramePr>
          <p:cNvPr id="17413" name="Object 5"/>
          <p:cNvGraphicFramePr>
            <a:graphicFrameLocks noChangeAspect="1"/>
          </p:cNvGraphicFramePr>
          <p:nvPr/>
        </p:nvGraphicFramePr>
        <p:xfrm>
          <a:off x="4067175" y="2205038"/>
          <a:ext cx="5076825" cy="2547937"/>
        </p:xfrm>
        <a:graphic>
          <a:graphicData uri="http://schemas.openxmlformats.org/presentationml/2006/ole">
            <p:oleObj spid="_x0000_s2051" name="Формула" r:id="rId4" imgW="685800" imgH="228600" progId="Equation.3">
              <p:embed/>
            </p:oleObj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676" name="Object 4"/>
          <p:cNvGraphicFramePr>
            <a:graphicFrameLocks noChangeAspect="1"/>
          </p:cNvGraphicFramePr>
          <p:nvPr/>
        </p:nvGraphicFramePr>
        <p:xfrm>
          <a:off x="0" y="1389063"/>
          <a:ext cx="3995738" cy="3049587"/>
        </p:xfrm>
        <a:graphic>
          <a:graphicData uri="http://schemas.openxmlformats.org/presentationml/2006/ole">
            <p:oleObj spid="_x0000_s3074" name="Формула" r:id="rId3" imgW="685800" imgH="291960" progId="Equation.3">
              <p:embed/>
            </p:oleObj>
          </a:graphicData>
        </a:graphic>
      </p:graphicFrame>
      <p:graphicFrame>
        <p:nvGraphicFramePr>
          <p:cNvPr id="28677" name="Object 5"/>
          <p:cNvGraphicFramePr>
            <a:graphicFrameLocks noChangeAspect="1"/>
          </p:cNvGraphicFramePr>
          <p:nvPr/>
        </p:nvGraphicFramePr>
        <p:xfrm>
          <a:off x="3563938" y="2133600"/>
          <a:ext cx="5432425" cy="2179638"/>
        </p:xfrm>
        <a:graphic>
          <a:graphicData uri="http://schemas.openxmlformats.org/presentationml/2006/ole">
            <p:oleObj spid="_x0000_s3075" name="Формула" r:id="rId4" imgW="91440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60" name="Object 4"/>
          <p:cNvGraphicFramePr>
            <a:graphicFrameLocks noChangeAspect="1"/>
          </p:cNvGraphicFramePr>
          <p:nvPr/>
        </p:nvGraphicFramePr>
        <p:xfrm>
          <a:off x="323850" y="476250"/>
          <a:ext cx="4551363" cy="5414963"/>
        </p:xfrm>
        <a:graphic>
          <a:graphicData uri="http://schemas.openxmlformats.org/presentationml/2006/ole">
            <p:oleObj spid="_x0000_s4098" name="Формула" r:id="rId3" imgW="393480" imgH="495000" progId="Equation.3">
              <p:embed/>
            </p:oleObj>
          </a:graphicData>
        </a:graphic>
      </p:graphicFrame>
      <p:graphicFrame>
        <p:nvGraphicFramePr>
          <p:cNvPr id="19461" name="Object 5"/>
          <p:cNvGraphicFramePr>
            <a:graphicFrameLocks noChangeAspect="1"/>
          </p:cNvGraphicFramePr>
          <p:nvPr/>
        </p:nvGraphicFramePr>
        <p:xfrm>
          <a:off x="4005263" y="1268413"/>
          <a:ext cx="5138737" cy="4305300"/>
        </p:xfrm>
        <a:graphic>
          <a:graphicData uri="http://schemas.openxmlformats.org/presentationml/2006/ole">
            <p:oleObj spid="_x0000_s4099" name="Формула" r:id="rId4" imgW="444240" imgH="39348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4" name="Object 4"/>
          <p:cNvGraphicFramePr>
            <a:graphicFrameLocks noChangeAspect="1"/>
          </p:cNvGraphicFramePr>
          <p:nvPr/>
        </p:nvGraphicFramePr>
        <p:xfrm>
          <a:off x="0" y="1652588"/>
          <a:ext cx="3995738" cy="2211387"/>
        </p:xfrm>
        <a:graphic>
          <a:graphicData uri="http://schemas.openxmlformats.org/presentationml/2006/ole">
            <p:oleObj spid="_x0000_s5122" name="Формула" r:id="rId3" imgW="596880" imgH="279360" progId="Equation.3">
              <p:embed/>
            </p:oleObj>
          </a:graphicData>
        </a:graphic>
      </p:graphicFrame>
      <p:graphicFrame>
        <p:nvGraphicFramePr>
          <p:cNvPr id="20485" name="Object 5"/>
          <p:cNvGraphicFramePr>
            <a:graphicFrameLocks noChangeAspect="1"/>
          </p:cNvGraphicFramePr>
          <p:nvPr/>
        </p:nvGraphicFramePr>
        <p:xfrm>
          <a:off x="3708400" y="2276475"/>
          <a:ext cx="5435600" cy="1685925"/>
        </p:xfrm>
        <a:graphic>
          <a:graphicData uri="http://schemas.openxmlformats.org/presentationml/2006/ole">
            <p:oleObj spid="_x0000_s5123" name="Формула" r:id="rId4" imgW="71100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08" name="Object 4"/>
          <p:cNvGraphicFramePr>
            <a:graphicFrameLocks noChangeAspect="1"/>
          </p:cNvGraphicFramePr>
          <p:nvPr/>
        </p:nvGraphicFramePr>
        <p:xfrm>
          <a:off x="179388" y="1119188"/>
          <a:ext cx="4321175" cy="2900362"/>
        </p:xfrm>
        <a:graphic>
          <a:graphicData uri="http://schemas.openxmlformats.org/presentationml/2006/ole">
            <p:oleObj spid="_x0000_s6146" name="Формула" r:id="rId3" imgW="863280" imgH="495000" progId="Equation.3">
              <p:embed/>
            </p:oleObj>
          </a:graphicData>
        </a:graphic>
      </p:graphicFrame>
      <p:graphicFrame>
        <p:nvGraphicFramePr>
          <p:cNvPr id="21509" name="Object 5"/>
          <p:cNvGraphicFramePr>
            <a:graphicFrameLocks noChangeAspect="1"/>
          </p:cNvGraphicFramePr>
          <p:nvPr/>
        </p:nvGraphicFramePr>
        <p:xfrm>
          <a:off x="4284663" y="1628775"/>
          <a:ext cx="4448175" cy="2305050"/>
        </p:xfrm>
        <a:graphic>
          <a:graphicData uri="http://schemas.openxmlformats.org/presentationml/2006/ole">
            <p:oleObj spid="_x0000_s6147" name="Формула" r:id="rId4" imgW="88884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6" name="Object 4"/>
          <p:cNvGraphicFramePr>
            <a:graphicFrameLocks noChangeAspect="1"/>
          </p:cNvGraphicFramePr>
          <p:nvPr/>
        </p:nvGraphicFramePr>
        <p:xfrm>
          <a:off x="0" y="1268413"/>
          <a:ext cx="4606925" cy="2663825"/>
        </p:xfrm>
        <a:graphic>
          <a:graphicData uri="http://schemas.openxmlformats.org/presentationml/2006/ole">
            <p:oleObj spid="_x0000_s7170" name="Формула" r:id="rId3" imgW="545760" imgH="279360" progId="Equation.3">
              <p:embed/>
            </p:oleObj>
          </a:graphicData>
        </a:graphic>
      </p:graphicFrame>
      <p:graphicFrame>
        <p:nvGraphicFramePr>
          <p:cNvPr id="23557" name="Object 5"/>
          <p:cNvGraphicFramePr>
            <a:graphicFrameLocks noChangeAspect="1"/>
          </p:cNvGraphicFramePr>
          <p:nvPr/>
        </p:nvGraphicFramePr>
        <p:xfrm>
          <a:off x="4140200" y="1196975"/>
          <a:ext cx="4768850" cy="3319463"/>
        </p:xfrm>
        <a:graphic>
          <a:graphicData uri="http://schemas.openxmlformats.org/presentationml/2006/ole">
            <p:oleObj spid="_x0000_s7171" name="Формула" r:id="rId4" imgW="711000" imgH="41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583" name="Object 7"/>
          <p:cNvGraphicFramePr>
            <a:graphicFrameLocks noChangeAspect="1"/>
          </p:cNvGraphicFramePr>
          <p:nvPr/>
        </p:nvGraphicFramePr>
        <p:xfrm>
          <a:off x="-171450" y="404813"/>
          <a:ext cx="8047038" cy="2552700"/>
        </p:xfrm>
        <a:graphic>
          <a:graphicData uri="http://schemas.openxmlformats.org/presentationml/2006/ole">
            <p:oleObj spid="_x0000_s8194" name="Формула" r:id="rId3" imgW="990360" imgH="279360" progId="Equation.3">
              <p:embed/>
            </p:oleObj>
          </a:graphicData>
        </a:graphic>
      </p:graphicFrame>
      <p:graphicFrame>
        <p:nvGraphicFramePr>
          <p:cNvPr id="24584" name="Object 8"/>
          <p:cNvGraphicFramePr>
            <a:graphicFrameLocks noChangeAspect="1"/>
          </p:cNvGraphicFramePr>
          <p:nvPr/>
        </p:nvGraphicFramePr>
        <p:xfrm>
          <a:off x="684213" y="2792413"/>
          <a:ext cx="6829425" cy="3673475"/>
        </p:xfrm>
        <a:graphic>
          <a:graphicData uri="http://schemas.openxmlformats.org/presentationml/2006/ole">
            <p:oleObj spid="_x0000_s8195" name="Формула" r:id="rId4" imgW="876240" imgH="41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</TotalTime>
  <Words>108</Words>
  <Application>Microsoft Office PowerPoint</Application>
  <PresentationFormat>Экран (4:3)</PresentationFormat>
  <Paragraphs>9</Paragraphs>
  <Slides>20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2" baseType="lpstr">
      <vt:lpstr>Поток</vt:lpstr>
      <vt:lpstr>Формула</vt:lpstr>
      <vt:lpstr>Применение производной для нахождения наибольшего и наименьшего значений величин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Верно ли?</vt:lpstr>
      <vt:lpstr>Проверка.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4</cp:revision>
  <dcterms:created xsi:type="dcterms:W3CDTF">2013-04-02T16:13:09Z</dcterms:created>
  <dcterms:modified xsi:type="dcterms:W3CDTF">2013-04-02T17:27:49Z</dcterms:modified>
</cp:coreProperties>
</file>