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CFCD-FD70-4E9E-BC2F-C8E919308B0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BBF7-2FC9-414D-A9E9-EDE6205FE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CFCD-FD70-4E9E-BC2F-C8E919308B0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BBF7-2FC9-414D-A9E9-EDE6205FE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CFCD-FD70-4E9E-BC2F-C8E919308B0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BBF7-2FC9-414D-A9E9-EDE6205FE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CFCD-FD70-4E9E-BC2F-C8E919308B0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BBF7-2FC9-414D-A9E9-EDE6205FE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CFCD-FD70-4E9E-BC2F-C8E919308B0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BBF7-2FC9-414D-A9E9-EDE6205FE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CFCD-FD70-4E9E-BC2F-C8E919308B0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BBF7-2FC9-414D-A9E9-EDE6205FE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CFCD-FD70-4E9E-BC2F-C8E919308B0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BBF7-2FC9-414D-A9E9-EDE6205FE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CFCD-FD70-4E9E-BC2F-C8E919308B0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BBF7-2FC9-414D-A9E9-EDE6205FE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CFCD-FD70-4E9E-BC2F-C8E919308B0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BBF7-2FC9-414D-A9E9-EDE6205FE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CFCD-FD70-4E9E-BC2F-C8E919308B0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BBF7-2FC9-414D-A9E9-EDE6205FE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CFCD-FD70-4E9E-BC2F-C8E919308B0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2CBBF7-2FC9-414D-A9E9-EDE6205FE9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B8CFCD-FD70-4E9E-BC2F-C8E919308B0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2CBBF7-2FC9-414D-A9E9-EDE6205FE98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285752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Применение производной для нахождения наибольшего и наименьшего значений величин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23850" y="1125538"/>
          <a:ext cx="4392613" cy="3440112"/>
        </p:xfrm>
        <a:graphic>
          <a:graphicData uri="http://schemas.openxmlformats.org/presentationml/2006/ole">
            <p:oleObj spid="_x0000_s9218" name="Формула" r:id="rId3" imgW="698400" imgH="49500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4859338" y="1844675"/>
          <a:ext cx="3565525" cy="2219325"/>
        </p:xfrm>
        <a:graphic>
          <a:graphicData uri="http://schemas.openxmlformats.org/presentationml/2006/ole">
            <p:oleObj spid="_x0000_s9219" name="Формула" r:id="rId4" imgW="698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61962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FF0000"/>
                </a:solidFill>
              </a:rPr>
              <a:t>Верно ли?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idx="1"/>
          </p:nvPr>
        </p:nvSpPr>
        <p:spPr>
          <a:xfrm>
            <a:off x="301625" y="981075"/>
            <a:ext cx="8540750" cy="54006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1. Функция возрастает на [-7; 2) и (2; 8], значит она возрастает на [-7; 8]. Верно ли?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2. Производная функции в точке х</a:t>
            </a:r>
            <a:r>
              <a:rPr lang="ru-RU" sz="1800" b="1" i="1" dirty="0">
                <a:solidFill>
                  <a:srgbClr val="002060"/>
                </a:solidFill>
              </a:rPr>
              <a:t>0</a:t>
            </a:r>
            <a:r>
              <a:rPr lang="ru-RU" sz="2800" b="1" i="1" dirty="0">
                <a:solidFill>
                  <a:srgbClr val="002060"/>
                </a:solidFill>
              </a:rPr>
              <a:t> равна 0, значит х</a:t>
            </a:r>
            <a:r>
              <a:rPr lang="ru-RU" sz="1800" b="1" i="1" dirty="0">
                <a:solidFill>
                  <a:srgbClr val="002060"/>
                </a:solidFill>
              </a:rPr>
              <a:t>0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– стационарная точка</a:t>
            </a:r>
            <a:r>
              <a:rPr lang="ru-RU" sz="2800" b="1" i="1" dirty="0">
                <a:solidFill>
                  <a:srgbClr val="002060"/>
                </a:solidFill>
              </a:rPr>
              <a:t>. Верно ли?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3. Производная функции не существует в точке х</a:t>
            </a:r>
            <a:r>
              <a:rPr lang="ru-RU" sz="1800" b="1" i="1" dirty="0">
                <a:solidFill>
                  <a:srgbClr val="002060"/>
                </a:solidFill>
              </a:rPr>
              <a:t>0</a:t>
            </a:r>
            <a:r>
              <a:rPr lang="ru-RU" sz="2800" b="1" i="1" dirty="0">
                <a:solidFill>
                  <a:srgbClr val="002060"/>
                </a:solidFill>
              </a:rPr>
              <a:t>, значит х</a:t>
            </a:r>
            <a:r>
              <a:rPr lang="ru-RU" sz="1800" b="1" i="1" dirty="0">
                <a:solidFill>
                  <a:srgbClr val="002060"/>
                </a:solidFill>
              </a:rPr>
              <a:t>0</a:t>
            </a:r>
            <a:r>
              <a:rPr lang="ru-RU" sz="2800" b="1" i="1" dirty="0">
                <a:solidFill>
                  <a:srgbClr val="002060"/>
                </a:solidFill>
              </a:rPr>
              <a:t> - критическая точка. Верно ли?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4. Критическая точка является точкой экстремума. Верно ли?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5. Точка экстремума является критической точкой. Верно ли?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              -да,           </a:t>
            </a:r>
            <a:r>
              <a:rPr lang="ru-RU" sz="2800" b="1" i="1" dirty="0">
                <a:solidFill>
                  <a:srgbClr val="0070C0"/>
                </a:solidFill>
              </a:rPr>
              <a:t>-нет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42988" y="5724525"/>
            <a:ext cx="571500" cy="454025"/>
            <a:chOff x="3321" y="1854"/>
            <a:chExt cx="900" cy="717"/>
          </a:xfrm>
        </p:grpSpPr>
        <p:sp>
          <p:nvSpPr>
            <p:cNvPr id="132108" name="Line 12"/>
            <p:cNvSpPr>
              <a:spLocks noChangeShapeType="1"/>
            </p:cNvSpPr>
            <p:nvPr/>
          </p:nvSpPr>
          <p:spPr bwMode="auto">
            <a:xfrm flipV="1">
              <a:off x="3321" y="1854"/>
              <a:ext cx="540" cy="71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09" name="Line 13"/>
            <p:cNvSpPr>
              <a:spLocks noChangeShapeType="1"/>
            </p:cNvSpPr>
            <p:nvPr/>
          </p:nvSpPr>
          <p:spPr bwMode="auto">
            <a:xfrm>
              <a:off x="3861" y="1854"/>
              <a:ext cx="360" cy="71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2110" name="Line 14"/>
          <p:cNvSpPr>
            <a:spLocks noChangeShapeType="1"/>
          </p:cNvSpPr>
          <p:nvPr/>
        </p:nvSpPr>
        <p:spPr bwMode="auto">
          <a:xfrm>
            <a:off x="2906713" y="6178550"/>
            <a:ext cx="457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Проверка.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194050" y="2109788"/>
            <a:ext cx="571500" cy="454025"/>
            <a:chOff x="3321" y="1854"/>
            <a:chExt cx="900" cy="717"/>
          </a:xfrm>
        </p:grpSpPr>
        <p:sp>
          <p:nvSpPr>
            <p:cNvPr id="133139" name="Line 19"/>
            <p:cNvSpPr>
              <a:spLocks noChangeShapeType="1"/>
            </p:cNvSpPr>
            <p:nvPr/>
          </p:nvSpPr>
          <p:spPr bwMode="auto">
            <a:xfrm flipV="1">
              <a:off x="3321" y="1854"/>
              <a:ext cx="540" cy="71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40" name="Line 20"/>
            <p:cNvSpPr>
              <a:spLocks noChangeShapeType="1"/>
            </p:cNvSpPr>
            <p:nvPr/>
          </p:nvSpPr>
          <p:spPr bwMode="auto">
            <a:xfrm>
              <a:off x="3861" y="1854"/>
              <a:ext cx="360" cy="71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165350" y="2109788"/>
            <a:ext cx="571500" cy="454025"/>
            <a:chOff x="3321" y="1854"/>
            <a:chExt cx="900" cy="717"/>
          </a:xfrm>
        </p:grpSpPr>
        <p:sp>
          <p:nvSpPr>
            <p:cNvPr id="133142" name="Line 22"/>
            <p:cNvSpPr>
              <a:spLocks noChangeShapeType="1"/>
            </p:cNvSpPr>
            <p:nvPr/>
          </p:nvSpPr>
          <p:spPr bwMode="auto">
            <a:xfrm flipV="1">
              <a:off x="3321" y="1854"/>
              <a:ext cx="540" cy="71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43" name="Line 23"/>
            <p:cNvSpPr>
              <a:spLocks noChangeShapeType="1"/>
            </p:cNvSpPr>
            <p:nvPr/>
          </p:nvSpPr>
          <p:spPr bwMode="auto">
            <a:xfrm>
              <a:off x="3861" y="1854"/>
              <a:ext cx="360" cy="71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536700" y="2109788"/>
            <a:ext cx="571500" cy="454025"/>
            <a:chOff x="3321" y="1854"/>
            <a:chExt cx="900" cy="717"/>
          </a:xfrm>
        </p:grpSpPr>
        <p:sp>
          <p:nvSpPr>
            <p:cNvPr id="133145" name="Line 25"/>
            <p:cNvSpPr>
              <a:spLocks noChangeShapeType="1"/>
            </p:cNvSpPr>
            <p:nvPr/>
          </p:nvSpPr>
          <p:spPr bwMode="auto">
            <a:xfrm flipV="1">
              <a:off x="3321" y="1854"/>
              <a:ext cx="540" cy="71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46" name="Line 26"/>
            <p:cNvSpPr>
              <a:spLocks noChangeShapeType="1"/>
            </p:cNvSpPr>
            <p:nvPr/>
          </p:nvSpPr>
          <p:spPr bwMode="auto">
            <a:xfrm>
              <a:off x="3861" y="1854"/>
              <a:ext cx="360" cy="71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47" name="Line 27"/>
          <p:cNvSpPr>
            <a:spLocks noChangeShapeType="1"/>
          </p:cNvSpPr>
          <p:nvPr/>
        </p:nvSpPr>
        <p:spPr bwMode="auto">
          <a:xfrm>
            <a:off x="1079500" y="2549525"/>
            <a:ext cx="457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48" name="Line 28"/>
          <p:cNvSpPr>
            <a:spLocks noChangeShapeType="1"/>
          </p:cNvSpPr>
          <p:nvPr/>
        </p:nvSpPr>
        <p:spPr bwMode="auto">
          <a:xfrm>
            <a:off x="2736850" y="2549525"/>
            <a:ext cx="457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7" grpId="0" animBg="1"/>
      <p:bldP spid="1331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735811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735811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757242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800105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50099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85794"/>
            <a:ext cx="685804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735811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0" y="1341438"/>
          <a:ext cx="5076825" cy="3468687"/>
        </p:xfrm>
        <a:graphic>
          <a:graphicData uri="http://schemas.openxmlformats.org/presentationml/2006/ole">
            <p:oleObj spid="_x0000_s1026" name="Формула" r:id="rId3" imgW="444240" imgH="29196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500563" y="2276475"/>
          <a:ext cx="4824412" cy="2376488"/>
        </p:xfrm>
        <a:graphic>
          <a:graphicData uri="http://schemas.openxmlformats.org/presentationml/2006/ole">
            <p:oleObj spid="_x0000_s1027" name="Формула" r:id="rId4" imgW="457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9"/>
            <a:ext cx="850112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714620"/>
            <a:ext cx="878687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857760"/>
            <a:ext cx="885831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0" y="1196975"/>
          <a:ext cx="4643438" cy="3600450"/>
        </p:xfrm>
        <a:graphic>
          <a:graphicData uri="http://schemas.openxmlformats.org/presentationml/2006/ole">
            <p:oleObj spid="_x0000_s2050" name="Формула" r:id="rId3" imgW="622080" imgH="291960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067175" y="2205038"/>
          <a:ext cx="5076825" cy="2547937"/>
        </p:xfrm>
        <a:graphic>
          <a:graphicData uri="http://schemas.openxmlformats.org/presentationml/2006/ole">
            <p:oleObj spid="_x0000_s2051" name="Формула" r:id="rId4" imgW="68580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0" y="1389063"/>
          <a:ext cx="3995738" cy="3049587"/>
        </p:xfrm>
        <a:graphic>
          <a:graphicData uri="http://schemas.openxmlformats.org/presentationml/2006/ole">
            <p:oleObj spid="_x0000_s3074" name="Формула" r:id="rId3" imgW="685800" imgH="291960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563938" y="2133600"/>
          <a:ext cx="5432425" cy="2179638"/>
        </p:xfrm>
        <a:graphic>
          <a:graphicData uri="http://schemas.openxmlformats.org/presentationml/2006/ole">
            <p:oleObj spid="_x0000_s3075" name="Формула" r:id="rId4" imgW="914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23850" y="476250"/>
          <a:ext cx="4551363" cy="5414963"/>
        </p:xfrm>
        <a:graphic>
          <a:graphicData uri="http://schemas.openxmlformats.org/presentationml/2006/ole">
            <p:oleObj spid="_x0000_s4098" name="Формула" r:id="rId3" imgW="393480" imgH="49500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4005263" y="1268413"/>
          <a:ext cx="5138737" cy="4305300"/>
        </p:xfrm>
        <a:graphic>
          <a:graphicData uri="http://schemas.openxmlformats.org/presentationml/2006/ole">
            <p:oleObj spid="_x0000_s4099" name="Формула" r:id="rId4" imgW="44424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0" y="1652588"/>
          <a:ext cx="3995738" cy="2211387"/>
        </p:xfrm>
        <a:graphic>
          <a:graphicData uri="http://schemas.openxmlformats.org/presentationml/2006/ole">
            <p:oleObj spid="_x0000_s5122" name="Формула" r:id="rId3" imgW="596880" imgH="27936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708400" y="2276475"/>
          <a:ext cx="5435600" cy="1685925"/>
        </p:xfrm>
        <a:graphic>
          <a:graphicData uri="http://schemas.openxmlformats.org/presentationml/2006/ole">
            <p:oleObj spid="_x0000_s5123" name="Формула" r:id="rId4" imgW="7110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79388" y="1119188"/>
          <a:ext cx="4321175" cy="2900362"/>
        </p:xfrm>
        <a:graphic>
          <a:graphicData uri="http://schemas.openxmlformats.org/presentationml/2006/ole">
            <p:oleObj spid="_x0000_s6146" name="Формула" r:id="rId3" imgW="863280" imgH="4950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284663" y="1628775"/>
          <a:ext cx="4448175" cy="2305050"/>
        </p:xfrm>
        <a:graphic>
          <a:graphicData uri="http://schemas.openxmlformats.org/presentationml/2006/ole">
            <p:oleObj spid="_x0000_s6147" name="Формула" r:id="rId4" imgW="888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0" y="1268413"/>
          <a:ext cx="4606925" cy="2663825"/>
        </p:xfrm>
        <a:graphic>
          <a:graphicData uri="http://schemas.openxmlformats.org/presentationml/2006/ole">
            <p:oleObj spid="_x0000_s7170" name="Формула" r:id="rId3" imgW="545760" imgH="27936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4140200" y="1196975"/>
          <a:ext cx="4768850" cy="3319463"/>
        </p:xfrm>
        <a:graphic>
          <a:graphicData uri="http://schemas.openxmlformats.org/presentationml/2006/ole">
            <p:oleObj spid="_x0000_s7171" name="Формула" r:id="rId4" imgW="7110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-171450" y="404813"/>
          <a:ext cx="8047038" cy="2552700"/>
        </p:xfrm>
        <a:graphic>
          <a:graphicData uri="http://schemas.openxmlformats.org/presentationml/2006/ole">
            <p:oleObj spid="_x0000_s8194" name="Формула" r:id="rId3" imgW="990360" imgH="27936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84213" y="2792413"/>
          <a:ext cx="6829425" cy="3673475"/>
        </p:xfrm>
        <a:graphic>
          <a:graphicData uri="http://schemas.openxmlformats.org/presentationml/2006/ole">
            <p:oleObj spid="_x0000_s8195" name="Формула" r:id="rId4" imgW="8762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108</Words>
  <Application>Microsoft Office PowerPoint</Application>
  <PresentationFormat>Экран (4:3)</PresentationFormat>
  <Paragraphs>9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Поток</vt:lpstr>
      <vt:lpstr>Формула</vt:lpstr>
      <vt:lpstr>Применение производной для нахождения наибольшего и наименьшего значений величин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Верно ли?</vt:lpstr>
      <vt:lpstr>Проверка.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2013-04-02T16:13:09Z</dcterms:created>
  <dcterms:modified xsi:type="dcterms:W3CDTF">2013-04-02T17:27:49Z</dcterms:modified>
</cp:coreProperties>
</file>