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8" r:id="rId2"/>
    <p:sldId id="257" r:id="rId3"/>
    <p:sldId id="264" r:id="rId4"/>
    <p:sldId id="265" r:id="rId5"/>
    <p:sldId id="266" r:id="rId6"/>
    <p:sldId id="267" r:id="rId7"/>
    <p:sldId id="309" r:id="rId8"/>
    <p:sldId id="310" r:id="rId9"/>
    <p:sldId id="311" r:id="rId10"/>
    <p:sldId id="312" r:id="rId11"/>
    <p:sldId id="313" r:id="rId12"/>
    <p:sldId id="283" r:id="rId13"/>
    <p:sldId id="290" r:id="rId14"/>
    <p:sldId id="314" r:id="rId15"/>
    <p:sldId id="315" r:id="rId16"/>
    <p:sldId id="321" r:id="rId17"/>
    <p:sldId id="322" r:id="rId18"/>
    <p:sldId id="323" r:id="rId19"/>
    <p:sldId id="316" r:id="rId20"/>
    <p:sldId id="317" r:id="rId21"/>
    <p:sldId id="318" r:id="rId22"/>
    <p:sldId id="325" r:id="rId23"/>
    <p:sldId id="319" r:id="rId24"/>
    <p:sldId id="320" r:id="rId25"/>
    <p:sldId id="328" r:id="rId26"/>
    <p:sldId id="326" r:id="rId27"/>
    <p:sldId id="329" r:id="rId28"/>
    <p:sldId id="339" r:id="rId29"/>
    <p:sldId id="342" r:id="rId30"/>
    <p:sldId id="343" r:id="rId31"/>
    <p:sldId id="344" r:id="rId32"/>
    <p:sldId id="351" r:id="rId33"/>
    <p:sldId id="352" r:id="rId34"/>
    <p:sldId id="353" r:id="rId35"/>
    <p:sldId id="330" r:id="rId36"/>
    <p:sldId id="356" r:id="rId37"/>
    <p:sldId id="337" r:id="rId38"/>
    <p:sldId id="354" r:id="rId39"/>
    <p:sldId id="357" r:id="rId40"/>
    <p:sldId id="307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6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7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122F6-6D65-4B2C-BC02-B25C514A1969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20A15-7693-4CEA-B746-4212A7CE5E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7B56EE6D-3318-4377-B1F8-9D1D685335A0}" type="slidenum">
              <a:rPr lang="ru-RU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ru-RU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20A15-7693-4CEA-B746-4212A7CE5E0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4BCB-E194-4127-B9C8-038FA7835D4E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CB8-0620-4873-9AD5-A7950D7B2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4BCB-E194-4127-B9C8-038FA7835D4E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CB8-0620-4873-9AD5-A7950D7B2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4BCB-E194-4127-B9C8-038FA7835D4E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CB8-0620-4873-9AD5-A7950D7B2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C947915-A51E-42DA-BB02-FBA09036E0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4BCB-E194-4127-B9C8-038FA7835D4E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CB8-0620-4873-9AD5-A7950D7B2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4BCB-E194-4127-B9C8-038FA7835D4E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CB8-0620-4873-9AD5-A7950D7B2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4BCB-E194-4127-B9C8-038FA7835D4E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CB8-0620-4873-9AD5-A7950D7B2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4BCB-E194-4127-B9C8-038FA7835D4E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CB8-0620-4873-9AD5-A7950D7B2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4BCB-E194-4127-B9C8-038FA7835D4E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CB8-0620-4873-9AD5-A7950D7B2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4BCB-E194-4127-B9C8-038FA7835D4E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CB8-0620-4873-9AD5-A7950D7B2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4BCB-E194-4127-B9C8-038FA7835D4E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CB8-0620-4873-9AD5-A7950D7B2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4BCB-E194-4127-B9C8-038FA7835D4E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73CB8-0620-4873-9AD5-A7950D7B2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24BCB-E194-4127-B9C8-038FA7835D4E}" type="datetimeFigureOut">
              <a:rPr lang="ru-RU" smtClean="0"/>
              <a:pPr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73CB8-0620-4873-9AD5-A7950D7B2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Relationship Id="rId9" Type="http://schemas.openxmlformats.org/officeDocument/2006/relationships/oleObject" Target="../embeddings/oleObject46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50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7.bin"/><Relationship Id="rId5" Type="http://schemas.openxmlformats.org/officeDocument/2006/relationships/oleObject" Target="../embeddings/oleObject66.bin"/><Relationship Id="rId4" Type="http://schemas.openxmlformats.org/officeDocument/2006/relationships/oleObject" Target="../embeddings/oleObject65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72.bin"/><Relationship Id="rId5" Type="http://schemas.openxmlformats.org/officeDocument/2006/relationships/oleObject" Target="../embeddings/oleObject71.bin"/><Relationship Id="rId4" Type="http://schemas.openxmlformats.org/officeDocument/2006/relationships/oleObject" Target="../embeddings/oleObject70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81.bin"/><Relationship Id="rId5" Type="http://schemas.openxmlformats.org/officeDocument/2006/relationships/oleObject" Target="../embeddings/oleObject80.bin"/><Relationship Id="rId4" Type="http://schemas.openxmlformats.org/officeDocument/2006/relationships/oleObject" Target="../embeddings/oleObject7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008000" y="571480"/>
            <a:ext cx="6350400" cy="3854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2945" tIns="41473" rIns="82945" bIns="41473">
            <a:spAutoFit/>
          </a:bodyPr>
          <a:lstStyle/>
          <a:p>
            <a:pPr algn="ctr"/>
            <a:r>
              <a:rPr lang="ru-RU" sz="4800" b="1" i="1" dirty="0">
                <a:solidFill>
                  <a:srgbClr val="002060"/>
                </a:solidFill>
                <a:latin typeface="Century Schoolbook" pitchFamily="18" charset="0"/>
              </a:rPr>
              <a:t>Первый урок математики</a:t>
            </a:r>
          </a:p>
          <a:p>
            <a:pPr algn="ctr"/>
            <a:r>
              <a:rPr lang="ru-RU" sz="4800" b="1" i="1" dirty="0">
                <a:solidFill>
                  <a:srgbClr val="002060"/>
                </a:solidFill>
                <a:latin typeface="Century Schoolbook" pitchFamily="18" charset="0"/>
              </a:rPr>
              <a:t> в 6 классе</a:t>
            </a:r>
            <a:r>
              <a:rPr lang="ru-RU" sz="2900" b="1" i="1" dirty="0" smtClean="0">
                <a:solidFill>
                  <a:srgbClr val="002060"/>
                </a:solidFill>
                <a:latin typeface="Century Schoolbook" pitchFamily="18" charset="0"/>
              </a:rPr>
              <a:t>.</a:t>
            </a:r>
          </a:p>
          <a:p>
            <a:pPr algn="ctr"/>
            <a:r>
              <a:rPr lang="ru-RU" sz="3600" b="1" i="1" dirty="0" smtClean="0">
                <a:solidFill>
                  <a:srgbClr val="FF0000"/>
                </a:solidFill>
                <a:latin typeface="Century Schoolbook" pitchFamily="18" charset="0"/>
              </a:rPr>
              <a:t>«Повторение десятичных дробей»</a:t>
            </a:r>
          </a:p>
          <a:p>
            <a:pPr algn="ctr"/>
            <a:endParaRPr lang="ru-RU" sz="2900" b="1" i="1" dirty="0">
              <a:solidFill>
                <a:srgbClr val="002060"/>
              </a:solidFill>
              <a:latin typeface="Century Schoolbook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103188" y="1500188"/>
          <a:ext cx="3046412" cy="1071562"/>
        </p:xfrm>
        <a:graphic>
          <a:graphicData uri="http://schemas.openxmlformats.org/presentationml/2006/ole">
            <p:oleObj spid="_x0000_s62466" name="Формула" r:id="rId3" imgW="469800" imgH="203040" progId="Equation.3">
              <p:embed/>
            </p:oleObj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-41275" y="2714625"/>
          <a:ext cx="6672263" cy="1204913"/>
        </p:xfrm>
        <a:graphic>
          <a:graphicData uri="http://schemas.openxmlformats.org/presentationml/2006/ole">
            <p:oleObj spid="_x0000_s62467" name="Формула" r:id="rId4" imgW="1028520" imgH="228600" progId="Equation.3">
              <p:embed/>
            </p:oleObj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395288" y="3789363"/>
          <a:ext cx="5848350" cy="1071562"/>
        </p:xfrm>
        <a:graphic>
          <a:graphicData uri="http://schemas.openxmlformats.org/presentationml/2006/ole">
            <p:oleObj spid="_x0000_s62468" name="Формула" r:id="rId5" imgW="901440" imgH="203040" progId="Equation.3">
              <p:embed/>
            </p:oleObj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14313" y="142875"/>
            <a:ext cx="72866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70C0"/>
                </a:solidFill>
                <a:latin typeface="Cambria" pitchFamily="18" charset="0"/>
              </a:rPr>
              <a:t>Разложите многочлен на множители:</a:t>
            </a:r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1173163" y="4786313"/>
          <a:ext cx="7248525" cy="1204912"/>
        </p:xfrm>
        <a:graphic>
          <a:graphicData uri="http://schemas.openxmlformats.org/presentationml/2006/ole">
            <p:oleObj spid="_x0000_s62469" name="Формула" r:id="rId6" imgW="1117440" imgH="22860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4929188" y="1643063"/>
          <a:ext cx="3871912" cy="1071562"/>
        </p:xfrm>
        <a:graphic>
          <a:graphicData uri="http://schemas.openxmlformats.org/presentationml/2006/ole">
            <p:oleObj spid="_x0000_s62470" name="Формула" r:id="rId7" imgW="596880" imgH="20304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5750" y="5929313"/>
            <a:ext cx="6429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entury" pitchFamily="18" charset="0"/>
              </a:rPr>
              <a:t>13</a:t>
            </a:r>
          </a:p>
        </p:txBody>
      </p:sp>
      <p:sp>
        <p:nvSpPr>
          <p:cNvPr id="10" name="Выноска-облако 9"/>
          <p:cNvSpPr/>
          <p:nvPr/>
        </p:nvSpPr>
        <p:spPr>
          <a:xfrm>
            <a:off x="2928938" y="2000250"/>
            <a:ext cx="4500562" cy="857250"/>
          </a:xfrm>
          <a:prstGeom prst="cloudCallout">
            <a:avLst>
              <a:gd name="adj1" fmla="val -53273"/>
              <a:gd name="adj2" fmla="val -40051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rgbClr val="C00000"/>
                </a:solidFill>
                <a:latin typeface="Cambria" pitchFamily="18" charset="0"/>
              </a:rPr>
              <a:t>(5-а)(5+а)</a:t>
            </a:r>
          </a:p>
        </p:txBody>
      </p:sp>
      <p:sp>
        <p:nvSpPr>
          <p:cNvPr id="11" name="Выноска-облако 10"/>
          <p:cNvSpPr/>
          <p:nvPr/>
        </p:nvSpPr>
        <p:spPr>
          <a:xfrm>
            <a:off x="1357313" y="2714625"/>
            <a:ext cx="7786687" cy="857250"/>
          </a:xfrm>
          <a:prstGeom prst="cloudCallout">
            <a:avLst>
              <a:gd name="adj1" fmla="val 32941"/>
              <a:gd name="adj2" fmla="val -84279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rgbClr val="C00000"/>
                </a:solidFill>
                <a:latin typeface="Cambria" pitchFamily="18" charset="0"/>
              </a:rPr>
              <a:t>(4х²+9)(2х-3)(2х+3)</a:t>
            </a:r>
          </a:p>
        </p:txBody>
      </p:sp>
      <p:sp>
        <p:nvSpPr>
          <p:cNvPr id="12" name="Выноска-облако 11"/>
          <p:cNvSpPr/>
          <p:nvPr/>
        </p:nvSpPr>
        <p:spPr>
          <a:xfrm>
            <a:off x="1571625" y="3714750"/>
            <a:ext cx="7286625" cy="857250"/>
          </a:xfrm>
          <a:prstGeom prst="cloudCallout">
            <a:avLst>
              <a:gd name="adj1" fmla="val 5631"/>
              <a:gd name="adj2" fmla="val -71271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C00000"/>
                </a:solidFill>
                <a:latin typeface="Cambria" pitchFamily="18" charset="0"/>
              </a:rPr>
              <a:t>(0,5а-0,3</a:t>
            </a:r>
            <a:r>
              <a:rPr lang="en-US" sz="2800" b="1" dirty="0">
                <a:solidFill>
                  <a:srgbClr val="C00000"/>
                </a:solidFill>
                <a:latin typeface="Cambria" pitchFamily="18" charset="0"/>
              </a:rPr>
              <a:t>m²</a:t>
            </a:r>
            <a:r>
              <a:rPr lang="ru-RU" sz="2800" b="1" dirty="0">
                <a:solidFill>
                  <a:srgbClr val="C00000"/>
                </a:solidFill>
                <a:latin typeface="Cambria" pitchFamily="18" charset="0"/>
              </a:rPr>
              <a:t>)(</a:t>
            </a:r>
            <a:r>
              <a:rPr lang="en-US" sz="2800" b="1" dirty="0">
                <a:solidFill>
                  <a:srgbClr val="C00000"/>
                </a:solidFill>
                <a:latin typeface="Cambria" pitchFamily="18" charset="0"/>
              </a:rPr>
              <a:t>0,5a+0</a:t>
            </a:r>
            <a:r>
              <a:rPr lang="ru-RU" sz="2800" b="1" dirty="0">
                <a:solidFill>
                  <a:srgbClr val="C00000"/>
                </a:solidFill>
                <a:latin typeface="Cambria" pitchFamily="18" charset="0"/>
              </a:rPr>
              <a:t>,</a:t>
            </a:r>
            <a:r>
              <a:rPr lang="en-US" sz="2800" b="1" dirty="0">
                <a:solidFill>
                  <a:srgbClr val="C00000"/>
                </a:solidFill>
                <a:latin typeface="Cambria" pitchFamily="18" charset="0"/>
              </a:rPr>
              <a:t>3m²</a:t>
            </a:r>
            <a:r>
              <a:rPr lang="ru-RU" sz="2800" b="1" dirty="0">
                <a:solidFill>
                  <a:srgbClr val="C00000"/>
                </a:solidFill>
                <a:latin typeface="Cambria" pitchFamily="18" charset="0"/>
              </a:rPr>
              <a:t>)</a:t>
            </a:r>
          </a:p>
        </p:txBody>
      </p:sp>
      <p:sp>
        <p:nvSpPr>
          <p:cNvPr id="13" name="Выноска-облако 12"/>
          <p:cNvSpPr/>
          <p:nvPr/>
        </p:nvSpPr>
        <p:spPr>
          <a:xfrm>
            <a:off x="4786313" y="4643438"/>
            <a:ext cx="3643312" cy="857250"/>
          </a:xfrm>
          <a:prstGeom prst="cloudCallout">
            <a:avLst>
              <a:gd name="adj1" fmla="val -16559"/>
              <a:gd name="adj2" fmla="val -66068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rgbClr val="C00000"/>
                </a:solidFill>
                <a:latin typeface="Cambria" pitchFamily="18" charset="0"/>
              </a:rPr>
              <a:t>(10-а)²</a:t>
            </a:r>
          </a:p>
        </p:txBody>
      </p:sp>
      <p:sp>
        <p:nvSpPr>
          <p:cNvPr id="14" name="Выноска-облако 13"/>
          <p:cNvSpPr/>
          <p:nvPr/>
        </p:nvSpPr>
        <p:spPr>
          <a:xfrm>
            <a:off x="3929063" y="5857875"/>
            <a:ext cx="4929187" cy="857250"/>
          </a:xfrm>
          <a:prstGeom prst="cloudCallout">
            <a:avLst>
              <a:gd name="adj1" fmla="val 33943"/>
              <a:gd name="adj2" fmla="val -80377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rgbClr val="C00000"/>
                </a:solidFill>
                <a:latin typeface="Cambria" pitchFamily="18" charset="0"/>
              </a:rPr>
              <a:t>(3у²+2</a:t>
            </a:r>
            <a:r>
              <a:rPr lang="en-US" sz="4000" b="1" dirty="0">
                <a:solidFill>
                  <a:srgbClr val="C00000"/>
                </a:solidFill>
                <a:latin typeface="Cambria" pitchFamily="18" charset="0"/>
              </a:rPr>
              <a:t>z</a:t>
            </a:r>
            <a:r>
              <a:rPr lang="ru-RU" sz="4000" b="1" dirty="0">
                <a:solidFill>
                  <a:srgbClr val="C00000"/>
                </a:solidFill>
                <a:latin typeface="Cambria" pitchFamily="18" charset="0"/>
              </a:rPr>
              <a:t>)²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Выноска-облако 10"/>
          <p:cNvSpPr/>
          <p:nvPr/>
        </p:nvSpPr>
        <p:spPr>
          <a:xfrm>
            <a:off x="2928938" y="5929313"/>
            <a:ext cx="1928812" cy="785812"/>
          </a:xfrm>
          <a:prstGeom prst="cloudCallout">
            <a:avLst>
              <a:gd name="adj1" fmla="val -18168"/>
              <a:gd name="adj2" fmla="val -143823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14313" y="142875"/>
            <a:ext cx="53578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70C0"/>
                </a:solidFill>
                <a:latin typeface="Cambria" pitchFamily="18" charset="0"/>
              </a:rPr>
              <a:t>Сократите дробь: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171450" y="857250"/>
          <a:ext cx="3338513" cy="2357438"/>
        </p:xfrm>
        <a:graphic>
          <a:graphicData uri="http://schemas.openxmlformats.org/presentationml/2006/ole">
            <p:oleObj spid="_x0000_s63490" name="Формула" r:id="rId3" imgW="482400" imgH="419040" progId="Equation.3">
              <p:embed/>
            </p:oleObj>
          </a:graphicData>
        </a:graphic>
      </p:graphicFrame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1071563" y="3714750"/>
          <a:ext cx="2900362" cy="2214563"/>
        </p:xfrm>
        <a:graphic>
          <a:graphicData uri="http://schemas.openxmlformats.org/presentationml/2006/ole">
            <p:oleObj spid="_x0000_s63491" name="Формула" r:id="rId4" imgW="419040" imgH="393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00563" y="3571875"/>
          <a:ext cx="3865562" cy="2357438"/>
        </p:xfrm>
        <a:graphic>
          <a:graphicData uri="http://schemas.openxmlformats.org/presentationml/2006/ole">
            <p:oleObj spid="_x0000_s63492" name="Формула" r:id="rId5" imgW="558720" imgH="419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929063" y="928688"/>
          <a:ext cx="4743450" cy="2357437"/>
        </p:xfrm>
        <a:graphic>
          <a:graphicData uri="http://schemas.openxmlformats.org/presentationml/2006/ole">
            <p:oleObj spid="_x0000_s63493" name="Формула" r:id="rId6" imgW="685800" imgH="4190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5750" y="5929313"/>
            <a:ext cx="6429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entury" pitchFamily="18" charset="0"/>
              </a:rPr>
              <a:t>14</a:t>
            </a:r>
          </a:p>
        </p:txBody>
      </p:sp>
      <p:sp>
        <p:nvSpPr>
          <p:cNvPr id="8" name="Выноска-облако 7"/>
          <p:cNvSpPr/>
          <p:nvPr/>
        </p:nvSpPr>
        <p:spPr>
          <a:xfrm>
            <a:off x="4214813" y="1000125"/>
            <a:ext cx="2286000" cy="1428750"/>
          </a:xfrm>
          <a:prstGeom prst="cloudCallout">
            <a:avLst>
              <a:gd name="adj1" fmla="val -93375"/>
              <a:gd name="adj2" fmla="val 4696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4000" b="1" dirty="0">
              <a:solidFill>
                <a:srgbClr val="C00000"/>
              </a:solidFill>
              <a:latin typeface="Cambria" pitchFamily="18" charset="0"/>
            </a:endParaRPr>
          </a:p>
        </p:txBody>
      </p:sp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4714875" y="1071563"/>
          <a:ext cx="1168400" cy="1139825"/>
        </p:xfrm>
        <a:graphic>
          <a:graphicData uri="http://schemas.openxmlformats.org/presentationml/2006/ole">
            <p:oleObj spid="_x0000_s63494" name="Формула" r:id="rId7" imgW="279360" imgH="419040" progId="Equation.3">
              <p:embed/>
            </p:oleObj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3429000" y="5924550"/>
          <a:ext cx="838200" cy="812800"/>
        </p:xfrm>
        <a:graphic>
          <a:graphicData uri="http://schemas.openxmlformats.org/presentationml/2006/ole">
            <p:oleObj spid="_x0000_s63495" name="Формула" r:id="rId8" imgW="330120" imgH="393480" progId="Equation.3">
              <p:embed/>
            </p:oleObj>
          </a:graphicData>
        </a:graphic>
      </p:graphicFrame>
      <p:sp>
        <p:nvSpPr>
          <p:cNvPr id="12" name="Выноска-облако 11"/>
          <p:cNvSpPr/>
          <p:nvPr/>
        </p:nvSpPr>
        <p:spPr>
          <a:xfrm>
            <a:off x="6858000" y="3286125"/>
            <a:ext cx="2071688" cy="1071563"/>
          </a:xfrm>
          <a:prstGeom prst="cloudCallout">
            <a:avLst>
              <a:gd name="adj1" fmla="val 29469"/>
              <a:gd name="adj2" fmla="val -153757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13" name="Object 9"/>
          <p:cNvGraphicFramePr>
            <a:graphicFrameLocks noChangeAspect="1"/>
          </p:cNvGraphicFramePr>
          <p:nvPr/>
        </p:nvGraphicFramePr>
        <p:xfrm>
          <a:off x="7215188" y="3286125"/>
          <a:ext cx="1193800" cy="1071563"/>
        </p:xfrm>
        <a:graphic>
          <a:graphicData uri="http://schemas.openxmlformats.org/presentationml/2006/ole">
            <p:oleObj spid="_x0000_s63496" name="Формула" r:id="rId9" imgW="355320" imgH="419040" progId="Equation.3">
              <p:embed/>
            </p:oleObj>
          </a:graphicData>
        </a:graphic>
      </p:graphicFrame>
      <p:sp>
        <p:nvSpPr>
          <p:cNvPr id="14" name="Выноска-облако 13"/>
          <p:cNvSpPr/>
          <p:nvPr/>
        </p:nvSpPr>
        <p:spPr>
          <a:xfrm>
            <a:off x="6858000" y="5857875"/>
            <a:ext cx="2000250" cy="857250"/>
          </a:xfrm>
          <a:prstGeom prst="cloudCallout">
            <a:avLst>
              <a:gd name="adj1" fmla="val 33943"/>
              <a:gd name="adj2" fmla="val -80377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3</a:t>
            </a:r>
            <a:r>
              <a:rPr lang="ru-RU" sz="2800" dirty="0">
                <a:solidFill>
                  <a:schemeClr val="tx1"/>
                </a:solidFill>
                <a:latin typeface="Cambria" pitchFamily="18" charset="0"/>
              </a:rPr>
              <a:t>а</a:t>
            </a:r>
            <a:r>
              <a:rPr lang="en-US" sz="2800" dirty="0">
                <a:solidFill>
                  <a:schemeClr val="tx1"/>
                </a:solidFill>
                <a:latin typeface="Cambria" pitchFamily="18" charset="0"/>
              </a:rPr>
              <a:t>-4</a:t>
            </a:r>
            <a:endParaRPr lang="ru-RU" sz="2800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2" grpId="0"/>
      <p:bldP spid="8" grpId="0" animBg="1"/>
      <p:bldP spid="8" grpId="1" animBg="1"/>
      <p:bldP spid="12" grpId="0" animBg="1"/>
      <p:bldP spid="12" grpId="1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285720" y="214290"/>
            <a:ext cx="8229600" cy="45085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Домашнее задание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908050"/>
            <a:ext cx="4535488" cy="5545138"/>
          </a:xfrm>
        </p:spPr>
        <p:txBody>
          <a:bodyPr/>
          <a:lstStyle/>
          <a:p>
            <a:pPr>
              <a:buFontTx/>
              <a:buNone/>
            </a:pPr>
            <a:r>
              <a:rPr lang="ru-RU" b="1" dirty="0" smtClean="0">
                <a:solidFill>
                  <a:srgbClr val="002060"/>
                </a:solidFill>
              </a:rPr>
              <a:t>Решите уравнение:</a:t>
            </a:r>
          </a:p>
          <a:p>
            <a:pPr>
              <a:buFontTx/>
              <a:buNone/>
            </a:pPr>
            <a:r>
              <a:rPr lang="ru-RU" b="1" dirty="0" smtClean="0">
                <a:solidFill>
                  <a:srgbClr val="002060"/>
                </a:solidFill>
              </a:rPr>
              <a:t>1)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(2х-20)(х+6)(х-16)=0                </a:t>
            </a:r>
          </a:p>
          <a:p>
            <a:pPr>
              <a:buFontTx/>
              <a:buNone/>
            </a:pPr>
            <a:r>
              <a:rPr lang="ru-RU" b="1" dirty="0">
                <a:solidFill>
                  <a:srgbClr val="002060"/>
                </a:solidFill>
              </a:rPr>
              <a:t>2</a:t>
            </a:r>
            <a:r>
              <a:rPr lang="ru-RU" b="1" dirty="0" smtClean="0">
                <a:solidFill>
                  <a:srgbClr val="002060"/>
                </a:solidFill>
              </a:rPr>
              <a:t>)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(3х-1)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dirty="0">
                <a:solidFill>
                  <a:srgbClr val="002060"/>
                </a:solidFill>
              </a:rPr>
              <a:t> - 9х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dirty="0">
                <a:solidFill>
                  <a:srgbClr val="002060"/>
                </a:solidFill>
              </a:rPr>
              <a:t> = -35     </a:t>
            </a:r>
          </a:p>
          <a:p>
            <a:pPr>
              <a:buFontTx/>
              <a:buNone/>
            </a:pPr>
            <a:r>
              <a:rPr lang="ru-RU" b="1" dirty="0">
                <a:solidFill>
                  <a:srgbClr val="002060"/>
                </a:solidFill>
              </a:rPr>
              <a:t>3</a:t>
            </a:r>
            <a:r>
              <a:rPr lang="ru-RU" b="1" dirty="0" smtClean="0">
                <a:solidFill>
                  <a:srgbClr val="002060"/>
                </a:solidFill>
              </a:rPr>
              <a:t>)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|7х - 1| = - 6              </a:t>
            </a:r>
          </a:p>
          <a:p>
            <a:pPr>
              <a:buFontTx/>
              <a:buNone/>
            </a:pPr>
            <a:r>
              <a:rPr lang="ru-RU" b="1" dirty="0">
                <a:solidFill>
                  <a:srgbClr val="002060"/>
                </a:solidFill>
              </a:rPr>
              <a:t>4</a:t>
            </a:r>
            <a:r>
              <a:rPr lang="ru-RU" b="1" dirty="0" smtClean="0">
                <a:solidFill>
                  <a:srgbClr val="002060"/>
                </a:solidFill>
              </a:rPr>
              <a:t>)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(6х-1)(1+6х)-4х(9х+3)=-145</a:t>
            </a:r>
          </a:p>
          <a:p>
            <a:pPr>
              <a:buFontTx/>
              <a:buNone/>
            </a:pPr>
            <a:r>
              <a:rPr lang="ru-RU" b="1" dirty="0">
                <a:solidFill>
                  <a:srgbClr val="002060"/>
                </a:solidFill>
              </a:rPr>
              <a:t>5</a:t>
            </a:r>
            <a:r>
              <a:rPr lang="ru-RU" b="1" dirty="0" smtClean="0">
                <a:solidFill>
                  <a:srgbClr val="002060"/>
                </a:solidFill>
              </a:rPr>
              <a:t>)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(2х+1)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dirty="0">
                <a:solidFill>
                  <a:srgbClr val="002060"/>
                </a:solidFill>
              </a:rPr>
              <a:t> = 13 + 4х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  <a:p>
            <a:pPr>
              <a:buFontTx/>
              <a:buNone/>
            </a:pPr>
            <a:r>
              <a:rPr lang="ru-RU" b="1" dirty="0" smtClean="0">
                <a:solidFill>
                  <a:srgbClr val="002060"/>
                </a:solidFill>
              </a:rPr>
              <a:t>6)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|2х-8| = 2 </a:t>
            </a:r>
          </a:p>
          <a:p>
            <a:pPr>
              <a:buFontTx/>
              <a:buNone/>
            </a:pPr>
            <a:r>
              <a:rPr lang="ru-RU" b="1" dirty="0" smtClean="0">
                <a:solidFill>
                  <a:srgbClr val="002060"/>
                </a:solidFill>
              </a:rPr>
              <a:t>7)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(5х)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dirty="0">
                <a:solidFill>
                  <a:srgbClr val="002060"/>
                </a:solidFill>
              </a:rPr>
              <a:t> = 100 </a:t>
            </a:r>
          </a:p>
          <a:p>
            <a:pPr>
              <a:buFontTx/>
              <a:buNone/>
            </a:pPr>
            <a:r>
              <a:rPr lang="ru-RU" b="1" dirty="0" smtClean="0">
                <a:solidFill>
                  <a:srgbClr val="002060"/>
                </a:solidFill>
              </a:rPr>
              <a:t>8)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- (3-х) + 2(х-3) = 3</a:t>
            </a:r>
          </a:p>
          <a:p>
            <a:pPr>
              <a:buFontTx/>
              <a:buNone/>
            </a:pPr>
            <a:endParaRPr lang="ru-RU" sz="2400" dirty="0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08050"/>
            <a:ext cx="4495800" cy="5545138"/>
          </a:xfrm>
        </p:spPr>
        <p:txBody>
          <a:bodyPr/>
          <a:lstStyle/>
          <a:p>
            <a:pPr>
              <a:buFontTx/>
              <a:buNone/>
            </a:pPr>
            <a:endParaRPr lang="ru-RU" sz="2400" dirty="0"/>
          </a:p>
          <a:p>
            <a:pPr>
              <a:buFontTx/>
              <a:buNone/>
            </a:pPr>
            <a:r>
              <a:rPr lang="ru-RU" b="1" dirty="0" smtClean="0">
                <a:solidFill>
                  <a:srgbClr val="002060"/>
                </a:solidFill>
              </a:rPr>
              <a:t>9)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у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dirty="0">
                <a:solidFill>
                  <a:srgbClr val="002060"/>
                </a:solidFill>
              </a:rPr>
              <a:t> – 24у + 144 = 0        </a:t>
            </a:r>
          </a:p>
          <a:p>
            <a:pPr>
              <a:buFontTx/>
              <a:buNone/>
            </a:pPr>
            <a:r>
              <a:rPr lang="ru-RU" b="1" dirty="0" smtClean="0">
                <a:solidFill>
                  <a:srgbClr val="002060"/>
                </a:solidFill>
              </a:rPr>
              <a:t>10)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2х - </a:t>
            </a:r>
            <a:r>
              <a:rPr lang="ru-RU" dirty="0" err="1">
                <a:solidFill>
                  <a:srgbClr val="002060"/>
                </a:solidFill>
              </a:rPr>
              <a:t>х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dirty="0">
                <a:solidFill>
                  <a:srgbClr val="002060"/>
                </a:solidFill>
              </a:rPr>
              <a:t> +(3+х)(х-3)-19=0 </a:t>
            </a:r>
          </a:p>
          <a:p>
            <a:pPr>
              <a:buFontTx/>
              <a:buNone/>
            </a:pPr>
            <a:r>
              <a:rPr lang="ru-RU" b="1" dirty="0" smtClean="0">
                <a:solidFill>
                  <a:srgbClr val="002060"/>
                </a:solidFill>
              </a:rPr>
              <a:t>11) </a:t>
            </a:r>
            <a:r>
              <a:rPr lang="ru-RU" dirty="0">
                <a:solidFill>
                  <a:srgbClr val="002060"/>
                </a:solidFill>
              </a:rPr>
              <a:t>(</a:t>
            </a:r>
            <a:r>
              <a:rPr lang="ru-RU" dirty="0" err="1">
                <a:solidFill>
                  <a:srgbClr val="002060"/>
                </a:solidFill>
              </a:rPr>
              <a:t>х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dirty="0">
                <a:solidFill>
                  <a:srgbClr val="002060"/>
                </a:solidFill>
              </a:rPr>
              <a:t>- 1)(</a:t>
            </a:r>
            <a:r>
              <a:rPr lang="ru-RU" dirty="0" err="1">
                <a:solidFill>
                  <a:srgbClr val="002060"/>
                </a:solidFill>
              </a:rPr>
              <a:t>х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dirty="0">
                <a:solidFill>
                  <a:srgbClr val="002060"/>
                </a:solidFill>
              </a:rPr>
              <a:t>+ 1) = (</a:t>
            </a:r>
            <a:r>
              <a:rPr lang="ru-RU" dirty="0" err="1">
                <a:solidFill>
                  <a:srgbClr val="002060"/>
                </a:solidFill>
              </a:rPr>
              <a:t>х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dirty="0">
                <a:solidFill>
                  <a:srgbClr val="002060"/>
                </a:solidFill>
              </a:rPr>
              <a:t>+ 1)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  <a:p>
            <a:pPr>
              <a:buFontTx/>
              <a:buNone/>
            </a:pPr>
            <a:r>
              <a:rPr lang="ru-RU" b="1" dirty="0" smtClean="0">
                <a:solidFill>
                  <a:srgbClr val="002060"/>
                </a:solidFill>
              </a:rPr>
              <a:t>12) </a:t>
            </a:r>
            <a:r>
              <a:rPr lang="ru-RU" dirty="0">
                <a:solidFill>
                  <a:srgbClr val="002060"/>
                </a:solidFill>
              </a:rPr>
              <a:t>-9(3х-48)(х+1)=0 </a:t>
            </a:r>
          </a:p>
          <a:p>
            <a:pPr>
              <a:buFontTx/>
              <a:buNone/>
            </a:pPr>
            <a:r>
              <a:rPr lang="ru-RU" b="1" dirty="0" smtClean="0">
                <a:solidFill>
                  <a:srgbClr val="002060"/>
                </a:solidFill>
              </a:rPr>
              <a:t>13)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(2х+1)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dirty="0">
                <a:solidFill>
                  <a:srgbClr val="002060"/>
                </a:solidFill>
              </a:rPr>
              <a:t> = 4х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dirty="0">
                <a:solidFill>
                  <a:srgbClr val="002060"/>
                </a:solidFill>
              </a:rPr>
              <a:t>+81 </a:t>
            </a:r>
          </a:p>
          <a:p>
            <a:pPr>
              <a:buFontTx/>
              <a:buNone/>
            </a:pPr>
            <a:r>
              <a:rPr lang="ru-RU" b="1" dirty="0" smtClean="0">
                <a:solidFill>
                  <a:srgbClr val="002060"/>
                </a:solidFill>
              </a:rPr>
              <a:t>14)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|2х - 5| = - 3 </a:t>
            </a:r>
          </a:p>
          <a:p>
            <a:pPr>
              <a:buFontTx/>
              <a:buNone/>
            </a:pPr>
            <a:r>
              <a:rPr lang="ru-RU" b="1" dirty="0" smtClean="0">
                <a:solidFill>
                  <a:srgbClr val="002060"/>
                </a:solidFill>
              </a:rPr>
              <a:t>15) </a:t>
            </a:r>
            <a:r>
              <a:rPr lang="en-US" dirty="0">
                <a:solidFill>
                  <a:srgbClr val="002060"/>
                </a:solidFill>
              </a:rPr>
              <a:t>(3</a:t>
            </a:r>
            <a:r>
              <a:rPr lang="ru-RU" dirty="0" err="1">
                <a:solidFill>
                  <a:srgbClr val="002060"/>
                </a:solidFill>
              </a:rPr>
              <a:t>х</a:t>
            </a:r>
            <a:r>
              <a:rPr lang="en-US" dirty="0">
                <a:solidFill>
                  <a:srgbClr val="002060"/>
                </a:solidFill>
              </a:rPr>
              <a:t>+2)(</a:t>
            </a:r>
            <a:r>
              <a:rPr lang="ru-RU" dirty="0">
                <a:solidFill>
                  <a:srgbClr val="002060"/>
                </a:solidFill>
              </a:rPr>
              <a:t>3х-2</a:t>
            </a:r>
            <a:r>
              <a:rPr lang="en-US" dirty="0">
                <a:solidFill>
                  <a:srgbClr val="002060"/>
                </a:solidFill>
              </a:rPr>
              <a:t>)</a:t>
            </a:r>
            <a:r>
              <a:rPr lang="ru-RU" dirty="0">
                <a:solidFill>
                  <a:srgbClr val="002060"/>
                </a:solidFill>
              </a:rPr>
              <a:t>–32 = 9(х-2)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  <a:p>
            <a:pPr>
              <a:buFontTx/>
              <a:buNone/>
            </a:pPr>
            <a:r>
              <a:rPr lang="ru-RU" sz="2400" dirty="0"/>
              <a:t> </a:t>
            </a:r>
          </a:p>
          <a:p>
            <a:pPr>
              <a:buFontTx/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Домашнее задание</a:t>
            </a:r>
            <a:endParaRPr lang="ru-RU" sz="4000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81075"/>
            <a:ext cx="4038600" cy="554355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b="1" i="1" u="sng" dirty="0">
                <a:solidFill>
                  <a:srgbClr val="002060"/>
                </a:solidFill>
              </a:rPr>
              <a:t>Найти значение выражения:</a:t>
            </a:r>
          </a:p>
          <a:p>
            <a:pPr marL="514350" indent="-514350">
              <a:buFontTx/>
              <a:buAutoNum type="arabicParenR"/>
            </a:pPr>
            <a:r>
              <a:rPr lang="ru-RU" dirty="0" smtClean="0">
                <a:solidFill>
                  <a:srgbClr val="002060"/>
                </a:solidFill>
              </a:rPr>
              <a:t>(</a:t>
            </a:r>
            <a:r>
              <a:rPr lang="ru-RU" dirty="0">
                <a:solidFill>
                  <a:srgbClr val="002060"/>
                </a:solidFill>
              </a:rPr>
              <a:t>0,5а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в</a:t>
            </a:r>
            <a:r>
              <a:rPr lang="ru-RU" dirty="0">
                <a:solidFill>
                  <a:srgbClr val="002060"/>
                </a:solidFill>
              </a:rPr>
              <a:t>)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³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(4ав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³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)</a:t>
            </a:r>
            <a:r>
              <a:rPr lang="en-US" dirty="0" smtClean="0">
                <a:solidFill>
                  <a:srgbClr val="002060"/>
                </a:solidFill>
                <a:cs typeface="Arial" pitchFamily="34" charset="0"/>
              </a:rPr>
              <a:t>²</a:t>
            </a:r>
            <a:endParaRPr lang="ru-RU" dirty="0" smtClean="0">
              <a:solidFill>
                <a:srgbClr val="002060"/>
              </a:solidFill>
              <a:cs typeface="Arial" pitchFamily="34" charset="0"/>
            </a:endParaRPr>
          </a:p>
          <a:p>
            <a:pPr marL="514350" indent="-514350">
              <a:buNone/>
            </a:pPr>
            <a:r>
              <a:rPr lang="ru-RU" dirty="0" smtClean="0">
                <a:solidFill>
                  <a:srgbClr val="002060"/>
                </a:solidFill>
                <a:cs typeface="Arial" pitchFamily="34" charset="0"/>
              </a:rPr>
              <a:t>  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при а=1; в=-2</a:t>
            </a:r>
          </a:p>
          <a:p>
            <a:pPr>
              <a:buFontTx/>
              <a:buNone/>
            </a:pP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2</a:t>
            </a:r>
            <a:r>
              <a:rPr lang="ru-RU" dirty="0" smtClean="0">
                <a:solidFill>
                  <a:srgbClr val="002060"/>
                </a:solidFill>
                <a:cs typeface="Arial" pitchFamily="34" charset="0"/>
              </a:rPr>
              <a:t>).(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3ху)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³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(⅓</a:t>
            </a:r>
            <a:r>
              <a:rPr lang="ru-RU" dirty="0" err="1">
                <a:solidFill>
                  <a:srgbClr val="002060"/>
                </a:solidFill>
                <a:cs typeface="Arial" pitchFamily="34" charset="0"/>
              </a:rPr>
              <a:t>ху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)</a:t>
            </a:r>
            <a:r>
              <a:rPr lang="en-US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   </a:t>
            </a:r>
            <a:endParaRPr lang="ru-RU" dirty="0" smtClean="0">
              <a:solidFill>
                <a:srgbClr val="002060"/>
              </a:solidFill>
              <a:cs typeface="Arial" pitchFamily="34" charset="0"/>
            </a:endParaRPr>
          </a:p>
          <a:p>
            <a:pPr>
              <a:buFontTx/>
              <a:buNone/>
            </a:pPr>
            <a:r>
              <a:rPr lang="ru-RU" dirty="0" smtClean="0">
                <a:solidFill>
                  <a:srgbClr val="002060"/>
                </a:solidFill>
                <a:cs typeface="Arial" pitchFamily="34" charset="0"/>
              </a:rPr>
              <a:t>при </a:t>
            </a:r>
            <a:r>
              <a:rPr lang="ru-RU" dirty="0">
                <a:solidFill>
                  <a:srgbClr val="002060"/>
                </a:solidFill>
                <a:cs typeface="Arial" pitchFamily="34" charset="0"/>
              </a:rPr>
              <a:t>х=-3; </a:t>
            </a:r>
            <a:r>
              <a:rPr lang="ru-RU" dirty="0" smtClean="0">
                <a:solidFill>
                  <a:srgbClr val="002060"/>
                </a:solidFill>
                <a:cs typeface="Arial" pitchFamily="34" charset="0"/>
              </a:rPr>
              <a:t>у=1</a:t>
            </a:r>
            <a:endParaRPr lang="ru-RU" dirty="0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81075"/>
            <a:ext cx="4038600" cy="5543550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b="1" i="1" u="sng" dirty="0">
                <a:solidFill>
                  <a:srgbClr val="002060"/>
                </a:solidFill>
              </a:rPr>
              <a:t>Вычислить: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</a:rPr>
              <a:t>1). (2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²·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(2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³</a:t>
            </a:r>
            <a:r>
              <a:rPr lang="ru-RU" sz="2400" dirty="0" smtClean="0">
                <a:solidFill>
                  <a:srgbClr val="002060"/>
                </a:solidFill>
                <a:cs typeface="Arial" pitchFamily="34" charset="0"/>
              </a:rPr>
              <a:t>)</a:t>
            </a:r>
            <a:r>
              <a:rPr lang="en-US" sz="2400" dirty="0" smtClean="0">
                <a:solidFill>
                  <a:srgbClr val="002060"/>
                </a:solidFill>
                <a:cs typeface="Arial" pitchFamily="34" charset="0"/>
              </a:rPr>
              <a:t>º</a:t>
            </a:r>
            <a:r>
              <a:rPr lang="ru-RU" sz="2400" dirty="0" smtClean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: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2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²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2).  (5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³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·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125 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: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(25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²</a:t>
            </a:r>
            <a:endParaRPr lang="ru-RU" sz="2400" dirty="0">
              <a:solidFill>
                <a:srgbClr val="002060"/>
              </a:solidFill>
              <a:cs typeface="Arial" pitchFamily="34" charset="0"/>
              <a:sym typeface="Wingdings" pitchFamily="2" charset="2"/>
            </a:endParaRP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3). 15 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·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15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¹³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: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15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¹²</a:t>
            </a:r>
            <a:endParaRPr lang="ru-RU" sz="2400" dirty="0">
              <a:solidFill>
                <a:srgbClr val="002060"/>
              </a:solidFill>
              <a:cs typeface="Arial" pitchFamily="34" charset="0"/>
              <a:sym typeface="Wingdings" pitchFamily="2" charset="2"/>
            </a:endParaRP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4). (2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·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8 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: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(2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³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5).  3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¹¹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·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27 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: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(9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³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6).  16 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·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4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³·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((2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: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((4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²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7).  (2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³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·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(2)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¹¹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: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((2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³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³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8).(0,3)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º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·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((0,3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³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: ((0,3)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³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³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9). 7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³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·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7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¹²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 : 7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  <a:sym typeface="Wingdings" pitchFamily="2" charset="2"/>
              </a:rPr>
              <a:t>¹³</a:t>
            </a:r>
          </a:p>
          <a:p>
            <a:pPr>
              <a:buFontTx/>
              <a:buNone/>
            </a:pPr>
            <a:endParaRPr lang="en-US" sz="2400" dirty="0">
              <a:cs typeface="Arial" pitchFamily="34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Домашнее задание:</a:t>
            </a:r>
            <a:endParaRPr lang="ru-RU" sz="4000" dirty="0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28596" y="571480"/>
            <a:ext cx="8258204" cy="5953145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ru-RU" sz="2400" b="1" i="1" u="sng" dirty="0">
                <a:solidFill>
                  <a:srgbClr val="002060"/>
                </a:solidFill>
              </a:rPr>
              <a:t>Разложить на множители: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</a:rPr>
              <a:t>1). 3х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 - 12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2). 2а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 + 4ав + 2в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</a:t>
            </a:r>
            <a:endParaRPr lang="ru-RU" sz="2400" dirty="0">
              <a:solidFill>
                <a:srgbClr val="002060"/>
              </a:solidFill>
              <a:cs typeface="Arial" pitchFamily="34" charset="0"/>
            </a:endParaRP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3). - а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 - 2а – 1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4).18а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 - 27ав +14ас – 21вс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5). 10х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 + 10ху +5х + 5у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6). – 28ас+35с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-10сх+8ах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7). 6а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 - 3а + 12 </a:t>
            </a:r>
            <a:r>
              <a:rPr lang="ru-RU" sz="2400" dirty="0" err="1">
                <a:solidFill>
                  <a:srgbClr val="002060"/>
                </a:solidFill>
                <a:cs typeface="Arial" pitchFamily="34" charset="0"/>
              </a:rPr>
              <a:t>ва</a:t>
            </a:r>
            <a:endParaRPr lang="en-US" sz="2400" dirty="0">
              <a:solidFill>
                <a:srgbClr val="002060"/>
              </a:solidFill>
              <a:cs typeface="Arial" pitchFamily="34" charset="0"/>
            </a:endParaRP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8). </a:t>
            </a:r>
            <a:r>
              <a:rPr lang="ru-RU" sz="2400" dirty="0" err="1">
                <a:solidFill>
                  <a:srgbClr val="002060"/>
                </a:solidFill>
                <a:cs typeface="Arial" pitchFamily="34" charset="0"/>
              </a:rPr>
              <a:t>х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 - у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 + 2х + 2у</a:t>
            </a:r>
            <a:endParaRPr lang="en-US" sz="2400" dirty="0">
              <a:solidFill>
                <a:srgbClr val="002060"/>
              </a:solidFill>
              <a:cs typeface="Arial" pitchFamily="34" charset="0"/>
            </a:endParaRP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9). 8х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 - 2у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10). (х-4)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 - 9х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11).  (2х-у)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 - (х+3у)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</a:t>
            </a:r>
          </a:p>
          <a:p>
            <a:pPr>
              <a:buFontTx/>
              <a:buNone/>
            </a:pP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12).  25х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</a:t>
            </a:r>
            <a:r>
              <a:rPr lang="ru-RU" sz="2400" dirty="0">
                <a:solidFill>
                  <a:srgbClr val="002060"/>
                </a:solidFill>
                <a:cs typeface="Arial" pitchFamily="34" charset="0"/>
              </a:rPr>
              <a:t> + 20ху + 4у</a:t>
            </a:r>
            <a:r>
              <a:rPr lang="en-US" sz="2400" dirty="0">
                <a:solidFill>
                  <a:srgbClr val="002060"/>
                </a:solidFill>
                <a:cs typeface="Arial" pitchFamily="34" charset="0"/>
              </a:rPr>
              <a:t>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896945">
            <a:off x="2420532" y="1510648"/>
            <a:ext cx="4662767" cy="184918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i="1" dirty="0" smtClean="0">
                <a:solidFill>
                  <a:srgbClr val="FF0000"/>
                </a:solidFill>
                <a:latin typeface="Cambria" pitchFamily="18" charset="0"/>
              </a:rPr>
              <a:t>Повторение курса алгебры </a:t>
            </a:r>
            <a:r>
              <a:rPr lang="en-US" sz="5400" i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en-US" sz="5400" i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5400" i="1" dirty="0" smtClean="0">
                <a:solidFill>
                  <a:srgbClr val="FF0000"/>
                </a:solidFill>
                <a:latin typeface="Cambria" pitchFamily="18" charset="0"/>
              </a:rPr>
              <a:t>7 класса</a:t>
            </a:r>
            <a:endParaRPr lang="ru-RU" sz="5400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4581" name="TextBox 4"/>
          <p:cNvSpPr txBox="1">
            <a:spLocks noChangeArrowheads="1"/>
          </p:cNvSpPr>
          <p:nvPr/>
        </p:nvSpPr>
        <p:spPr bwMode="auto">
          <a:xfrm>
            <a:off x="2786050" y="5715000"/>
            <a:ext cx="37147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entury" pitchFamily="18" charset="0"/>
              </a:rPr>
              <a:t>Линейная функция. Решение систем линейных уравнений.</a:t>
            </a:r>
            <a:endParaRPr lang="ru-RU" sz="2000" b="1" dirty="0">
              <a:solidFill>
                <a:srgbClr val="0070C0"/>
              </a:solidFill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</a:rPr>
              <a:t>Функция и графики.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57232"/>
            <a:ext cx="8229600" cy="5643602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4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Повторим: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800" dirty="0"/>
              <a:t>Общий вид линейной функции у = </a:t>
            </a:r>
            <a:r>
              <a:rPr lang="ru-RU" sz="2800" dirty="0" err="1"/>
              <a:t>кх+в</a:t>
            </a:r>
            <a:endParaRPr lang="ru-RU" sz="28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800" dirty="0"/>
              <a:t>Графиком линейной функции является </a:t>
            </a:r>
            <a:r>
              <a:rPr lang="ru-RU" sz="2800" dirty="0" smtClean="0"/>
              <a:t>прямая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ru-RU" sz="28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ru-RU" sz="2800" dirty="0"/>
              <a:t>Взаимное расположение двух прямых: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800" dirty="0"/>
              <a:t> - если </a:t>
            </a:r>
            <a:r>
              <a:rPr lang="ru-RU" sz="2800" dirty="0" err="1"/>
              <a:t>к=к</a:t>
            </a:r>
            <a:r>
              <a:rPr lang="ru-RU" sz="2800" dirty="0"/>
              <a:t> и </a:t>
            </a:r>
            <a:r>
              <a:rPr lang="ru-RU" sz="2800" dirty="0" err="1"/>
              <a:t>в=в</a:t>
            </a:r>
            <a:r>
              <a:rPr lang="ru-RU" sz="2800" dirty="0"/>
              <a:t>, то прямые совпадают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800" dirty="0">
                <a:cs typeface="Arial" pitchFamily="34" charset="0"/>
              </a:rPr>
              <a:t> - если </a:t>
            </a:r>
            <a:r>
              <a:rPr lang="ru-RU" sz="2800" dirty="0" err="1">
                <a:cs typeface="Arial" pitchFamily="34" charset="0"/>
              </a:rPr>
              <a:t>к≠к</a:t>
            </a:r>
            <a:r>
              <a:rPr lang="ru-RU" sz="2800" dirty="0">
                <a:cs typeface="Arial" pitchFamily="34" charset="0"/>
              </a:rPr>
              <a:t> и</a:t>
            </a:r>
            <a:r>
              <a:rPr lang="ru-RU" sz="2800" dirty="0"/>
              <a:t> </a:t>
            </a:r>
            <a:r>
              <a:rPr lang="ru-RU" sz="2800" dirty="0" err="1"/>
              <a:t>в</a:t>
            </a:r>
            <a:r>
              <a:rPr lang="ru-RU" sz="2800" dirty="0" err="1">
                <a:cs typeface="Arial" pitchFamily="34" charset="0"/>
              </a:rPr>
              <a:t>≠</a:t>
            </a:r>
            <a:r>
              <a:rPr lang="ru-RU" sz="2800" dirty="0" err="1"/>
              <a:t>в</a:t>
            </a:r>
            <a:r>
              <a:rPr lang="ru-RU" sz="2800" dirty="0"/>
              <a:t>, то прямые пересекаются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800" dirty="0"/>
              <a:t> - если к = </a:t>
            </a:r>
            <a:r>
              <a:rPr lang="ru-RU" sz="2800" dirty="0" err="1"/>
              <a:t>к</a:t>
            </a:r>
            <a:r>
              <a:rPr lang="ru-RU" sz="2800" dirty="0"/>
              <a:t>, но в </a:t>
            </a:r>
            <a:r>
              <a:rPr lang="ru-RU" sz="2800" dirty="0">
                <a:cs typeface="Arial" pitchFamily="34" charset="0"/>
              </a:rPr>
              <a:t>≠ </a:t>
            </a:r>
            <a:r>
              <a:rPr lang="ru-RU" sz="2800" dirty="0" err="1">
                <a:cs typeface="Arial" pitchFamily="34" charset="0"/>
              </a:rPr>
              <a:t>в</a:t>
            </a:r>
            <a:r>
              <a:rPr lang="ru-RU" sz="2800" dirty="0">
                <a:cs typeface="Arial" pitchFamily="34" charset="0"/>
              </a:rPr>
              <a:t>, то они параллельны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800" dirty="0">
                <a:cs typeface="Arial" pitchFamily="34" charset="0"/>
              </a:rPr>
              <a:t> - если  к</a:t>
            </a:r>
            <a:r>
              <a:rPr lang="en-US" sz="2800" dirty="0">
                <a:cs typeface="Arial" pitchFamily="34" charset="0"/>
              </a:rPr>
              <a:t>·</a:t>
            </a:r>
            <a:r>
              <a:rPr lang="ru-RU" sz="2800" dirty="0">
                <a:cs typeface="Arial" pitchFamily="34" charset="0"/>
              </a:rPr>
              <a:t>к = -1, то прямые </a:t>
            </a:r>
            <a:r>
              <a:rPr lang="ru-RU" sz="2800" dirty="0" smtClean="0">
                <a:cs typeface="Arial" pitchFamily="34" charset="0"/>
              </a:rPr>
              <a:t>перпендикулярны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ru-RU" sz="2800" dirty="0">
              <a:cs typeface="Arial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ru-RU" sz="2800" dirty="0">
                <a:cs typeface="Arial" pitchFamily="34" charset="0"/>
              </a:rPr>
              <a:t>4. При к </a:t>
            </a:r>
            <a:r>
              <a:rPr lang="en-US" sz="2800" dirty="0">
                <a:cs typeface="Arial" pitchFamily="34" charset="0"/>
              </a:rPr>
              <a:t>&gt;</a:t>
            </a:r>
            <a:r>
              <a:rPr lang="ru-RU" sz="2800" dirty="0">
                <a:cs typeface="Arial" pitchFamily="34" charset="0"/>
              </a:rPr>
              <a:t> 0  функция </a:t>
            </a:r>
            <a:r>
              <a:rPr lang="ru-RU" sz="2800" dirty="0" err="1">
                <a:cs typeface="Arial" pitchFamily="34" charset="0"/>
              </a:rPr>
              <a:t>у=кх+в</a:t>
            </a:r>
            <a:r>
              <a:rPr lang="ru-RU" sz="2800" dirty="0">
                <a:cs typeface="Arial" pitchFamily="34" charset="0"/>
              </a:rPr>
              <a:t> является возрастающей, </a:t>
            </a:r>
            <a:r>
              <a:rPr lang="ru-RU" sz="2800" dirty="0" smtClean="0">
                <a:cs typeface="Arial" pitchFamily="34" charset="0"/>
              </a:rPr>
              <a:t>а  при </a:t>
            </a:r>
            <a:r>
              <a:rPr lang="ru-RU" sz="2800" dirty="0">
                <a:cs typeface="Arial" pitchFamily="34" charset="0"/>
              </a:rPr>
              <a:t>к </a:t>
            </a:r>
            <a:r>
              <a:rPr lang="en-US" sz="2800" dirty="0">
                <a:cs typeface="Arial" pitchFamily="34" charset="0"/>
              </a:rPr>
              <a:t>&lt;</a:t>
            </a:r>
            <a:r>
              <a:rPr lang="ru-RU" sz="2800" dirty="0">
                <a:cs typeface="Arial" pitchFamily="34" charset="0"/>
              </a:rPr>
              <a:t> 0 - </a:t>
            </a:r>
            <a:r>
              <a:rPr lang="ru-RU" sz="2800" dirty="0" smtClean="0">
                <a:cs typeface="Arial" pitchFamily="34" charset="0"/>
              </a:rPr>
              <a:t>убывающей</a:t>
            </a:r>
            <a:endParaRPr lang="en-US" sz="28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74637"/>
          </a:xfrm>
        </p:spPr>
        <p:txBody>
          <a:bodyPr>
            <a:normAutofit fontScale="90000"/>
          </a:bodyPr>
          <a:lstStyle/>
          <a:p>
            <a:endParaRPr lang="ru-RU" sz="4000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229600" cy="5218113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 dirty="0">
                <a:solidFill>
                  <a:srgbClr val="FF0000"/>
                </a:solidFill>
              </a:rPr>
              <a:t>№1.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/>
              <a:t>Задайте формулой функцию </a:t>
            </a:r>
          </a:p>
          <a:p>
            <a:pPr>
              <a:buFontTx/>
              <a:buNone/>
            </a:pPr>
            <a:r>
              <a:rPr lang="ru-RU" sz="2800" b="1" dirty="0"/>
              <a:t>у = 2х+в,</a:t>
            </a:r>
            <a:r>
              <a:rPr lang="ru-RU" sz="2800" dirty="0"/>
              <a:t> график которой проходит через</a:t>
            </a:r>
          </a:p>
          <a:p>
            <a:pPr>
              <a:buFontTx/>
              <a:buNone/>
            </a:pPr>
            <a:r>
              <a:rPr lang="ru-RU" sz="2800" dirty="0" smtClean="0"/>
              <a:t>точку С</a:t>
            </a:r>
            <a:r>
              <a:rPr lang="ru-RU" sz="2800" dirty="0"/>
              <a:t>(-20;60) </a:t>
            </a:r>
            <a:endParaRPr lang="ru-RU" sz="2800" dirty="0" smtClean="0"/>
          </a:p>
          <a:p>
            <a:pPr>
              <a:buFontTx/>
              <a:buNone/>
            </a:pPr>
            <a:endParaRPr lang="ru-RU" sz="2800" dirty="0">
              <a:solidFill>
                <a:srgbClr val="002060"/>
              </a:solidFill>
            </a:endParaRPr>
          </a:p>
          <a:p>
            <a:pPr>
              <a:buFontTx/>
              <a:buNone/>
            </a:pPr>
            <a:r>
              <a:rPr lang="ru-RU" sz="2800" b="1" dirty="0">
                <a:solidFill>
                  <a:srgbClr val="FF0000"/>
                </a:solidFill>
              </a:rPr>
              <a:t>№2.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 smtClean="0"/>
              <a:t>(устно)  Определите </a:t>
            </a:r>
            <a:r>
              <a:rPr lang="ru-RU" sz="2800" dirty="0"/>
              <a:t>взаимное расположение графиков функций, если:</a:t>
            </a:r>
          </a:p>
          <a:p>
            <a:pPr>
              <a:buFontTx/>
              <a:buNone/>
            </a:pPr>
            <a:r>
              <a:rPr lang="ru-RU" sz="2800" dirty="0"/>
              <a:t>   а) у=23х-7 и у=7-23х  б) у=3х+5 и у=5</a:t>
            </a:r>
          </a:p>
          <a:p>
            <a:pPr>
              <a:buFontTx/>
              <a:buNone/>
            </a:pPr>
            <a:r>
              <a:rPr lang="ru-RU" sz="2800" dirty="0"/>
              <a:t>   в) у=8,9х+0,9 и у=8,9х   г) у=2х и у=х+2</a:t>
            </a:r>
          </a:p>
          <a:p>
            <a:pPr>
              <a:buFontTx/>
              <a:buNone/>
            </a:pPr>
            <a:r>
              <a:rPr lang="ru-RU" sz="2800" dirty="0"/>
              <a:t>   </a:t>
            </a:r>
            <a:r>
              <a:rPr lang="ru-RU" sz="2800" dirty="0" err="1"/>
              <a:t>д</a:t>
            </a:r>
            <a:r>
              <a:rPr lang="ru-RU" sz="2800" dirty="0"/>
              <a:t>) у=0,75х – 0,125 и </a:t>
            </a:r>
            <a:r>
              <a:rPr lang="ru-RU" sz="2800" dirty="0" err="1"/>
              <a:t>у=</a:t>
            </a:r>
            <a:r>
              <a:rPr lang="en-US" sz="2800" dirty="0">
                <a:cs typeface="Arial" pitchFamily="34" charset="0"/>
              </a:rPr>
              <a:t>¾</a:t>
            </a:r>
            <a:r>
              <a:rPr lang="ru-RU" sz="2800" dirty="0" err="1">
                <a:cs typeface="Arial" pitchFamily="34" charset="0"/>
              </a:rPr>
              <a:t>х</a:t>
            </a:r>
            <a:r>
              <a:rPr lang="ru-RU" sz="2800" dirty="0">
                <a:cs typeface="Arial" pitchFamily="34" charset="0"/>
              </a:rPr>
              <a:t> -⅛</a:t>
            </a:r>
            <a:r>
              <a:rPr lang="ru-RU" sz="2800" dirty="0"/>
              <a:t> </a:t>
            </a:r>
          </a:p>
          <a:p>
            <a:pPr>
              <a:buFontTx/>
              <a:buNone/>
            </a:pPr>
            <a:endParaRPr lang="ru-RU" sz="2800" dirty="0"/>
          </a:p>
        </p:txBody>
      </p:sp>
      <p:sp>
        <p:nvSpPr>
          <p:cNvPr id="2458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9388" y="6165850"/>
            <a:ext cx="576262" cy="5381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85728"/>
            <a:ext cx="8229600" cy="490537"/>
          </a:xfrm>
        </p:spPr>
        <p:txBody>
          <a:bodyPr>
            <a:normAutofit fontScale="90000"/>
          </a:bodyPr>
          <a:lstStyle/>
          <a:p>
            <a:r>
              <a:rPr lang="ru-RU" sz="2400" b="1" i="1" dirty="0">
                <a:solidFill>
                  <a:srgbClr val="0070C0"/>
                </a:solidFill>
              </a:rPr>
              <a:t>Определите, какому графику линейной функции соответствует каждая из формул?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543550"/>
          </a:xfrm>
        </p:spPr>
        <p:txBody>
          <a:bodyPr/>
          <a:lstStyle/>
          <a:p>
            <a:pPr>
              <a:buFontTx/>
              <a:buNone/>
            </a:pPr>
            <a:r>
              <a:rPr lang="ru-RU" b="1" i="1" dirty="0"/>
              <a:t>1)у </a:t>
            </a:r>
            <a:r>
              <a:rPr lang="en-US" b="1" i="1" dirty="0"/>
              <a:t>=70</a:t>
            </a:r>
            <a:r>
              <a:rPr lang="ru-RU" b="1" i="1" dirty="0"/>
              <a:t>                            </a:t>
            </a:r>
            <a:endParaRPr lang="en-US" b="1" i="1" dirty="0"/>
          </a:p>
          <a:p>
            <a:pPr>
              <a:buFontTx/>
              <a:buNone/>
            </a:pPr>
            <a:r>
              <a:rPr lang="ru-RU" b="1" i="1" dirty="0"/>
              <a:t>2)у </a:t>
            </a:r>
            <a:r>
              <a:rPr lang="en-US" b="1" i="1" dirty="0"/>
              <a:t>=x-5</a:t>
            </a:r>
          </a:p>
          <a:p>
            <a:pPr>
              <a:buFontTx/>
              <a:buNone/>
            </a:pPr>
            <a:r>
              <a:rPr lang="ru-RU" b="1" i="1" dirty="0"/>
              <a:t>3)у </a:t>
            </a:r>
            <a:r>
              <a:rPr lang="en-US" b="1" i="1" dirty="0"/>
              <a:t>=40-120x</a:t>
            </a:r>
          </a:p>
          <a:p>
            <a:pPr>
              <a:buFontTx/>
              <a:buNone/>
            </a:pPr>
            <a:r>
              <a:rPr lang="ru-RU" b="1" i="1" dirty="0"/>
              <a:t>4)у </a:t>
            </a:r>
            <a:r>
              <a:rPr lang="en-US" b="1" i="1" dirty="0"/>
              <a:t>=0</a:t>
            </a:r>
          </a:p>
          <a:p>
            <a:pPr>
              <a:buFontTx/>
              <a:buNone/>
            </a:pPr>
            <a:r>
              <a:rPr lang="ru-RU" b="1" i="1" dirty="0"/>
              <a:t>5)у </a:t>
            </a:r>
            <a:r>
              <a:rPr lang="en-US" b="1" i="1" dirty="0"/>
              <a:t>=0,05x</a:t>
            </a:r>
            <a:endParaRPr lang="ru-RU" b="1" i="1" dirty="0"/>
          </a:p>
          <a:p>
            <a:pPr>
              <a:buFontTx/>
              <a:buNone/>
            </a:pPr>
            <a:endParaRPr lang="ru-RU" dirty="0"/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V="1">
            <a:off x="1619250" y="4005263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684213" y="5084763"/>
            <a:ext cx="2374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 flipV="1">
            <a:off x="611188" y="4365625"/>
            <a:ext cx="230505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>
            <a:off x="2195513" y="47974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 flipH="1">
            <a:off x="1619250" y="4797425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41" name="Text Box 20"/>
          <p:cNvSpPr txBox="1">
            <a:spLocks noChangeArrowheads="1"/>
          </p:cNvSpPr>
          <p:nvPr/>
        </p:nvSpPr>
        <p:spPr bwMode="auto">
          <a:xfrm>
            <a:off x="1908175" y="5084763"/>
            <a:ext cx="576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20</a:t>
            </a:r>
            <a:endParaRPr lang="ru-RU" sz="1600" b="1">
              <a:latin typeface="Tahoma" pitchFamily="34" charset="0"/>
            </a:endParaRPr>
          </a:p>
        </p:txBody>
      </p:sp>
      <p:sp>
        <p:nvSpPr>
          <p:cNvPr id="44042" name="Text Box 22"/>
          <p:cNvSpPr txBox="1">
            <a:spLocks noChangeArrowheads="1"/>
          </p:cNvSpPr>
          <p:nvPr/>
        </p:nvSpPr>
        <p:spPr bwMode="auto">
          <a:xfrm>
            <a:off x="1403350" y="4652963"/>
            <a:ext cx="647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1</a:t>
            </a:r>
            <a:endParaRPr lang="ru-RU" sz="1600" b="1">
              <a:latin typeface="Tahoma" pitchFamily="34" charset="0"/>
            </a:endParaRPr>
          </a:p>
        </p:txBody>
      </p:sp>
      <p:sp>
        <p:nvSpPr>
          <p:cNvPr id="44044" name="Text Box 16"/>
          <p:cNvSpPr txBox="1">
            <a:spLocks noChangeArrowheads="1"/>
          </p:cNvSpPr>
          <p:nvPr/>
        </p:nvSpPr>
        <p:spPr bwMode="auto">
          <a:xfrm>
            <a:off x="2843213" y="4652963"/>
            <a:ext cx="576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000000"/>
                </a:solidFill>
                <a:latin typeface="Tahoma" pitchFamily="34" charset="0"/>
              </a:rPr>
              <a:t>x</a:t>
            </a:r>
            <a:endParaRPr lang="ru-RU" sz="2000" b="1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44045" name="Text Box 17"/>
          <p:cNvSpPr txBox="1">
            <a:spLocks noChangeArrowheads="1"/>
          </p:cNvSpPr>
          <p:nvPr/>
        </p:nvSpPr>
        <p:spPr bwMode="auto">
          <a:xfrm>
            <a:off x="1258888" y="3933825"/>
            <a:ext cx="358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latin typeface="Tahoma" pitchFamily="34" charset="0"/>
              </a:rPr>
              <a:t>y</a:t>
            </a:r>
            <a:endParaRPr lang="ru-RU" sz="2000" b="1" i="1">
              <a:latin typeface="Tahoma" pitchFamily="34" charset="0"/>
            </a:endParaRPr>
          </a:p>
        </p:txBody>
      </p:sp>
      <p:sp>
        <p:nvSpPr>
          <p:cNvPr id="44046" name="Text Box 18"/>
          <p:cNvSpPr txBox="1">
            <a:spLocks noChangeArrowheads="1"/>
          </p:cNvSpPr>
          <p:nvPr/>
        </p:nvSpPr>
        <p:spPr bwMode="auto">
          <a:xfrm flipV="1">
            <a:off x="1187450" y="5084763"/>
            <a:ext cx="504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0</a:t>
            </a:r>
            <a:endParaRPr lang="ru-RU" sz="1600" b="1">
              <a:latin typeface="Tahoma" pitchFamily="34" charset="0"/>
            </a:endParaRPr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 flipV="1">
            <a:off x="4572000" y="1052513"/>
            <a:ext cx="0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>
            <a:off x="3492500" y="2276475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V="1">
            <a:off x="7596188" y="1052513"/>
            <a:ext cx="0" cy="244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6443663" y="2276475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 flipV="1">
            <a:off x="4572000" y="3716338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>
            <a:off x="3492500" y="5084763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 flipH="1" flipV="1">
            <a:off x="7596188" y="3716338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54" name="Line 22"/>
          <p:cNvSpPr>
            <a:spLocks noChangeShapeType="1"/>
          </p:cNvSpPr>
          <p:nvPr/>
        </p:nvSpPr>
        <p:spPr bwMode="auto">
          <a:xfrm>
            <a:off x="6300788" y="5084763"/>
            <a:ext cx="2592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2150" name="Text Box 54"/>
          <p:cNvSpPr txBox="1">
            <a:spLocks noChangeArrowheads="1"/>
          </p:cNvSpPr>
          <p:nvPr/>
        </p:nvSpPr>
        <p:spPr bwMode="auto">
          <a:xfrm>
            <a:off x="684213" y="4292600"/>
            <a:ext cx="28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dirty="0">
                <a:solidFill>
                  <a:srgbClr val="002060"/>
                </a:solidFill>
                <a:latin typeface="Tahoma" pitchFamily="34" charset="0"/>
              </a:rPr>
              <a:t>I</a:t>
            </a:r>
            <a:endParaRPr lang="ru-RU" b="1" i="1" dirty="0">
              <a:solidFill>
                <a:srgbClr val="002060"/>
              </a:solidFill>
              <a:latin typeface="Tahoma" pitchFamily="34" charset="0"/>
            </a:endParaRPr>
          </a:p>
        </p:txBody>
      </p:sp>
      <p:sp>
        <p:nvSpPr>
          <p:cNvPr id="132151" name="Text Box 55"/>
          <p:cNvSpPr txBox="1">
            <a:spLocks noChangeArrowheads="1"/>
          </p:cNvSpPr>
          <p:nvPr/>
        </p:nvSpPr>
        <p:spPr bwMode="auto">
          <a:xfrm>
            <a:off x="3779838" y="1052513"/>
            <a:ext cx="504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dirty="0">
                <a:solidFill>
                  <a:schemeClr val="hlink"/>
                </a:solidFill>
                <a:latin typeface="Tahoma" pitchFamily="34" charset="0"/>
              </a:rPr>
              <a:t>II</a:t>
            </a:r>
            <a:endParaRPr lang="ru-RU" sz="2000" b="1" i="1" dirty="0">
              <a:solidFill>
                <a:schemeClr val="hlink"/>
              </a:solidFill>
              <a:latin typeface="Tahoma" pitchFamily="34" charset="0"/>
            </a:endParaRPr>
          </a:p>
        </p:txBody>
      </p:sp>
      <p:sp>
        <p:nvSpPr>
          <p:cNvPr id="44057" name="Line 25"/>
          <p:cNvSpPr>
            <a:spLocks noChangeShapeType="1"/>
          </p:cNvSpPr>
          <p:nvPr/>
        </p:nvSpPr>
        <p:spPr bwMode="auto">
          <a:xfrm>
            <a:off x="3779838" y="1700213"/>
            <a:ext cx="2016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2152" name="Text Box 56"/>
          <p:cNvSpPr txBox="1">
            <a:spLocks noChangeArrowheads="1"/>
          </p:cNvSpPr>
          <p:nvPr/>
        </p:nvSpPr>
        <p:spPr bwMode="auto">
          <a:xfrm>
            <a:off x="6588125" y="1196975"/>
            <a:ext cx="576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dirty="0">
                <a:solidFill>
                  <a:srgbClr val="002060"/>
                </a:solidFill>
                <a:latin typeface="Tahoma" pitchFamily="34" charset="0"/>
              </a:rPr>
              <a:t>III</a:t>
            </a:r>
            <a:endParaRPr lang="ru-RU" b="1" i="1" dirty="0">
              <a:solidFill>
                <a:srgbClr val="002060"/>
              </a:solidFill>
              <a:latin typeface="Tahoma" pitchFamily="34" charset="0"/>
            </a:endParaRPr>
          </a:p>
        </p:txBody>
      </p:sp>
      <p:sp>
        <p:nvSpPr>
          <p:cNvPr id="44059" name="Line 27"/>
          <p:cNvSpPr>
            <a:spLocks noChangeShapeType="1"/>
          </p:cNvSpPr>
          <p:nvPr/>
        </p:nvSpPr>
        <p:spPr bwMode="auto">
          <a:xfrm>
            <a:off x="6804025" y="2276475"/>
            <a:ext cx="18716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2153" name="Text Box 57"/>
          <p:cNvSpPr txBox="1">
            <a:spLocks noChangeArrowheads="1"/>
          </p:cNvSpPr>
          <p:nvPr/>
        </p:nvSpPr>
        <p:spPr bwMode="auto">
          <a:xfrm>
            <a:off x="4859338" y="3860800"/>
            <a:ext cx="6842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 dirty="0">
                <a:solidFill>
                  <a:srgbClr val="002060"/>
                </a:solidFill>
                <a:latin typeface="Tahoma" pitchFamily="34" charset="0"/>
              </a:rPr>
              <a:t>IV</a:t>
            </a:r>
            <a:endParaRPr lang="ru-RU" b="1" i="1" dirty="0">
              <a:solidFill>
                <a:srgbClr val="002060"/>
              </a:solidFill>
              <a:latin typeface="Tahoma" pitchFamily="34" charset="0"/>
            </a:endParaRPr>
          </a:p>
        </p:txBody>
      </p:sp>
      <p:sp>
        <p:nvSpPr>
          <p:cNvPr id="44061" name="Line 29"/>
          <p:cNvSpPr>
            <a:spLocks noChangeShapeType="1"/>
          </p:cNvSpPr>
          <p:nvPr/>
        </p:nvSpPr>
        <p:spPr bwMode="auto">
          <a:xfrm>
            <a:off x="4211638" y="4005263"/>
            <a:ext cx="1512887" cy="1655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62" name="Line 30"/>
          <p:cNvSpPr>
            <a:spLocks noChangeShapeType="1"/>
          </p:cNvSpPr>
          <p:nvPr/>
        </p:nvSpPr>
        <p:spPr bwMode="auto">
          <a:xfrm flipV="1">
            <a:off x="7235825" y="4005263"/>
            <a:ext cx="1584325" cy="18002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2154" name="Text Box 58"/>
          <p:cNvSpPr txBox="1">
            <a:spLocks noChangeArrowheads="1"/>
          </p:cNvSpPr>
          <p:nvPr/>
        </p:nvSpPr>
        <p:spPr bwMode="auto">
          <a:xfrm>
            <a:off x="6804025" y="3860800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dirty="0">
                <a:solidFill>
                  <a:srgbClr val="002060"/>
                </a:solidFill>
                <a:latin typeface="Tahoma" pitchFamily="34" charset="0"/>
              </a:rPr>
              <a:t>V</a:t>
            </a:r>
            <a:endParaRPr lang="ru-RU" sz="2000" b="1" i="1" dirty="0">
              <a:solidFill>
                <a:srgbClr val="002060"/>
              </a:solidFill>
              <a:latin typeface="Tahoma" pitchFamily="34" charset="0"/>
            </a:endParaRPr>
          </a:p>
        </p:txBody>
      </p:sp>
      <p:sp>
        <p:nvSpPr>
          <p:cNvPr id="44064" name="Text Box 28"/>
          <p:cNvSpPr txBox="1">
            <a:spLocks noChangeArrowheads="1"/>
          </p:cNvSpPr>
          <p:nvPr/>
        </p:nvSpPr>
        <p:spPr bwMode="auto">
          <a:xfrm>
            <a:off x="4211638" y="2276475"/>
            <a:ext cx="3603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0</a:t>
            </a:r>
            <a:endParaRPr lang="ru-RU" sz="1600" b="1">
              <a:latin typeface="Tahoma" pitchFamily="34" charset="0"/>
            </a:endParaRPr>
          </a:p>
        </p:txBody>
      </p:sp>
      <p:sp>
        <p:nvSpPr>
          <p:cNvPr id="44065" name="Text Box 26"/>
          <p:cNvSpPr txBox="1">
            <a:spLocks noChangeArrowheads="1"/>
          </p:cNvSpPr>
          <p:nvPr/>
        </p:nvSpPr>
        <p:spPr bwMode="auto">
          <a:xfrm>
            <a:off x="5724525" y="2205038"/>
            <a:ext cx="3603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latin typeface="Tahoma" pitchFamily="34" charset="0"/>
              </a:rPr>
              <a:t>x</a:t>
            </a:r>
            <a:endParaRPr lang="ru-RU" b="1" i="1">
              <a:latin typeface="Tahoma" pitchFamily="34" charset="0"/>
            </a:endParaRPr>
          </a:p>
        </p:txBody>
      </p:sp>
      <p:sp>
        <p:nvSpPr>
          <p:cNvPr id="44066" name="Text Box 27"/>
          <p:cNvSpPr txBox="1">
            <a:spLocks noChangeArrowheads="1"/>
          </p:cNvSpPr>
          <p:nvPr/>
        </p:nvSpPr>
        <p:spPr bwMode="auto">
          <a:xfrm>
            <a:off x="4500563" y="908050"/>
            <a:ext cx="358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latin typeface="Tahoma" pitchFamily="34" charset="0"/>
              </a:rPr>
              <a:t>y</a:t>
            </a:r>
            <a:endParaRPr lang="ru-RU" sz="2000" b="1" i="1">
              <a:latin typeface="Tahoma" pitchFamily="34" charset="0"/>
            </a:endParaRPr>
          </a:p>
        </p:txBody>
      </p:sp>
      <p:sp>
        <p:nvSpPr>
          <p:cNvPr id="44067" name="Text Box 30"/>
          <p:cNvSpPr txBox="1">
            <a:spLocks noChangeArrowheads="1"/>
          </p:cNvSpPr>
          <p:nvPr/>
        </p:nvSpPr>
        <p:spPr bwMode="auto">
          <a:xfrm>
            <a:off x="4140200" y="1700213"/>
            <a:ext cx="792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70</a:t>
            </a:r>
            <a:endParaRPr lang="ru-RU" sz="1600" b="1">
              <a:latin typeface="Tahoma" pitchFamily="34" charset="0"/>
            </a:endParaRPr>
          </a:p>
        </p:txBody>
      </p:sp>
      <p:sp>
        <p:nvSpPr>
          <p:cNvPr id="44068" name="Text Box 32"/>
          <p:cNvSpPr txBox="1">
            <a:spLocks noChangeArrowheads="1"/>
          </p:cNvSpPr>
          <p:nvPr/>
        </p:nvSpPr>
        <p:spPr bwMode="auto">
          <a:xfrm flipH="1">
            <a:off x="8604250" y="2133600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latin typeface="Tahoma" pitchFamily="34" charset="0"/>
              </a:rPr>
              <a:t>x</a:t>
            </a:r>
            <a:endParaRPr lang="ru-RU" sz="2000" b="1" i="1">
              <a:latin typeface="Tahoma" pitchFamily="34" charset="0"/>
            </a:endParaRPr>
          </a:p>
        </p:txBody>
      </p:sp>
      <p:sp>
        <p:nvSpPr>
          <p:cNvPr id="44069" name="Text Box 33"/>
          <p:cNvSpPr txBox="1">
            <a:spLocks noChangeArrowheads="1"/>
          </p:cNvSpPr>
          <p:nvPr/>
        </p:nvSpPr>
        <p:spPr bwMode="auto">
          <a:xfrm>
            <a:off x="7596188" y="908050"/>
            <a:ext cx="576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latin typeface="Tahoma" pitchFamily="34" charset="0"/>
              </a:rPr>
              <a:t>y</a:t>
            </a:r>
            <a:endParaRPr lang="ru-RU" sz="2000" b="1" i="1">
              <a:latin typeface="Tahoma" pitchFamily="34" charset="0"/>
            </a:endParaRPr>
          </a:p>
        </p:txBody>
      </p:sp>
      <p:sp>
        <p:nvSpPr>
          <p:cNvPr id="44070" name="Line 35"/>
          <p:cNvSpPr>
            <a:spLocks noChangeShapeType="1"/>
          </p:cNvSpPr>
          <p:nvPr/>
        </p:nvSpPr>
        <p:spPr bwMode="auto">
          <a:xfrm>
            <a:off x="6732588" y="2276475"/>
            <a:ext cx="2016125" cy="0"/>
          </a:xfrm>
          <a:prstGeom prst="line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44071" name="Text Box 34"/>
          <p:cNvSpPr txBox="1">
            <a:spLocks noChangeArrowheads="1"/>
          </p:cNvSpPr>
          <p:nvPr/>
        </p:nvSpPr>
        <p:spPr bwMode="auto">
          <a:xfrm>
            <a:off x="7235825" y="2349500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0</a:t>
            </a:r>
            <a:endParaRPr lang="ru-RU" sz="1600" b="1">
              <a:latin typeface="Tahoma" pitchFamily="34" charset="0"/>
            </a:endParaRPr>
          </a:p>
        </p:txBody>
      </p:sp>
      <p:sp>
        <p:nvSpPr>
          <p:cNvPr id="44072" name="Text Box 37"/>
          <p:cNvSpPr txBox="1">
            <a:spLocks noChangeArrowheads="1"/>
          </p:cNvSpPr>
          <p:nvPr/>
        </p:nvSpPr>
        <p:spPr bwMode="auto">
          <a:xfrm>
            <a:off x="5724525" y="5084763"/>
            <a:ext cx="36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latin typeface="Tahoma" pitchFamily="34" charset="0"/>
              </a:rPr>
              <a:t>x</a:t>
            </a:r>
            <a:endParaRPr lang="ru-RU" sz="2000" b="1" i="1">
              <a:latin typeface="Tahoma" pitchFamily="34" charset="0"/>
            </a:endParaRPr>
          </a:p>
        </p:txBody>
      </p:sp>
      <p:sp>
        <p:nvSpPr>
          <p:cNvPr id="44073" name="Text Box 36"/>
          <p:cNvSpPr txBox="1">
            <a:spLocks noChangeArrowheads="1"/>
          </p:cNvSpPr>
          <p:nvPr/>
        </p:nvSpPr>
        <p:spPr bwMode="auto">
          <a:xfrm>
            <a:off x="4284663" y="3716338"/>
            <a:ext cx="360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latin typeface="Tahoma" pitchFamily="34" charset="0"/>
              </a:rPr>
              <a:t>y</a:t>
            </a:r>
            <a:endParaRPr lang="ru-RU" sz="2000" b="1" i="1">
              <a:latin typeface="Tahoma" pitchFamily="34" charset="0"/>
            </a:endParaRPr>
          </a:p>
        </p:txBody>
      </p:sp>
      <p:sp>
        <p:nvSpPr>
          <p:cNvPr id="44074" name="Text Box 38"/>
          <p:cNvSpPr txBox="1">
            <a:spLocks noChangeArrowheads="1"/>
          </p:cNvSpPr>
          <p:nvPr/>
        </p:nvSpPr>
        <p:spPr bwMode="auto">
          <a:xfrm>
            <a:off x="4284663" y="5157788"/>
            <a:ext cx="358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0</a:t>
            </a:r>
            <a:endParaRPr lang="ru-RU" sz="1600" b="1">
              <a:latin typeface="Tahoma" pitchFamily="34" charset="0"/>
            </a:endParaRPr>
          </a:p>
        </p:txBody>
      </p:sp>
      <p:sp>
        <p:nvSpPr>
          <p:cNvPr id="44075" name="Text Box 42"/>
          <p:cNvSpPr txBox="1">
            <a:spLocks noChangeArrowheads="1"/>
          </p:cNvSpPr>
          <p:nvPr/>
        </p:nvSpPr>
        <p:spPr bwMode="auto">
          <a:xfrm>
            <a:off x="4140200" y="4292600"/>
            <a:ext cx="72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40</a:t>
            </a:r>
            <a:endParaRPr lang="ru-RU" sz="1600" b="1">
              <a:latin typeface="Tahoma" pitchFamily="34" charset="0"/>
            </a:endParaRPr>
          </a:p>
        </p:txBody>
      </p:sp>
      <p:sp>
        <p:nvSpPr>
          <p:cNvPr id="44076" name="Text Box 40"/>
          <p:cNvSpPr txBox="1">
            <a:spLocks noChangeArrowheads="1"/>
          </p:cNvSpPr>
          <p:nvPr/>
        </p:nvSpPr>
        <p:spPr bwMode="auto">
          <a:xfrm>
            <a:off x="4859338" y="5084763"/>
            <a:ext cx="5762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0,3</a:t>
            </a:r>
            <a:endParaRPr lang="ru-RU" sz="1600" b="1">
              <a:latin typeface="Tahoma" pitchFamily="34" charset="0"/>
            </a:endParaRPr>
          </a:p>
        </p:txBody>
      </p:sp>
      <p:sp>
        <p:nvSpPr>
          <p:cNvPr id="44077" name="Text Box 44"/>
          <p:cNvSpPr txBox="1">
            <a:spLocks noChangeArrowheads="1"/>
          </p:cNvSpPr>
          <p:nvPr/>
        </p:nvSpPr>
        <p:spPr bwMode="auto">
          <a:xfrm>
            <a:off x="8459788" y="5084763"/>
            <a:ext cx="6842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latin typeface="Tahoma" pitchFamily="34" charset="0"/>
              </a:rPr>
              <a:t>x</a:t>
            </a:r>
            <a:endParaRPr lang="ru-RU" b="1" i="1">
              <a:latin typeface="Tahoma" pitchFamily="34" charset="0"/>
            </a:endParaRPr>
          </a:p>
        </p:txBody>
      </p:sp>
      <p:sp>
        <p:nvSpPr>
          <p:cNvPr id="44078" name="Text Box 45"/>
          <p:cNvSpPr txBox="1">
            <a:spLocks noChangeArrowheads="1"/>
          </p:cNvSpPr>
          <p:nvPr/>
        </p:nvSpPr>
        <p:spPr bwMode="auto">
          <a:xfrm>
            <a:off x="7524750" y="3644900"/>
            <a:ext cx="503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latin typeface="Tahoma" pitchFamily="34" charset="0"/>
              </a:rPr>
              <a:t>y</a:t>
            </a:r>
            <a:endParaRPr lang="ru-RU" sz="2000" b="1" i="1">
              <a:latin typeface="Tahoma" pitchFamily="34" charset="0"/>
            </a:endParaRPr>
          </a:p>
        </p:txBody>
      </p:sp>
      <p:sp>
        <p:nvSpPr>
          <p:cNvPr id="44079" name="Text Box 46"/>
          <p:cNvSpPr txBox="1">
            <a:spLocks noChangeArrowheads="1"/>
          </p:cNvSpPr>
          <p:nvPr/>
        </p:nvSpPr>
        <p:spPr bwMode="auto">
          <a:xfrm>
            <a:off x="7308850" y="5084763"/>
            <a:ext cx="358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0</a:t>
            </a:r>
            <a:endParaRPr lang="ru-RU" sz="1600" b="1">
              <a:latin typeface="Tahoma" pitchFamily="34" charset="0"/>
            </a:endParaRPr>
          </a:p>
        </p:txBody>
      </p:sp>
      <p:sp>
        <p:nvSpPr>
          <p:cNvPr id="44080" name="Text Box 49"/>
          <p:cNvSpPr txBox="1">
            <a:spLocks noChangeArrowheads="1"/>
          </p:cNvSpPr>
          <p:nvPr/>
        </p:nvSpPr>
        <p:spPr bwMode="auto">
          <a:xfrm>
            <a:off x="7667625" y="4724400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5</a:t>
            </a:r>
            <a:endParaRPr lang="ru-RU" sz="1600" b="1">
              <a:latin typeface="Tahoma" pitchFamily="34" charset="0"/>
            </a:endParaRPr>
          </a:p>
        </p:txBody>
      </p:sp>
      <p:sp>
        <p:nvSpPr>
          <p:cNvPr id="44081" name="Text Box 50"/>
          <p:cNvSpPr txBox="1">
            <a:spLocks noChangeArrowheads="1"/>
          </p:cNvSpPr>
          <p:nvPr/>
        </p:nvSpPr>
        <p:spPr bwMode="auto">
          <a:xfrm>
            <a:off x="7524750" y="5229225"/>
            <a:ext cx="574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latin typeface="Tahoma" pitchFamily="34" charset="0"/>
              </a:rPr>
              <a:t>-5</a:t>
            </a:r>
            <a:endParaRPr lang="ru-RU" sz="1600" b="1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14313" y="142875"/>
            <a:ext cx="7286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70C0"/>
                </a:solidFill>
                <a:latin typeface="Cambria" pitchFamily="18" charset="0"/>
              </a:rPr>
              <a:t>Функция задана формулой: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500063" y="857250"/>
          <a:ext cx="5272087" cy="1071563"/>
        </p:xfrm>
        <a:graphic>
          <a:graphicData uri="http://schemas.openxmlformats.org/presentationml/2006/ole">
            <p:oleObj spid="_x0000_s64514" name="Формула" r:id="rId3" imgW="812520" imgH="203040" progId="Equation.3">
              <p:embed/>
            </p:oleObj>
          </a:graphicData>
        </a:graphic>
      </p:graphicFrame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214313" y="1928813"/>
            <a:ext cx="300037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ambria" pitchFamily="18" charset="0"/>
              </a:rPr>
              <a:t>Определите:</a:t>
            </a:r>
          </a:p>
          <a:p>
            <a:endParaRPr lang="ru-RU" sz="3200" b="1">
              <a:latin typeface="Cambria" pitchFamily="18" charset="0"/>
            </a:endParaRPr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142875" y="2428875"/>
            <a:ext cx="9001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ambria" pitchFamily="18" charset="0"/>
              </a:rPr>
              <a:t>а) чему равно значение у при х=0; х=2,5; х=-3</a:t>
            </a:r>
          </a:p>
        </p:txBody>
      </p:sp>
      <p:sp>
        <p:nvSpPr>
          <p:cNvPr id="17414" name="TextBox 6"/>
          <p:cNvSpPr txBox="1">
            <a:spLocks noChangeArrowheads="1"/>
          </p:cNvSpPr>
          <p:nvPr/>
        </p:nvSpPr>
        <p:spPr bwMode="auto">
          <a:xfrm>
            <a:off x="214313" y="3500438"/>
            <a:ext cx="91440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ambria" pitchFamily="18" charset="0"/>
              </a:rPr>
              <a:t>б)при каком значении х значение у=0, у=4, у=-8</a:t>
            </a:r>
          </a:p>
        </p:txBody>
      </p:sp>
      <p:sp>
        <p:nvSpPr>
          <p:cNvPr id="17415" name="TextBox 7"/>
          <p:cNvSpPr txBox="1">
            <a:spLocks noChangeArrowheads="1"/>
          </p:cNvSpPr>
          <p:nvPr/>
        </p:nvSpPr>
        <p:spPr bwMode="auto">
          <a:xfrm>
            <a:off x="1571625" y="4714875"/>
            <a:ext cx="74295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ambria" pitchFamily="18" charset="0"/>
              </a:rPr>
              <a:t>в)проходит ли график функции через точку С(2; 12)?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5750" y="5929313"/>
            <a:ext cx="6429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entury" pitchFamily="18" charset="0"/>
              </a:rPr>
              <a:t>18</a:t>
            </a:r>
          </a:p>
        </p:txBody>
      </p:sp>
      <p:sp>
        <p:nvSpPr>
          <p:cNvPr id="9" name="Выноска-облако 8"/>
          <p:cNvSpPr/>
          <p:nvPr/>
        </p:nvSpPr>
        <p:spPr>
          <a:xfrm>
            <a:off x="4429125" y="3000375"/>
            <a:ext cx="1428750" cy="571500"/>
          </a:xfrm>
          <a:prstGeom prst="cloudCallout">
            <a:avLst>
              <a:gd name="adj1" fmla="val 84810"/>
              <a:gd name="adj2" fmla="val -77322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C00000"/>
                </a:solidFill>
                <a:latin typeface="Cambria" pitchFamily="18" charset="0"/>
              </a:rPr>
              <a:t>20</a:t>
            </a:r>
          </a:p>
        </p:txBody>
      </p:sp>
      <p:sp>
        <p:nvSpPr>
          <p:cNvPr id="10" name="Выноска-облако 9"/>
          <p:cNvSpPr/>
          <p:nvPr/>
        </p:nvSpPr>
        <p:spPr>
          <a:xfrm>
            <a:off x="6072188" y="2928938"/>
            <a:ext cx="1428750" cy="571500"/>
          </a:xfrm>
          <a:prstGeom prst="cloudCallout">
            <a:avLst>
              <a:gd name="adj1" fmla="val 57493"/>
              <a:gd name="adj2" fmla="val -69517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C00000"/>
                </a:solidFill>
                <a:latin typeface="Cambria" pitchFamily="18" charset="0"/>
              </a:rPr>
              <a:t>10</a:t>
            </a:r>
          </a:p>
        </p:txBody>
      </p:sp>
      <p:sp>
        <p:nvSpPr>
          <p:cNvPr id="11" name="Выноска-облако 10"/>
          <p:cNvSpPr/>
          <p:nvPr/>
        </p:nvSpPr>
        <p:spPr>
          <a:xfrm>
            <a:off x="7572375" y="3000375"/>
            <a:ext cx="1428750" cy="571500"/>
          </a:xfrm>
          <a:prstGeom prst="cloudCallout">
            <a:avLst>
              <a:gd name="adj1" fmla="val 42664"/>
              <a:gd name="adj2" fmla="val -75371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C00000"/>
                </a:solidFill>
                <a:latin typeface="Cambria" pitchFamily="18" charset="0"/>
              </a:rPr>
              <a:t>32</a:t>
            </a:r>
          </a:p>
        </p:txBody>
      </p:sp>
      <p:sp>
        <p:nvSpPr>
          <p:cNvPr id="12" name="Выноска-облако 11"/>
          <p:cNvSpPr/>
          <p:nvPr/>
        </p:nvSpPr>
        <p:spPr>
          <a:xfrm>
            <a:off x="5643563" y="4071938"/>
            <a:ext cx="1428750" cy="571500"/>
          </a:xfrm>
          <a:prstGeom prst="cloudCallout">
            <a:avLst>
              <a:gd name="adj1" fmla="val 57493"/>
              <a:gd name="adj2" fmla="val -69517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C00000"/>
                </a:solidFill>
                <a:latin typeface="Cambria" pitchFamily="18" charset="0"/>
              </a:rPr>
              <a:t>5</a:t>
            </a:r>
          </a:p>
        </p:txBody>
      </p:sp>
      <p:sp>
        <p:nvSpPr>
          <p:cNvPr id="13" name="Выноска-облако 12"/>
          <p:cNvSpPr/>
          <p:nvPr/>
        </p:nvSpPr>
        <p:spPr>
          <a:xfrm>
            <a:off x="7143750" y="4214813"/>
            <a:ext cx="1428750" cy="571500"/>
          </a:xfrm>
          <a:prstGeom prst="cloudCallout">
            <a:avLst>
              <a:gd name="adj1" fmla="val 57493"/>
              <a:gd name="adj2" fmla="val -69517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C00000"/>
                </a:solidFill>
                <a:latin typeface="Cambria" pitchFamily="18" charset="0"/>
              </a:rPr>
              <a:t>4</a:t>
            </a:r>
          </a:p>
        </p:txBody>
      </p:sp>
      <p:sp>
        <p:nvSpPr>
          <p:cNvPr id="14" name="Выноска-облако 13"/>
          <p:cNvSpPr/>
          <p:nvPr/>
        </p:nvSpPr>
        <p:spPr>
          <a:xfrm>
            <a:off x="2500313" y="4071938"/>
            <a:ext cx="1428750" cy="571500"/>
          </a:xfrm>
          <a:prstGeom prst="cloudCallout">
            <a:avLst>
              <a:gd name="adj1" fmla="val -131384"/>
              <a:gd name="adj2" fmla="val -7079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C00000"/>
                </a:solidFill>
                <a:latin typeface="Cambria" pitchFamily="18" charset="0"/>
              </a:rPr>
              <a:t>7</a:t>
            </a:r>
          </a:p>
        </p:txBody>
      </p:sp>
      <p:sp>
        <p:nvSpPr>
          <p:cNvPr id="15" name="Выноска-облако 14"/>
          <p:cNvSpPr/>
          <p:nvPr/>
        </p:nvSpPr>
        <p:spPr>
          <a:xfrm>
            <a:off x="5786438" y="5929313"/>
            <a:ext cx="1428750" cy="571500"/>
          </a:xfrm>
          <a:prstGeom prst="cloudCallout">
            <a:avLst>
              <a:gd name="adj1" fmla="val -35384"/>
              <a:gd name="adj2" fmla="val -128053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C00000"/>
                </a:solidFill>
                <a:latin typeface="Cambria" pitchFamily="18" charset="0"/>
              </a:rPr>
              <a:t>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412" grpId="0"/>
      <p:bldP spid="17413" grpId="0"/>
      <p:bldP spid="17414" grpId="0"/>
      <p:bldP spid="17415" grpId="0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896945">
            <a:off x="2420532" y="1510648"/>
            <a:ext cx="4662767" cy="184918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i="1" dirty="0" smtClean="0">
                <a:solidFill>
                  <a:srgbClr val="FF0000"/>
                </a:solidFill>
                <a:latin typeface="Cambria" pitchFamily="18" charset="0"/>
              </a:rPr>
              <a:t>Повторение курса алгебры </a:t>
            </a:r>
            <a:r>
              <a:rPr lang="en-US" sz="5400" i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en-US" sz="5400" i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5400" i="1" dirty="0" smtClean="0">
                <a:solidFill>
                  <a:srgbClr val="FF0000"/>
                </a:solidFill>
                <a:latin typeface="Cambria" pitchFamily="18" charset="0"/>
              </a:rPr>
              <a:t>7 класса</a:t>
            </a:r>
            <a:endParaRPr lang="ru-RU" sz="5400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4581" name="TextBox 4"/>
          <p:cNvSpPr txBox="1">
            <a:spLocks noChangeArrowheads="1"/>
          </p:cNvSpPr>
          <p:nvPr/>
        </p:nvSpPr>
        <p:spPr bwMode="auto">
          <a:xfrm>
            <a:off x="2786050" y="5715000"/>
            <a:ext cx="37147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entury" pitchFamily="18" charset="0"/>
              </a:rPr>
              <a:t>Свойства степени с натуральным показателем. Многочлены.</a:t>
            </a:r>
            <a:endParaRPr lang="ru-RU" sz="2000" b="1" dirty="0">
              <a:solidFill>
                <a:srgbClr val="0070C0"/>
              </a:solidFill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14313" y="142875"/>
            <a:ext cx="7286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70C0"/>
                </a:solidFill>
                <a:latin typeface="Cambria" pitchFamily="18" charset="0"/>
              </a:rPr>
              <a:t>Постройте график функции: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571500" y="1143000"/>
          <a:ext cx="4200525" cy="1071563"/>
        </p:xfrm>
        <a:graphic>
          <a:graphicData uri="http://schemas.openxmlformats.org/presentationml/2006/ole">
            <p:oleObj spid="_x0000_s65538" name="Формула" r:id="rId3" imgW="647640" imgH="203040" progId="Equation.3">
              <p:embed/>
            </p:oleObj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928813"/>
            <a:ext cx="91440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latin typeface="Cambria" pitchFamily="18" charset="0"/>
              </a:rPr>
              <a:t>Укажите с помощью графика, чему равно значение:</a:t>
            </a:r>
          </a:p>
        </p:txBody>
      </p:sp>
      <p:sp>
        <p:nvSpPr>
          <p:cNvPr id="18437" name="TextBox 6"/>
          <p:cNvSpPr txBox="1">
            <a:spLocks noChangeArrowheads="1"/>
          </p:cNvSpPr>
          <p:nvPr/>
        </p:nvSpPr>
        <p:spPr bwMode="auto">
          <a:xfrm>
            <a:off x="428625" y="3214688"/>
            <a:ext cx="30718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ambria" pitchFamily="18" charset="0"/>
              </a:rPr>
              <a:t>а) у   при х=2; </a:t>
            </a:r>
          </a:p>
        </p:txBody>
      </p:sp>
      <p:sp>
        <p:nvSpPr>
          <p:cNvPr id="18438" name="TextBox 7"/>
          <p:cNvSpPr txBox="1">
            <a:spLocks noChangeArrowheads="1"/>
          </p:cNvSpPr>
          <p:nvPr/>
        </p:nvSpPr>
        <p:spPr bwMode="auto">
          <a:xfrm>
            <a:off x="1143000" y="3929063"/>
            <a:ext cx="342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latin typeface="Cambria" pitchFamily="18" charset="0"/>
              </a:rPr>
              <a:t>б) </a:t>
            </a:r>
            <a:r>
              <a:rPr lang="ru-RU" sz="3200" b="1" dirty="0" err="1">
                <a:latin typeface="Cambria" pitchFamily="18" charset="0"/>
              </a:rPr>
              <a:t>х</a:t>
            </a:r>
            <a:r>
              <a:rPr lang="ru-RU" sz="3200" b="1" dirty="0">
                <a:latin typeface="Cambria" pitchFamily="18" charset="0"/>
              </a:rPr>
              <a:t>, если </a:t>
            </a:r>
            <a:r>
              <a:rPr lang="ru-RU" sz="3200" b="1" dirty="0" err="1">
                <a:latin typeface="Cambria" pitchFamily="18" charset="0"/>
              </a:rPr>
              <a:t>у=</a:t>
            </a:r>
            <a:r>
              <a:rPr lang="ru-RU" sz="3200" b="1" dirty="0">
                <a:latin typeface="Cambria" pitchFamily="18" charset="0"/>
              </a:rPr>
              <a:t> - 8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5750" y="5929313"/>
            <a:ext cx="6429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entury" pitchFamily="18" charset="0"/>
              </a:rPr>
              <a:t>19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 flipH="1" flipV="1">
            <a:off x="4571206" y="4715669"/>
            <a:ext cx="428783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072063" y="4572000"/>
            <a:ext cx="3643312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6929437" y="4572001"/>
            <a:ext cx="142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7143750" y="4572001"/>
            <a:ext cx="142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7500937" y="4572001"/>
            <a:ext cx="142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7786687" y="4572001"/>
            <a:ext cx="142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6357937" y="4572001"/>
            <a:ext cx="142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6072187" y="4572001"/>
            <a:ext cx="142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643688" y="4286250"/>
            <a:ext cx="142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643688" y="4857750"/>
            <a:ext cx="142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643688" y="5143500"/>
            <a:ext cx="142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643688" y="4000500"/>
            <a:ext cx="142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858000" y="4643438"/>
            <a:ext cx="285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70C0"/>
                </a:solidFill>
                <a:latin typeface="Cambria" pitchFamily="18" charset="0"/>
              </a:rPr>
              <a:t>1</a:t>
            </a:r>
            <a:r>
              <a:rPr lang="en-US"/>
              <a:t> </a:t>
            </a:r>
            <a:endParaRPr lang="ru-RU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rot="5400000" flipH="1" flipV="1">
            <a:off x="4679157" y="4179094"/>
            <a:ext cx="4214812" cy="114300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6215063" y="4572000"/>
            <a:ext cx="285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70C0"/>
                </a:solidFill>
                <a:latin typeface="Cambria" pitchFamily="18" charset="0"/>
              </a:rPr>
              <a:t>0</a:t>
            </a:r>
            <a:r>
              <a:rPr lang="en-US"/>
              <a:t> </a:t>
            </a:r>
            <a:endParaRPr lang="ru-RU"/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8429625" y="4643438"/>
            <a:ext cx="285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70C0"/>
                </a:solidFill>
                <a:latin typeface="Cambria" pitchFamily="18" charset="0"/>
              </a:rPr>
              <a:t>х</a:t>
            </a:r>
            <a:r>
              <a:rPr lang="en-US"/>
              <a:t> </a:t>
            </a:r>
            <a:endParaRPr lang="ru-RU"/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6286500" y="2500313"/>
            <a:ext cx="285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70C0"/>
                </a:solidFill>
                <a:latin typeface="Cambria" pitchFamily="18" charset="0"/>
              </a:rPr>
              <a:t>у</a:t>
            </a:r>
            <a:r>
              <a:rPr lang="en-US"/>
              <a:t> </a:t>
            </a:r>
            <a:endParaRPr lang="ru-RU"/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7358063" y="2643188"/>
            <a:ext cx="1428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70C0"/>
                </a:solidFill>
                <a:latin typeface="Cambria" pitchFamily="18" charset="0"/>
              </a:rPr>
              <a:t>у=3х-2</a:t>
            </a: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rot="5400000" flipH="1" flipV="1">
            <a:off x="6628607" y="3944144"/>
            <a:ext cx="1173162" cy="0"/>
          </a:xfrm>
          <a:prstGeom prst="line">
            <a:avLst/>
          </a:prstGeom>
          <a:ln w="38100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6715125" y="3357563"/>
            <a:ext cx="500063" cy="0"/>
          </a:xfrm>
          <a:prstGeom prst="line">
            <a:avLst/>
          </a:prstGeom>
          <a:ln w="38100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6643688" y="3714750"/>
            <a:ext cx="142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6643688" y="3357563"/>
            <a:ext cx="142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7072313" y="4643438"/>
            <a:ext cx="285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70C0"/>
                </a:solidFill>
                <a:latin typeface="Cambria" pitchFamily="18" charset="0"/>
              </a:rPr>
              <a:t>2</a:t>
            </a:r>
            <a:r>
              <a:rPr lang="en-US"/>
              <a:t> </a:t>
            </a:r>
            <a:endParaRPr lang="ru-RU"/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6286500" y="3143250"/>
            <a:ext cx="2857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70C0"/>
                </a:solidFill>
                <a:latin typeface="Cambria" pitchFamily="18" charset="0"/>
              </a:rPr>
              <a:t>4</a:t>
            </a:r>
            <a:r>
              <a:rPr lang="en-US"/>
              <a:t> </a:t>
            </a:r>
            <a:endParaRPr lang="ru-RU"/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6786563" y="500062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70C0"/>
                </a:solidFill>
                <a:latin typeface="Cambria" pitchFamily="18" charset="0"/>
              </a:rPr>
              <a:t>-2</a:t>
            </a:r>
            <a:r>
              <a:rPr lang="en-US"/>
              <a:t> </a:t>
            </a:r>
            <a:endParaRPr lang="ru-RU"/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>
            <a:off x="6643688" y="5429250"/>
            <a:ext cx="142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6643688" y="5715000"/>
            <a:ext cx="142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6643688" y="6000750"/>
            <a:ext cx="142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6643688" y="6286500"/>
            <a:ext cx="142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6643688" y="6572250"/>
            <a:ext cx="142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6643688" y="6858000"/>
            <a:ext cx="1428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6143625" y="6858000"/>
            <a:ext cx="571500" cy="0"/>
          </a:xfrm>
          <a:prstGeom prst="line">
            <a:avLst/>
          </a:prstGeom>
          <a:ln w="38100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rot="5400000" flipH="1" flipV="1">
            <a:off x="5036344" y="5750719"/>
            <a:ext cx="2214562" cy="0"/>
          </a:xfrm>
          <a:prstGeom prst="line">
            <a:avLst/>
          </a:prstGeom>
          <a:ln w="38100">
            <a:solidFill>
              <a:srgbClr val="0066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5857875" y="4643438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70C0"/>
                </a:solidFill>
                <a:latin typeface="Cambria" pitchFamily="18" charset="0"/>
              </a:rPr>
              <a:t>-2</a:t>
            </a:r>
            <a:r>
              <a:rPr lang="en-US"/>
              <a:t> </a:t>
            </a:r>
            <a:endParaRPr lang="ru-RU"/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6858000" y="6488113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0070C0"/>
                </a:solidFill>
                <a:latin typeface="Cambria" pitchFamily="18" charset="0"/>
              </a:rPr>
              <a:t>-8</a:t>
            </a:r>
            <a:r>
              <a:rPr lang="en-US"/>
              <a:t>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8437" grpId="0"/>
      <p:bldP spid="18438" grpId="0"/>
      <p:bldP spid="29" grpId="0"/>
      <p:bldP spid="39" grpId="0"/>
      <p:bldP spid="40" grpId="0"/>
      <p:bldP spid="41" grpId="0"/>
      <p:bldP spid="44" grpId="0"/>
      <p:bldP spid="66" grpId="0"/>
      <p:bldP spid="67" grpId="0"/>
      <p:bldP spid="71" grpId="0"/>
      <p:bldP spid="86" grpId="0"/>
      <p:bldP spid="8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14313" y="142875"/>
            <a:ext cx="72866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70C0"/>
                </a:solidFill>
                <a:latin typeface="Cambria" pitchFamily="18" charset="0"/>
              </a:rPr>
              <a:t>Найдите точку пересечения графиков функций:</a:t>
            </a: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142875" y="1928813"/>
          <a:ext cx="4037013" cy="1071562"/>
        </p:xfrm>
        <a:graphic>
          <a:graphicData uri="http://schemas.openxmlformats.org/presentationml/2006/ole">
            <p:oleObj spid="_x0000_s66562" name="Формула" r:id="rId3" imgW="622080" imgH="203040" progId="Equation.3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286375" y="1928813"/>
          <a:ext cx="3708400" cy="1071562"/>
        </p:xfrm>
        <a:graphic>
          <a:graphicData uri="http://schemas.openxmlformats.org/presentationml/2006/ole">
            <p:oleObj spid="_x0000_s66563" name="Формула" r:id="rId4" imgW="571320" imgH="203040" progId="Equation.3">
              <p:embed/>
            </p:oleObj>
          </a:graphicData>
        </a:graphic>
      </p:graphicFrame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4357688" y="2143125"/>
            <a:ext cx="3571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70C0"/>
                </a:solidFill>
                <a:latin typeface="Cambria" pitchFamily="18" charset="0"/>
              </a:rPr>
              <a:t>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50" y="5929313"/>
            <a:ext cx="6429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entury" pitchFamily="18" charset="0"/>
              </a:rPr>
              <a:t>20</a:t>
            </a:r>
          </a:p>
        </p:txBody>
      </p:sp>
      <p:sp>
        <p:nvSpPr>
          <p:cNvPr id="7" name="Выноска-облако 6"/>
          <p:cNvSpPr/>
          <p:nvPr/>
        </p:nvSpPr>
        <p:spPr>
          <a:xfrm>
            <a:off x="5072063" y="3714750"/>
            <a:ext cx="2857500" cy="1143000"/>
          </a:xfrm>
          <a:prstGeom prst="cloudCallout">
            <a:avLst>
              <a:gd name="adj1" fmla="val -90799"/>
              <a:gd name="adj2" fmla="val -307008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800" b="1" dirty="0">
                <a:solidFill>
                  <a:srgbClr val="C00000"/>
                </a:solidFill>
                <a:latin typeface="Cambria" pitchFamily="18" charset="0"/>
              </a:rPr>
              <a:t>(2;-3)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461" grpId="0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Системы уравнений.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323850" y="785794"/>
            <a:ext cx="8605868" cy="585791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 b="1" i="1" u="sng" dirty="0"/>
              <a:t>Повторим:</a:t>
            </a:r>
          </a:p>
          <a:p>
            <a:pPr>
              <a:lnSpc>
                <a:spcPct val="80000"/>
              </a:lnSpc>
            </a:pPr>
            <a:r>
              <a:rPr lang="ru-RU" dirty="0"/>
              <a:t>Решить систему уравнений – это значит найти все её решения или установить, что их нет.</a:t>
            </a:r>
          </a:p>
          <a:p>
            <a:pPr>
              <a:lnSpc>
                <a:spcPct val="80000"/>
              </a:lnSpc>
            </a:pPr>
            <a:r>
              <a:rPr lang="ru-RU" dirty="0"/>
              <a:t>Решением системы двух уравнений с двумя неизвестными называют пару чисел (</a:t>
            </a:r>
            <a:r>
              <a:rPr lang="ru-RU" dirty="0" err="1"/>
              <a:t>х;у</a:t>
            </a:r>
            <a:r>
              <a:rPr lang="ru-RU" dirty="0"/>
              <a:t>),которые при подстановке в эту систему обращают каждое её уравнение в верное равенство.</a:t>
            </a:r>
          </a:p>
          <a:p>
            <a:pPr>
              <a:lnSpc>
                <a:spcPct val="80000"/>
              </a:lnSpc>
            </a:pPr>
            <a:r>
              <a:rPr lang="ru-RU" dirty="0"/>
              <a:t>Способы решения систем уравнений: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dirty="0"/>
              <a:t>              - подстановка (универсальный способ)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dirty="0"/>
              <a:t>              - алгебраическое сложение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dirty="0"/>
              <a:t>              - графический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60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Прямоугольник 1"/>
          <p:cNvSpPr>
            <a:spLocks noChangeArrowheads="1"/>
          </p:cNvSpPr>
          <p:nvPr/>
        </p:nvSpPr>
        <p:spPr bwMode="auto">
          <a:xfrm>
            <a:off x="0" y="142875"/>
            <a:ext cx="821531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70C0"/>
                </a:solidFill>
                <a:latin typeface="Cambria" pitchFamily="18" charset="0"/>
              </a:rPr>
              <a:t>Пусть (х</a:t>
            </a:r>
            <a:r>
              <a:rPr lang="ru-RU" b="1">
                <a:solidFill>
                  <a:srgbClr val="0070C0"/>
                </a:solidFill>
                <a:latin typeface="Cambria" pitchFamily="18" charset="0"/>
              </a:rPr>
              <a:t>0</a:t>
            </a:r>
            <a:r>
              <a:rPr lang="ru-RU" sz="4000" b="1">
                <a:solidFill>
                  <a:srgbClr val="0070C0"/>
                </a:solidFill>
                <a:latin typeface="Cambria" pitchFamily="18" charset="0"/>
              </a:rPr>
              <a:t>; у</a:t>
            </a:r>
            <a:r>
              <a:rPr lang="ru-RU" sz="2000" b="1">
                <a:solidFill>
                  <a:srgbClr val="0070C0"/>
                </a:solidFill>
                <a:latin typeface="Cambria" pitchFamily="18" charset="0"/>
              </a:rPr>
              <a:t>0</a:t>
            </a:r>
            <a:r>
              <a:rPr lang="ru-RU" sz="4000" b="1">
                <a:solidFill>
                  <a:srgbClr val="0070C0"/>
                </a:solidFill>
                <a:latin typeface="Cambria" pitchFamily="18" charset="0"/>
              </a:rPr>
              <a:t>) – решение системы</a:t>
            </a:r>
          </a:p>
          <a:p>
            <a:pPr algn="ctr"/>
            <a:r>
              <a:rPr lang="ru-RU" sz="4000" b="1">
                <a:solidFill>
                  <a:srgbClr val="0070C0"/>
                </a:solidFill>
                <a:latin typeface="Cambria" pitchFamily="18" charset="0"/>
              </a:rPr>
              <a:t>линейных уравнений. </a:t>
            </a:r>
          </a:p>
          <a:p>
            <a:pPr algn="ctr"/>
            <a:r>
              <a:rPr lang="ru-RU" sz="4000" b="1">
                <a:solidFill>
                  <a:srgbClr val="0070C0"/>
                </a:solidFill>
                <a:latin typeface="Cambria" pitchFamily="18" charset="0"/>
              </a:rPr>
              <a:t>Найдите </a:t>
            </a:r>
            <a:r>
              <a:rPr lang="ru-RU" sz="4000" b="1">
                <a:solidFill>
                  <a:srgbClr val="FF0000"/>
                </a:solidFill>
                <a:latin typeface="Cambria" pitchFamily="18" charset="0"/>
              </a:rPr>
              <a:t>х</a:t>
            </a:r>
            <a:r>
              <a:rPr lang="ru-RU" sz="2000" b="1">
                <a:solidFill>
                  <a:srgbClr val="FF0000"/>
                </a:solidFill>
                <a:latin typeface="Cambria" pitchFamily="18" charset="0"/>
              </a:rPr>
              <a:t>0</a:t>
            </a:r>
            <a:r>
              <a:rPr lang="ru-RU" sz="4000" b="1">
                <a:solidFill>
                  <a:srgbClr val="FF0000"/>
                </a:solidFill>
                <a:latin typeface="Cambria" pitchFamily="18" charset="0"/>
              </a:rPr>
              <a:t>+ у</a:t>
            </a:r>
            <a:r>
              <a:rPr lang="ru-RU" sz="2000" b="1">
                <a:solidFill>
                  <a:srgbClr val="FF0000"/>
                </a:solidFill>
                <a:latin typeface="Cambria" pitchFamily="18" charset="0"/>
              </a:rPr>
              <a:t>0</a:t>
            </a:r>
            <a:r>
              <a:rPr lang="ru-RU" sz="4000" b="1">
                <a:solidFill>
                  <a:srgbClr val="FF0000"/>
                </a:solidFill>
                <a:latin typeface="Cambria" pitchFamily="18" charset="0"/>
              </a:rPr>
              <a:t> 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28688" y="2286000"/>
            <a:ext cx="4414837" cy="2071688"/>
            <a:chOff x="1619" y="1239"/>
            <a:chExt cx="2946" cy="1504"/>
          </a:xfrm>
        </p:grpSpPr>
        <p:sp>
          <p:nvSpPr>
            <p:cNvPr id="20487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0482" name="Object 7"/>
            <p:cNvGraphicFramePr>
              <a:graphicFrameLocks noChangeAspect="1"/>
            </p:cNvGraphicFramePr>
            <p:nvPr/>
          </p:nvGraphicFramePr>
          <p:xfrm>
            <a:off x="1619" y="1239"/>
            <a:ext cx="2946" cy="1504"/>
          </p:xfrm>
          <a:graphic>
            <a:graphicData uri="http://schemas.openxmlformats.org/presentationml/2006/ole">
              <p:oleObj spid="_x0000_s67586" name="Формула" r:id="rId3" imgW="914400" imgH="457200" progId="Equation.3">
                <p:embed/>
              </p:oleObj>
            </a:graphicData>
          </a:graphic>
        </p:graphicFrame>
      </p:grpSp>
      <p:sp>
        <p:nvSpPr>
          <p:cNvPr id="6" name="TextBox 5"/>
          <p:cNvSpPr txBox="1"/>
          <p:nvPr/>
        </p:nvSpPr>
        <p:spPr>
          <a:xfrm>
            <a:off x="285750" y="5929313"/>
            <a:ext cx="6429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entury" pitchFamily="18" charset="0"/>
              </a:rPr>
              <a:t>21</a:t>
            </a:r>
          </a:p>
        </p:txBody>
      </p:sp>
      <p:sp>
        <p:nvSpPr>
          <p:cNvPr id="7" name="Выноска-облако 6"/>
          <p:cNvSpPr/>
          <p:nvPr/>
        </p:nvSpPr>
        <p:spPr>
          <a:xfrm>
            <a:off x="5643563" y="3857625"/>
            <a:ext cx="3286125" cy="1357313"/>
          </a:xfrm>
          <a:prstGeom prst="cloudCallout">
            <a:avLst>
              <a:gd name="adj1" fmla="val -42195"/>
              <a:gd name="adj2" fmla="val -192692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rgbClr val="C00000"/>
                </a:solidFill>
                <a:latin typeface="Cambria" pitchFamily="18" charset="0"/>
              </a:rPr>
              <a:t>4+3=7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7"/>
          <p:cNvGraphicFramePr>
            <a:graphicFrameLocks noChangeAspect="1"/>
          </p:cNvGraphicFramePr>
          <p:nvPr/>
        </p:nvGraphicFramePr>
        <p:xfrm>
          <a:off x="539750" y="2349500"/>
          <a:ext cx="3990975" cy="2151063"/>
        </p:xfrm>
        <a:graphic>
          <a:graphicData uri="http://schemas.openxmlformats.org/presentationml/2006/ole">
            <p:oleObj spid="_x0000_s68610" name="Формула" r:id="rId3" imgW="799920" imgH="457200" progId="Equation.3">
              <p:embed/>
            </p:oleObj>
          </a:graphicData>
        </a:graphic>
      </p:graphicFrame>
      <p:sp>
        <p:nvSpPr>
          <p:cNvPr id="21507" name="Прямоугольник 2"/>
          <p:cNvSpPr>
            <a:spLocks noChangeArrowheads="1"/>
          </p:cNvSpPr>
          <p:nvPr/>
        </p:nvSpPr>
        <p:spPr bwMode="auto">
          <a:xfrm>
            <a:off x="285750" y="142875"/>
            <a:ext cx="807243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70C0"/>
                </a:solidFill>
                <a:latin typeface="Cambria" pitchFamily="18" charset="0"/>
              </a:rPr>
              <a:t>Пусть (х</a:t>
            </a:r>
            <a:r>
              <a:rPr lang="ru-RU" sz="2000" b="1">
                <a:solidFill>
                  <a:srgbClr val="0070C0"/>
                </a:solidFill>
                <a:latin typeface="Cambria" pitchFamily="18" charset="0"/>
              </a:rPr>
              <a:t>0</a:t>
            </a:r>
            <a:r>
              <a:rPr lang="ru-RU" sz="4000" b="1">
                <a:solidFill>
                  <a:srgbClr val="0070C0"/>
                </a:solidFill>
                <a:latin typeface="Cambria" pitchFamily="18" charset="0"/>
              </a:rPr>
              <a:t>; у</a:t>
            </a:r>
            <a:r>
              <a:rPr lang="ru-RU" sz="2400" b="1">
                <a:solidFill>
                  <a:srgbClr val="0070C0"/>
                </a:solidFill>
                <a:latin typeface="Cambria" pitchFamily="18" charset="0"/>
              </a:rPr>
              <a:t>0</a:t>
            </a:r>
            <a:r>
              <a:rPr lang="ru-RU" sz="4000" b="1">
                <a:solidFill>
                  <a:srgbClr val="0070C0"/>
                </a:solidFill>
                <a:latin typeface="Cambria" pitchFamily="18" charset="0"/>
              </a:rPr>
              <a:t>) – решение системы линейных уравнений. Найдите </a:t>
            </a:r>
            <a:r>
              <a:rPr lang="ru-RU" sz="4000" b="1">
                <a:solidFill>
                  <a:srgbClr val="FF0000"/>
                </a:solidFill>
                <a:latin typeface="Cambria" pitchFamily="18" charset="0"/>
              </a:rPr>
              <a:t>х</a:t>
            </a:r>
            <a:r>
              <a:rPr lang="ru-RU" sz="2000" b="1">
                <a:solidFill>
                  <a:srgbClr val="FF0000"/>
                </a:solidFill>
                <a:latin typeface="Cambria" pitchFamily="18" charset="0"/>
              </a:rPr>
              <a:t>0</a:t>
            </a:r>
            <a:r>
              <a:rPr lang="ru-RU" sz="4000" b="1">
                <a:solidFill>
                  <a:srgbClr val="FF0000"/>
                </a:solidFill>
                <a:latin typeface="Cambria" pitchFamily="18" charset="0"/>
              </a:rPr>
              <a:t>: у</a:t>
            </a:r>
            <a:r>
              <a:rPr lang="ru-RU" sz="2400" b="1">
                <a:solidFill>
                  <a:srgbClr val="FF0000"/>
                </a:solidFill>
                <a:latin typeface="Cambria" pitchFamily="18" charset="0"/>
              </a:rPr>
              <a:t>0</a:t>
            </a:r>
            <a:r>
              <a:rPr lang="ru-RU" sz="4000" b="1">
                <a:solidFill>
                  <a:srgbClr val="FF0000"/>
                </a:solidFill>
                <a:latin typeface="Cambria" pitchFamily="18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50" y="5929313"/>
            <a:ext cx="6429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entury" pitchFamily="18" charset="0"/>
              </a:rPr>
              <a:t>22</a:t>
            </a:r>
          </a:p>
        </p:txBody>
      </p:sp>
      <p:sp>
        <p:nvSpPr>
          <p:cNvPr id="5" name="Выноска-облако 4"/>
          <p:cNvSpPr/>
          <p:nvPr/>
        </p:nvSpPr>
        <p:spPr>
          <a:xfrm>
            <a:off x="5643563" y="3857625"/>
            <a:ext cx="3286125" cy="1357313"/>
          </a:xfrm>
          <a:prstGeom prst="cloudCallout">
            <a:avLst>
              <a:gd name="adj1" fmla="val -104973"/>
              <a:gd name="adj2" fmla="val -180369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rgbClr val="C00000"/>
                </a:solidFill>
                <a:latin typeface="Cambria" pitchFamily="18" charset="0"/>
              </a:rPr>
              <a:t>3:2=1,5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74637"/>
          </a:xfrm>
        </p:spPr>
        <p:txBody>
          <a:bodyPr>
            <a:normAutofit fontScale="90000"/>
          </a:bodyPr>
          <a:lstStyle/>
          <a:p>
            <a:endParaRPr lang="ru-RU" sz="4000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229600" cy="5218113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 dirty="0">
                <a:solidFill>
                  <a:srgbClr val="FF0000"/>
                </a:solidFill>
              </a:rPr>
              <a:t>№1.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  <a:r>
              <a:rPr lang="ru-RU" sz="2800" dirty="0"/>
              <a:t>Задайте формулой функцию </a:t>
            </a:r>
          </a:p>
          <a:p>
            <a:pPr>
              <a:buFontTx/>
              <a:buNone/>
            </a:pPr>
            <a:r>
              <a:rPr lang="ru-RU" sz="2800" b="1" dirty="0"/>
              <a:t>у = 2х+в,</a:t>
            </a:r>
            <a:r>
              <a:rPr lang="ru-RU" sz="2800" dirty="0"/>
              <a:t> график которой проходит через</a:t>
            </a:r>
          </a:p>
          <a:p>
            <a:pPr>
              <a:buFontTx/>
              <a:buNone/>
            </a:pPr>
            <a:r>
              <a:rPr lang="ru-RU" sz="2800" dirty="0" smtClean="0"/>
              <a:t>точку: а) А(17</a:t>
            </a:r>
            <a:r>
              <a:rPr lang="ru-RU" sz="2800" dirty="0"/>
              <a:t>;-</a:t>
            </a:r>
            <a:r>
              <a:rPr lang="ru-RU" sz="2800" dirty="0" smtClean="0"/>
              <a:t>51); б) </a:t>
            </a:r>
            <a:r>
              <a:rPr lang="ru-RU" sz="2800" dirty="0"/>
              <a:t>К(45;15</a:t>
            </a:r>
            <a:r>
              <a:rPr lang="ru-RU" sz="2800" dirty="0" smtClean="0"/>
              <a:t>);   в) </a:t>
            </a:r>
            <a:r>
              <a:rPr lang="ru-RU" sz="2800" dirty="0"/>
              <a:t>М(12; -1)</a:t>
            </a:r>
          </a:p>
          <a:p>
            <a:pPr>
              <a:buFontTx/>
              <a:buNone/>
            </a:pPr>
            <a:endParaRPr lang="ru-RU" sz="2800" dirty="0">
              <a:solidFill>
                <a:srgbClr val="002060"/>
              </a:solidFill>
            </a:endParaRPr>
          </a:p>
          <a:p>
            <a:pPr>
              <a:buFontTx/>
              <a:buNone/>
            </a:pPr>
            <a:endParaRPr lang="ru-RU" sz="2800" dirty="0"/>
          </a:p>
        </p:txBody>
      </p:sp>
      <p:sp>
        <p:nvSpPr>
          <p:cNvPr id="2458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9388" y="6165850"/>
            <a:ext cx="576262" cy="53816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2643182"/>
            <a:ext cx="728667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buFontTx/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№ 2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>В двух сараях сложено сено, причем в 1-м сарае сена в 3 раза больше, чем во 2-м. После того, как из 1-го сарая переложили во 2-й  20 т сена и еще привезли во 2-й сарай 10 т, то в обоих сараях сена стало поровну. Сколько тонн сена было в каждом сарае первоначально?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>
            <a:normAutofit fontScale="90000"/>
          </a:bodyPr>
          <a:lstStyle/>
          <a:p>
            <a:endParaRPr lang="ru-RU" sz="4000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81075"/>
            <a:ext cx="4038600" cy="5543550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1.  3х-у = 3</a:t>
            </a:r>
          </a:p>
          <a:p>
            <a:pPr>
              <a:buFontTx/>
              <a:buNone/>
            </a:pPr>
            <a:r>
              <a:rPr lang="ru-RU" dirty="0"/>
              <a:t>     3х-2у = 0</a:t>
            </a:r>
          </a:p>
          <a:p>
            <a:pPr>
              <a:buFontTx/>
              <a:buNone/>
            </a:pPr>
            <a:r>
              <a:rPr lang="ru-RU" dirty="0"/>
              <a:t>2. 5х-4у =12</a:t>
            </a:r>
          </a:p>
          <a:p>
            <a:pPr>
              <a:buFontTx/>
              <a:buNone/>
            </a:pPr>
            <a:r>
              <a:rPr lang="ru-RU" dirty="0"/>
              <a:t>    х-5у = -6 </a:t>
            </a:r>
          </a:p>
          <a:p>
            <a:pPr>
              <a:buFontTx/>
              <a:buNone/>
            </a:pPr>
            <a:r>
              <a:rPr lang="ru-RU" dirty="0"/>
              <a:t>3. 3х-5у = 16</a:t>
            </a:r>
          </a:p>
          <a:p>
            <a:pPr>
              <a:buFontTx/>
              <a:buNone/>
            </a:pPr>
            <a:r>
              <a:rPr lang="ru-RU" dirty="0"/>
              <a:t>     у+2х = 2 </a:t>
            </a:r>
          </a:p>
          <a:p>
            <a:pPr>
              <a:buFontTx/>
              <a:buNone/>
            </a:pPr>
            <a:r>
              <a:rPr lang="ru-RU" dirty="0"/>
              <a:t>4.  5х+у = 14</a:t>
            </a:r>
          </a:p>
          <a:p>
            <a:pPr>
              <a:buFontTx/>
              <a:buNone/>
            </a:pPr>
            <a:r>
              <a:rPr lang="ru-RU" dirty="0"/>
              <a:t>     3х -2у = -2 </a:t>
            </a:r>
          </a:p>
          <a:p>
            <a:pPr>
              <a:buFontTx/>
              <a:buNone/>
            </a:pPr>
            <a:r>
              <a:rPr lang="ru-RU" dirty="0"/>
              <a:t>5.   2х+3у = 10</a:t>
            </a:r>
          </a:p>
          <a:p>
            <a:pPr>
              <a:buFontTx/>
              <a:buNone/>
            </a:pPr>
            <a:r>
              <a:rPr lang="ru-RU" dirty="0"/>
              <a:t>     -2у+х = -9 </a:t>
            </a:r>
          </a:p>
          <a:p>
            <a:pPr>
              <a:buFontTx/>
              <a:buNone/>
            </a:pPr>
            <a:endParaRPr lang="ru-RU" dirty="0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81075"/>
            <a:ext cx="4038600" cy="5543550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6.   </a:t>
            </a:r>
            <a:r>
              <a:rPr lang="ru-RU" dirty="0" err="1"/>
              <a:t>х</a:t>
            </a:r>
            <a:r>
              <a:rPr lang="ru-RU" dirty="0"/>
              <a:t> - у = 3</a:t>
            </a:r>
          </a:p>
          <a:p>
            <a:pPr>
              <a:buFontTx/>
              <a:buNone/>
            </a:pPr>
            <a:r>
              <a:rPr lang="ru-RU" dirty="0"/>
              <a:t>     4у+3х = 2 </a:t>
            </a:r>
          </a:p>
          <a:p>
            <a:pPr>
              <a:buFontTx/>
              <a:buNone/>
            </a:pPr>
            <a:r>
              <a:rPr lang="ru-RU" dirty="0"/>
              <a:t>7.  2х+5у = -7</a:t>
            </a:r>
          </a:p>
          <a:p>
            <a:pPr>
              <a:buFontTx/>
              <a:buNone/>
            </a:pPr>
            <a:r>
              <a:rPr lang="ru-RU" dirty="0"/>
              <a:t>     3х-у = 15 </a:t>
            </a:r>
          </a:p>
          <a:p>
            <a:pPr>
              <a:buFontTx/>
              <a:buNone/>
            </a:pPr>
            <a:r>
              <a:rPr lang="ru-RU" dirty="0"/>
              <a:t>8.  4х-2у = -6</a:t>
            </a:r>
          </a:p>
          <a:p>
            <a:pPr>
              <a:buFontTx/>
              <a:buNone/>
            </a:pPr>
            <a:r>
              <a:rPr lang="ru-RU" dirty="0"/>
              <a:t>      у+6х = 11</a:t>
            </a:r>
          </a:p>
          <a:p>
            <a:pPr>
              <a:buFontTx/>
              <a:buNone/>
            </a:pPr>
            <a:r>
              <a:rPr lang="ru-RU" dirty="0"/>
              <a:t>9.  3х-2у = 16</a:t>
            </a:r>
          </a:p>
          <a:p>
            <a:pPr>
              <a:buFontTx/>
              <a:buNone/>
            </a:pPr>
            <a:r>
              <a:rPr lang="ru-RU" dirty="0"/>
              <a:t>     4х+у = 3 </a:t>
            </a:r>
          </a:p>
          <a:p>
            <a:pPr>
              <a:buFontTx/>
              <a:buNone/>
            </a:pPr>
            <a:r>
              <a:rPr lang="ru-RU" dirty="0"/>
              <a:t>10.   х+3у = 7</a:t>
            </a:r>
          </a:p>
          <a:p>
            <a:pPr>
              <a:buFontTx/>
              <a:buNone/>
            </a:pPr>
            <a:r>
              <a:rPr lang="ru-RU" dirty="0"/>
              <a:t>       2у+х = 5  </a:t>
            </a:r>
          </a:p>
          <a:p>
            <a:pPr>
              <a:buFontTx/>
              <a:buNone/>
            </a:pPr>
            <a:endParaRPr lang="ru-RU" dirty="0"/>
          </a:p>
        </p:txBody>
      </p:sp>
      <p:sp>
        <p:nvSpPr>
          <p:cNvPr id="32775" name="AutoShape 7"/>
          <p:cNvSpPr>
            <a:spLocks/>
          </p:cNvSpPr>
          <p:nvPr/>
        </p:nvSpPr>
        <p:spPr bwMode="auto">
          <a:xfrm>
            <a:off x="827088" y="1052513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76" name="AutoShape 8"/>
          <p:cNvSpPr>
            <a:spLocks/>
          </p:cNvSpPr>
          <p:nvPr/>
        </p:nvSpPr>
        <p:spPr bwMode="auto">
          <a:xfrm>
            <a:off x="827088" y="2060575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77" name="AutoShape 9"/>
          <p:cNvSpPr>
            <a:spLocks/>
          </p:cNvSpPr>
          <p:nvPr/>
        </p:nvSpPr>
        <p:spPr bwMode="auto">
          <a:xfrm>
            <a:off x="827088" y="3141663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78" name="AutoShape 10"/>
          <p:cNvSpPr>
            <a:spLocks/>
          </p:cNvSpPr>
          <p:nvPr/>
        </p:nvSpPr>
        <p:spPr bwMode="auto">
          <a:xfrm>
            <a:off x="900113" y="4149725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79" name="AutoShape 11"/>
          <p:cNvSpPr>
            <a:spLocks/>
          </p:cNvSpPr>
          <p:nvPr/>
        </p:nvSpPr>
        <p:spPr bwMode="auto">
          <a:xfrm>
            <a:off x="900113" y="5229225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80" name="AutoShape 12"/>
          <p:cNvSpPr>
            <a:spLocks/>
          </p:cNvSpPr>
          <p:nvPr/>
        </p:nvSpPr>
        <p:spPr bwMode="auto">
          <a:xfrm>
            <a:off x="5076825" y="1125538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81" name="AutoShape 13"/>
          <p:cNvSpPr>
            <a:spLocks/>
          </p:cNvSpPr>
          <p:nvPr/>
        </p:nvSpPr>
        <p:spPr bwMode="auto">
          <a:xfrm>
            <a:off x="5076825" y="2133600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82" name="AutoShape 14"/>
          <p:cNvSpPr>
            <a:spLocks/>
          </p:cNvSpPr>
          <p:nvPr/>
        </p:nvSpPr>
        <p:spPr bwMode="auto">
          <a:xfrm>
            <a:off x="5076825" y="3141663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83" name="AutoShape 15"/>
          <p:cNvSpPr>
            <a:spLocks/>
          </p:cNvSpPr>
          <p:nvPr/>
        </p:nvSpPr>
        <p:spPr bwMode="auto">
          <a:xfrm>
            <a:off x="5003800" y="4149725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84" name="AutoShape 16"/>
          <p:cNvSpPr>
            <a:spLocks/>
          </p:cNvSpPr>
          <p:nvPr/>
        </p:nvSpPr>
        <p:spPr bwMode="auto">
          <a:xfrm>
            <a:off x="5219700" y="5157788"/>
            <a:ext cx="152400" cy="914400"/>
          </a:xfrm>
          <a:prstGeom prst="lef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85" name="AutoShape 1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9388" y="6021388"/>
            <a:ext cx="504825" cy="504825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896945">
            <a:off x="2420532" y="1510648"/>
            <a:ext cx="4662767" cy="184918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i="1" dirty="0" smtClean="0">
                <a:solidFill>
                  <a:srgbClr val="FF0000"/>
                </a:solidFill>
                <a:latin typeface="Cambria" pitchFamily="18" charset="0"/>
              </a:rPr>
              <a:t>Повторение курса алгебры </a:t>
            </a:r>
            <a:r>
              <a:rPr lang="en-US" sz="5400" i="1" dirty="0" smtClean="0">
                <a:solidFill>
                  <a:srgbClr val="FF0000"/>
                </a:solidFill>
                <a:latin typeface="Cambria" pitchFamily="18" charset="0"/>
              </a:rPr>
              <a:t/>
            </a:r>
            <a:br>
              <a:rPr lang="en-US" sz="5400" i="1" dirty="0" smtClean="0">
                <a:solidFill>
                  <a:srgbClr val="FF0000"/>
                </a:solidFill>
                <a:latin typeface="Cambria" pitchFamily="18" charset="0"/>
              </a:rPr>
            </a:br>
            <a:r>
              <a:rPr lang="ru-RU" sz="5400" i="1" dirty="0" smtClean="0">
                <a:solidFill>
                  <a:srgbClr val="FF0000"/>
                </a:solidFill>
                <a:latin typeface="Cambria" pitchFamily="18" charset="0"/>
              </a:rPr>
              <a:t>7 класса</a:t>
            </a:r>
            <a:endParaRPr lang="ru-RU" sz="5400" i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24581" name="TextBox 4"/>
          <p:cNvSpPr txBox="1">
            <a:spLocks noChangeArrowheads="1"/>
          </p:cNvSpPr>
          <p:nvPr/>
        </p:nvSpPr>
        <p:spPr bwMode="auto">
          <a:xfrm>
            <a:off x="2786050" y="5715000"/>
            <a:ext cx="37147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Century" pitchFamily="18" charset="0"/>
              </a:rPr>
              <a:t>Функции и их графики </a:t>
            </a:r>
            <a:endParaRPr lang="ru-RU" sz="2000" b="1" dirty="0">
              <a:solidFill>
                <a:srgbClr val="0070C0"/>
              </a:solidFill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0"/>
                  <a:invGamma/>
                </a:srgbClr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>
                <a:latin typeface="Times New Roman" pitchFamily="18" charset="0"/>
              </a:rPr>
              <a:t>В какой точке пересекаются </a:t>
            </a:r>
          </a:p>
          <a:p>
            <a:pPr algn="ctr"/>
            <a:r>
              <a:rPr lang="ru-RU" sz="2800" b="1" i="1" dirty="0">
                <a:latin typeface="Times New Roman" pitchFamily="18" charset="0"/>
              </a:rPr>
              <a:t>графики функций</a:t>
            </a:r>
            <a:r>
              <a:rPr lang="ru-RU" dirty="0"/>
              <a:t> </a:t>
            </a:r>
            <a:r>
              <a:rPr lang="ru-RU" sz="2800" b="1" i="1" dirty="0">
                <a:latin typeface="Times New Roman" pitchFamily="18" charset="0"/>
              </a:rPr>
              <a:t>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979613" y="1268413"/>
            <a:ext cx="2424112" cy="681037"/>
            <a:chOff x="2136" y="1710"/>
            <a:chExt cx="2196" cy="668"/>
          </a:xfrm>
        </p:grpSpPr>
        <p:sp>
          <p:nvSpPr>
            <p:cNvPr id="25606" name="Rectangle 6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5607" name="Object 7"/>
            <p:cNvGraphicFramePr>
              <a:graphicFrameLocks noChangeAspect="1"/>
            </p:cNvGraphicFramePr>
            <p:nvPr/>
          </p:nvGraphicFramePr>
          <p:xfrm>
            <a:off x="2136" y="1710"/>
            <a:ext cx="2125" cy="668"/>
          </p:xfrm>
          <a:graphic>
            <a:graphicData uri="http://schemas.openxmlformats.org/presentationml/2006/ole">
              <p:oleObj spid="_x0000_s87047" name="Формула" r:id="rId3" imgW="660240" imgH="203040" progId="Equation.3">
                <p:embed/>
              </p:oleObj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292725" y="2349500"/>
            <a:ext cx="2087563" cy="1296988"/>
            <a:chOff x="3334" y="2613"/>
            <a:chExt cx="1315" cy="817"/>
          </a:xfrm>
        </p:grpSpPr>
        <p:sp>
          <p:nvSpPr>
            <p:cNvPr id="25609" name="Rectangle 9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5610" name="Object 10"/>
            <p:cNvGraphicFramePr>
              <a:graphicFrameLocks noChangeAspect="1"/>
            </p:cNvGraphicFramePr>
            <p:nvPr/>
          </p:nvGraphicFramePr>
          <p:xfrm>
            <a:off x="3483" y="2809"/>
            <a:ext cx="1041" cy="463"/>
          </p:xfrm>
          <a:graphic>
            <a:graphicData uri="http://schemas.openxmlformats.org/presentationml/2006/ole">
              <p:oleObj spid="_x0000_s87046" name="Формула" r:id="rId4" imgW="495000" imgH="215640" progId="Equation.3">
                <p:embed/>
              </p:oleObj>
            </a:graphicData>
          </a:graphic>
        </p:graphicFrame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5292725" y="3860800"/>
            <a:ext cx="2087563" cy="1296988"/>
            <a:chOff x="3334" y="2613"/>
            <a:chExt cx="1315" cy="817"/>
          </a:xfrm>
        </p:grpSpPr>
        <p:sp>
          <p:nvSpPr>
            <p:cNvPr id="25614" name="Rectangle 14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5615" name="Object 15"/>
            <p:cNvGraphicFramePr>
              <a:graphicFrameLocks noChangeAspect="1"/>
            </p:cNvGraphicFramePr>
            <p:nvPr/>
          </p:nvGraphicFramePr>
          <p:xfrm>
            <a:off x="3683" y="2808"/>
            <a:ext cx="641" cy="464"/>
          </p:xfrm>
          <a:graphic>
            <a:graphicData uri="http://schemas.openxmlformats.org/presentationml/2006/ole">
              <p:oleObj spid="_x0000_s87045" name="Формула" r:id="rId5" imgW="304560" imgH="215640" progId="Equation.3">
                <p:embed/>
              </p:oleObj>
            </a:graphicData>
          </a:graphic>
        </p:graphicFrame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555875" y="3860800"/>
            <a:ext cx="2087563" cy="1296988"/>
            <a:chOff x="3334" y="2613"/>
            <a:chExt cx="1315" cy="817"/>
          </a:xfrm>
        </p:grpSpPr>
        <p:sp>
          <p:nvSpPr>
            <p:cNvPr id="25617" name="Rectangle 17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5618" name="Object 18"/>
            <p:cNvGraphicFramePr>
              <a:graphicFrameLocks noChangeAspect="1"/>
            </p:cNvGraphicFramePr>
            <p:nvPr/>
          </p:nvGraphicFramePr>
          <p:xfrm>
            <a:off x="3470" y="2809"/>
            <a:ext cx="1066" cy="464"/>
          </p:xfrm>
          <a:graphic>
            <a:graphicData uri="http://schemas.openxmlformats.org/presentationml/2006/ole">
              <p:oleObj spid="_x0000_s87044" name="Формула" r:id="rId6" imgW="507960" imgH="215640" progId="Equation.3">
                <p:embed/>
              </p:oleObj>
            </a:graphicData>
          </a:graphic>
        </p:graphicFrame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2555875" y="2349500"/>
            <a:ext cx="2087563" cy="1296988"/>
            <a:chOff x="3334" y="2613"/>
            <a:chExt cx="1315" cy="817"/>
          </a:xfrm>
        </p:grpSpPr>
        <p:sp>
          <p:nvSpPr>
            <p:cNvPr id="25620" name="Rectangle 20"/>
            <p:cNvSpPr>
              <a:spLocks noChangeArrowheads="1"/>
            </p:cNvSpPr>
            <p:nvPr/>
          </p:nvSpPr>
          <p:spPr bwMode="auto">
            <a:xfrm>
              <a:off x="3334" y="2613"/>
              <a:ext cx="1315" cy="817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5621" name="Object 21"/>
            <p:cNvGraphicFramePr>
              <a:graphicFrameLocks noChangeAspect="1"/>
            </p:cNvGraphicFramePr>
            <p:nvPr/>
          </p:nvGraphicFramePr>
          <p:xfrm>
            <a:off x="3683" y="2809"/>
            <a:ext cx="640" cy="463"/>
          </p:xfrm>
          <a:graphic>
            <a:graphicData uri="http://schemas.openxmlformats.org/presentationml/2006/ole">
              <p:oleObj spid="_x0000_s87043" name="Формула" r:id="rId7" imgW="304560" imgH="215640" progId="Equation.3">
                <p:embed/>
              </p:oleObj>
            </a:graphicData>
          </a:graphic>
        </p:graphicFrame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5435600" y="1268413"/>
            <a:ext cx="2403475" cy="681037"/>
            <a:chOff x="2154" y="1710"/>
            <a:chExt cx="2178" cy="668"/>
          </a:xfrm>
        </p:grpSpPr>
        <p:sp>
          <p:nvSpPr>
            <p:cNvPr id="25630" name="Rectangle 30"/>
            <p:cNvSpPr>
              <a:spLocks noChangeArrowheads="1"/>
            </p:cNvSpPr>
            <p:nvPr/>
          </p:nvSpPr>
          <p:spPr bwMode="auto">
            <a:xfrm>
              <a:off x="2154" y="1752"/>
              <a:ext cx="2178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5631" name="Object 31"/>
            <p:cNvGraphicFramePr>
              <a:graphicFrameLocks noChangeAspect="1"/>
            </p:cNvGraphicFramePr>
            <p:nvPr/>
          </p:nvGraphicFramePr>
          <p:xfrm>
            <a:off x="2483" y="1710"/>
            <a:ext cx="1431" cy="668"/>
          </p:xfrm>
          <a:graphic>
            <a:graphicData uri="http://schemas.openxmlformats.org/presentationml/2006/ole">
              <p:oleObj spid="_x0000_s87042" name="Формула" r:id="rId8" imgW="444240" imgH="203040" progId="Equation.3">
                <p:embed/>
              </p:oleObj>
            </a:graphicData>
          </a:graphic>
        </p:graphicFrame>
      </p:grpSp>
      <p:sp>
        <p:nvSpPr>
          <p:cNvPr id="25632" name="Oval 32"/>
          <p:cNvSpPr>
            <a:spLocks noChangeArrowheads="1"/>
          </p:cNvSpPr>
          <p:nvPr/>
        </p:nvSpPr>
        <p:spPr bwMode="auto">
          <a:xfrm>
            <a:off x="4716463" y="1196975"/>
            <a:ext cx="647700" cy="698500"/>
          </a:xfrm>
          <a:prstGeom prst="ellipse">
            <a:avLst/>
          </a:prstGeom>
          <a:gradFill rotWithShape="1">
            <a:gsLst>
              <a:gs pos="0">
                <a:srgbClr val="99CCFF">
                  <a:gamma/>
                  <a:tint val="0"/>
                  <a:invGamma/>
                </a:srgbClr>
              </a:gs>
              <a:gs pos="100000">
                <a:srgbClr val="99CCF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latin typeface="Times New Roman" pitchFamily="18" charset="0"/>
              </a:rPr>
              <a:t>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5603" grpId="0" animBg="1"/>
      <p:bldP spid="2563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CC00">
                  <a:gamma/>
                  <a:tint val="0"/>
                  <a:invGamma/>
                </a:srgbClr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10.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0"/>
                  <a:invGamma/>
                </a:srgbClr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>
                <a:latin typeface="Times New Roman" pitchFamily="18" charset="0"/>
              </a:rPr>
              <a:t>Соотнесите функцию, заданную</a:t>
            </a:r>
          </a:p>
          <a:p>
            <a:pPr algn="ctr"/>
            <a:r>
              <a:rPr lang="ru-RU" sz="2800" b="1" i="1">
                <a:latin typeface="Times New Roman" pitchFamily="18" charset="0"/>
              </a:rPr>
              <a:t>формулой с графиком: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24525" y="2492375"/>
            <a:ext cx="2447925" cy="722313"/>
            <a:chOff x="1066" y="1706"/>
            <a:chExt cx="1542" cy="455"/>
          </a:xfrm>
        </p:grpSpPr>
        <p:sp>
          <p:nvSpPr>
            <p:cNvPr id="23557" name="Rectangle 5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3558" name="Object 6"/>
            <p:cNvGraphicFramePr>
              <a:graphicFrameLocks noChangeAspect="1"/>
            </p:cNvGraphicFramePr>
            <p:nvPr/>
          </p:nvGraphicFramePr>
          <p:xfrm>
            <a:off x="1219" y="1725"/>
            <a:ext cx="1201" cy="436"/>
          </p:xfrm>
          <a:graphic>
            <a:graphicData uri="http://schemas.openxmlformats.org/presentationml/2006/ole">
              <p:oleObj spid="_x0000_s90118" name="Формула" r:id="rId3" imgW="571320" imgH="203040" progId="Equation.3">
                <p:embed/>
              </p:oleObj>
            </a:graphicData>
          </a:graphic>
        </p:graphicFrame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695950" y="3429000"/>
            <a:ext cx="2476500" cy="723900"/>
            <a:chOff x="1048" y="1706"/>
            <a:chExt cx="1560" cy="456"/>
          </a:xfrm>
        </p:grpSpPr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3563" name="Object 11"/>
            <p:cNvGraphicFramePr>
              <a:graphicFrameLocks noChangeAspect="1"/>
            </p:cNvGraphicFramePr>
            <p:nvPr/>
          </p:nvGraphicFramePr>
          <p:xfrm>
            <a:off x="1048" y="1725"/>
            <a:ext cx="1545" cy="437"/>
          </p:xfrm>
          <a:graphic>
            <a:graphicData uri="http://schemas.openxmlformats.org/presentationml/2006/ole">
              <p:oleObj spid="_x0000_s90117" name="Формула" r:id="rId4" imgW="736560" imgH="203040" progId="Equation.3">
                <p:embed/>
              </p:oleObj>
            </a:graphicData>
          </a:graphic>
        </p:graphicFrame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724525" y="4437063"/>
            <a:ext cx="2447925" cy="723900"/>
            <a:chOff x="1066" y="1706"/>
            <a:chExt cx="1542" cy="456"/>
          </a:xfrm>
        </p:grpSpPr>
        <p:sp>
          <p:nvSpPr>
            <p:cNvPr id="23565" name="Rectangle 13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3566" name="Object 14"/>
            <p:cNvGraphicFramePr>
              <a:graphicFrameLocks noChangeAspect="1"/>
            </p:cNvGraphicFramePr>
            <p:nvPr/>
          </p:nvGraphicFramePr>
          <p:xfrm>
            <a:off x="1128" y="1725"/>
            <a:ext cx="1386" cy="437"/>
          </p:xfrm>
          <a:graphic>
            <a:graphicData uri="http://schemas.openxmlformats.org/presentationml/2006/ole">
              <p:oleObj spid="_x0000_s90116" name="Формула" r:id="rId5" imgW="660240" imgH="203040" progId="Equation.3">
                <p:embed/>
              </p:oleObj>
            </a:graphicData>
          </a:graphic>
        </p:graphicFrame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5724525" y="5445125"/>
            <a:ext cx="2447925" cy="722313"/>
            <a:chOff x="1066" y="1706"/>
            <a:chExt cx="1542" cy="455"/>
          </a:xfrm>
        </p:grpSpPr>
        <p:sp>
          <p:nvSpPr>
            <p:cNvPr id="23568" name="Rectangle 16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3569" name="Object 17"/>
            <p:cNvGraphicFramePr>
              <a:graphicFrameLocks noChangeAspect="1"/>
            </p:cNvGraphicFramePr>
            <p:nvPr/>
          </p:nvGraphicFramePr>
          <p:xfrm>
            <a:off x="1208" y="1725"/>
            <a:ext cx="1226" cy="436"/>
          </p:xfrm>
          <a:graphic>
            <a:graphicData uri="http://schemas.openxmlformats.org/presentationml/2006/ole">
              <p:oleObj spid="_x0000_s90115" name="Формула" r:id="rId6" imgW="583920" imgH="203040" progId="Equation.3">
                <p:embed/>
              </p:oleObj>
            </a:graphicData>
          </a:graphic>
        </p:graphicFrame>
      </p:grpSp>
      <p:graphicFrame>
        <p:nvGraphicFramePr>
          <p:cNvPr id="23570" name="Object 18"/>
          <p:cNvGraphicFramePr>
            <a:graphicFrameLocks noChangeAspect="1"/>
          </p:cNvGraphicFramePr>
          <p:nvPr>
            <p:ph/>
          </p:nvPr>
        </p:nvGraphicFramePr>
        <p:xfrm>
          <a:off x="950913" y="1125538"/>
          <a:ext cx="2957512" cy="4248150"/>
        </p:xfrm>
        <a:graphic>
          <a:graphicData uri="http://schemas.openxmlformats.org/presentationml/2006/ole">
            <p:oleObj spid="_x0000_s90114" name="GraphC" r:id="rId7" imgW="3209760" imgH="46098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42875" y="142875"/>
            <a:ext cx="8572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70C0"/>
                </a:solidFill>
                <a:latin typeface="Cambria" pitchFamily="18" charset="0"/>
              </a:rPr>
              <a:t>Представьте в виде степени</a:t>
            </a:r>
            <a:r>
              <a:rPr lang="ru-RU" sz="3600" b="1">
                <a:solidFill>
                  <a:srgbClr val="006600"/>
                </a:solidFill>
                <a:latin typeface="Cambria" pitchFamily="18" charset="0"/>
              </a:rPr>
              <a:t>(устно)</a:t>
            </a:r>
            <a:r>
              <a:rPr lang="ru-RU" sz="3600" b="1">
                <a:solidFill>
                  <a:srgbClr val="0070C0"/>
                </a:solidFill>
                <a:latin typeface="Cambria" pitchFamily="18" charset="0"/>
              </a:rPr>
              <a:t>:</a:t>
            </a:r>
          </a:p>
        </p:txBody>
      </p:sp>
      <p:graphicFrame>
        <p:nvGraphicFramePr>
          <p:cNvPr id="96256" name="Object 1024"/>
          <p:cNvGraphicFramePr>
            <a:graphicFrameLocks noChangeAspect="1"/>
          </p:cNvGraphicFramePr>
          <p:nvPr/>
        </p:nvGraphicFramePr>
        <p:xfrm>
          <a:off x="171450" y="571500"/>
          <a:ext cx="2657475" cy="1366838"/>
        </p:xfrm>
        <a:graphic>
          <a:graphicData uri="http://schemas.openxmlformats.org/presentationml/2006/ole">
            <p:oleObj spid="_x0000_s5122" name="Формула" r:id="rId4" imgW="393480" imgH="20304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5750" y="1857375"/>
          <a:ext cx="3357563" cy="1336675"/>
        </p:xfrm>
        <a:graphic>
          <a:graphicData uri="http://schemas.openxmlformats.org/presentationml/2006/ole">
            <p:oleObj spid="_x0000_s5123" name="Формула" r:id="rId5" imgW="507960" imgH="2030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2875" y="3143250"/>
          <a:ext cx="2786063" cy="1851025"/>
        </p:xfrm>
        <a:graphic>
          <a:graphicData uri="http://schemas.openxmlformats.org/presentationml/2006/ole">
            <p:oleObj spid="_x0000_s5124" name="Формула" r:id="rId6" imgW="34272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25963" y="642938"/>
          <a:ext cx="4111625" cy="1638300"/>
        </p:xfrm>
        <a:graphic>
          <a:graphicData uri="http://schemas.openxmlformats.org/presentationml/2006/ole">
            <p:oleObj spid="_x0000_s5125" name="Формула" r:id="rId7" imgW="57132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286500" y="2000250"/>
          <a:ext cx="2420938" cy="1495425"/>
        </p:xfrm>
        <a:graphic>
          <a:graphicData uri="http://schemas.openxmlformats.org/presentationml/2006/ole">
            <p:oleObj spid="_x0000_s5126" name="Формула" r:id="rId8" imgW="368280" imgH="2286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392738" y="3214688"/>
          <a:ext cx="3751262" cy="1725612"/>
        </p:xfrm>
        <a:graphic>
          <a:graphicData uri="http://schemas.openxmlformats.org/presentationml/2006/ole">
            <p:oleObj spid="_x0000_s5127" name="Формула" r:id="rId9" imgW="495000" imgH="2286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928938" y="3786188"/>
          <a:ext cx="2584450" cy="3071812"/>
        </p:xfrm>
        <a:graphic>
          <a:graphicData uri="http://schemas.openxmlformats.org/presentationml/2006/ole">
            <p:oleObj spid="_x0000_s5128" name="Формула" r:id="rId10" imgW="393480" imgH="46980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85750" y="5929313"/>
            <a:ext cx="500063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Century" pitchFamily="18" charset="0"/>
              </a:rPr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6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6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0"/>
                  <a:invGamma/>
                </a:srgbClr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 dirty="0">
                <a:latin typeface="Times New Roman" pitchFamily="18" charset="0"/>
              </a:rPr>
              <a:t>Соотнесите функцию, заданную</a:t>
            </a:r>
          </a:p>
          <a:p>
            <a:pPr algn="ctr"/>
            <a:r>
              <a:rPr lang="ru-RU" sz="2800" b="1" i="1" dirty="0">
                <a:latin typeface="Times New Roman" pitchFamily="18" charset="0"/>
              </a:rPr>
              <a:t>формулой с графиком: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724525" y="4437063"/>
            <a:ext cx="2447925" cy="722312"/>
            <a:chOff x="1066" y="1706"/>
            <a:chExt cx="1542" cy="455"/>
          </a:xfrm>
        </p:grpSpPr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1513" name="Object 9"/>
            <p:cNvGraphicFramePr>
              <a:graphicFrameLocks noChangeAspect="1"/>
            </p:cNvGraphicFramePr>
            <p:nvPr/>
          </p:nvGraphicFramePr>
          <p:xfrm>
            <a:off x="1166" y="1725"/>
            <a:ext cx="1307" cy="436"/>
          </p:xfrm>
          <a:graphic>
            <a:graphicData uri="http://schemas.openxmlformats.org/presentationml/2006/ole">
              <p:oleObj spid="_x0000_s91142" name="Формула" r:id="rId3" imgW="622080" imgH="203040" progId="Equation.3">
                <p:embed/>
              </p:oleObj>
            </a:graphicData>
          </a:graphic>
        </p:graphicFrame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724525" y="3429000"/>
            <a:ext cx="2447925" cy="723900"/>
            <a:chOff x="1066" y="1706"/>
            <a:chExt cx="1542" cy="456"/>
          </a:xfrm>
        </p:grpSpPr>
        <p:sp>
          <p:nvSpPr>
            <p:cNvPr id="21518" name="Rectangle 14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1519" name="Object 15"/>
            <p:cNvGraphicFramePr>
              <a:graphicFrameLocks noChangeAspect="1"/>
            </p:cNvGraphicFramePr>
            <p:nvPr/>
          </p:nvGraphicFramePr>
          <p:xfrm>
            <a:off x="1168" y="1725"/>
            <a:ext cx="1305" cy="437"/>
          </p:xfrm>
          <a:graphic>
            <a:graphicData uri="http://schemas.openxmlformats.org/presentationml/2006/ole">
              <p:oleObj spid="_x0000_s91141" name="Формула" r:id="rId4" imgW="622080" imgH="203040" progId="Equation.3">
                <p:embed/>
              </p:oleObj>
            </a:graphicData>
          </a:graphic>
        </p:graphicFrame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5724525" y="2420938"/>
            <a:ext cx="2447925" cy="723900"/>
            <a:chOff x="1066" y="1706"/>
            <a:chExt cx="1542" cy="456"/>
          </a:xfrm>
        </p:grpSpPr>
        <p:sp>
          <p:nvSpPr>
            <p:cNvPr id="21521" name="Rectangle 17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1522" name="Object 18"/>
            <p:cNvGraphicFramePr>
              <a:graphicFrameLocks noChangeAspect="1"/>
            </p:cNvGraphicFramePr>
            <p:nvPr/>
          </p:nvGraphicFramePr>
          <p:xfrm>
            <a:off x="1154" y="1725"/>
            <a:ext cx="1333" cy="437"/>
          </p:xfrm>
          <a:graphic>
            <a:graphicData uri="http://schemas.openxmlformats.org/presentationml/2006/ole">
              <p:oleObj spid="_x0000_s91140" name="Формула" r:id="rId5" imgW="634680" imgH="203040" progId="Equation.3">
                <p:embed/>
              </p:oleObj>
            </a:graphicData>
          </a:graphic>
        </p:graphicFrame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5695950" y="5445125"/>
            <a:ext cx="2476500" cy="722313"/>
            <a:chOff x="1048" y="1706"/>
            <a:chExt cx="1560" cy="455"/>
          </a:xfrm>
        </p:grpSpPr>
        <p:sp>
          <p:nvSpPr>
            <p:cNvPr id="21524" name="Rectangle 20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1525" name="Object 21"/>
            <p:cNvGraphicFramePr>
              <a:graphicFrameLocks noChangeAspect="1"/>
            </p:cNvGraphicFramePr>
            <p:nvPr/>
          </p:nvGraphicFramePr>
          <p:xfrm>
            <a:off x="1048" y="1725"/>
            <a:ext cx="1546" cy="436"/>
          </p:xfrm>
          <a:graphic>
            <a:graphicData uri="http://schemas.openxmlformats.org/presentationml/2006/ole">
              <p:oleObj spid="_x0000_s91139" name="Формула" r:id="rId6" imgW="736560" imgH="203040" progId="Equation.3">
                <p:embed/>
              </p:oleObj>
            </a:graphicData>
          </a:graphic>
        </p:graphicFrame>
      </p:grpSp>
      <p:graphicFrame>
        <p:nvGraphicFramePr>
          <p:cNvPr id="21526" name="Object 22"/>
          <p:cNvGraphicFramePr>
            <a:graphicFrameLocks noChangeAspect="1"/>
          </p:cNvGraphicFramePr>
          <p:nvPr>
            <p:ph/>
          </p:nvPr>
        </p:nvGraphicFramePr>
        <p:xfrm>
          <a:off x="885825" y="1125538"/>
          <a:ext cx="3087688" cy="4248150"/>
        </p:xfrm>
        <a:graphic>
          <a:graphicData uri="http://schemas.openxmlformats.org/presentationml/2006/ole">
            <p:oleObj spid="_x0000_s91138" name="GraphC" r:id="rId7" imgW="3209760" imgH="44193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2"/>
          <p:cNvSpPr>
            <a:spLocks noChangeArrowheads="1"/>
          </p:cNvSpPr>
          <p:nvPr/>
        </p:nvSpPr>
        <p:spPr bwMode="auto">
          <a:xfrm>
            <a:off x="0" y="0"/>
            <a:ext cx="914400" cy="914400"/>
          </a:xfrm>
          <a:prstGeom prst="ellipse">
            <a:avLst/>
          </a:prstGeom>
          <a:gradFill rotWithShape="1">
            <a:gsLst>
              <a:gs pos="0">
                <a:srgbClr val="FFCC00">
                  <a:gamma/>
                  <a:tint val="0"/>
                  <a:invGamma/>
                </a:srgbClr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>
                <a:latin typeface="Times New Roman" pitchFamily="18" charset="0"/>
              </a:rPr>
              <a:t>10.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32138" y="188913"/>
            <a:ext cx="5761037" cy="935037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0"/>
                  <a:invGamma/>
                </a:srgbClr>
              </a:gs>
              <a:gs pos="100000">
                <a:srgbClr val="FF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>
                <a:latin typeface="Times New Roman" pitchFamily="18" charset="0"/>
              </a:rPr>
              <a:t>Соотнесите функцию, заданную</a:t>
            </a:r>
          </a:p>
          <a:p>
            <a:pPr algn="ctr"/>
            <a:r>
              <a:rPr lang="ru-RU" sz="2800" b="1" i="1">
                <a:latin typeface="Times New Roman" pitchFamily="18" charset="0"/>
              </a:rPr>
              <a:t>формулой с графиком: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715000" y="5445125"/>
            <a:ext cx="2457450" cy="722313"/>
            <a:chOff x="1060" y="1706"/>
            <a:chExt cx="1548" cy="455"/>
          </a:xfrm>
        </p:grpSpPr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4582" name="Object 6"/>
            <p:cNvGraphicFramePr>
              <a:graphicFrameLocks noChangeAspect="1"/>
            </p:cNvGraphicFramePr>
            <p:nvPr/>
          </p:nvGraphicFramePr>
          <p:xfrm>
            <a:off x="1060" y="1725"/>
            <a:ext cx="1520" cy="436"/>
          </p:xfrm>
          <a:graphic>
            <a:graphicData uri="http://schemas.openxmlformats.org/presentationml/2006/ole">
              <p:oleObj spid="_x0000_s92166" name="Формула" r:id="rId3" imgW="723600" imgH="203040" progId="Equation.3">
                <p:embed/>
              </p:oleObj>
            </a:graphicData>
          </a:graphic>
        </p:graphicFrame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675313" y="3429000"/>
            <a:ext cx="2497137" cy="723900"/>
            <a:chOff x="1035" y="1706"/>
            <a:chExt cx="1573" cy="456"/>
          </a:xfrm>
        </p:grpSpPr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4587" name="Object 11"/>
            <p:cNvGraphicFramePr>
              <a:graphicFrameLocks noChangeAspect="1"/>
            </p:cNvGraphicFramePr>
            <p:nvPr/>
          </p:nvGraphicFramePr>
          <p:xfrm>
            <a:off x="1035" y="1725"/>
            <a:ext cx="1571" cy="437"/>
          </p:xfrm>
          <a:graphic>
            <a:graphicData uri="http://schemas.openxmlformats.org/presentationml/2006/ole">
              <p:oleObj spid="_x0000_s92165" name="Формула" r:id="rId4" imgW="749160" imgH="203040" progId="Equation.3">
                <p:embed/>
              </p:oleObj>
            </a:graphicData>
          </a:graphic>
        </p:graphicFrame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724525" y="2420938"/>
            <a:ext cx="2447925" cy="723900"/>
            <a:chOff x="1066" y="1706"/>
            <a:chExt cx="1542" cy="456"/>
          </a:xfrm>
        </p:grpSpPr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4590" name="Object 14"/>
            <p:cNvGraphicFramePr>
              <a:graphicFrameLocks noChangeAspect="1"/>
            </p:cNvGraphicFramePr>
            <p:nvPr/>
          </p:nvGraphicFramePr>
          <p:xfrm>
            <a:off x="1087" y="1725"/>
            <a:ext cx="1467" cy="437"/>
          </p:xfrm>
          <a:graphic>
            <a:graphicData uri="http://schemas.openxmlformats.org/presentationml/2006/ole">
              <p:oleObj spid="_x0000_s92164" name="Формула" r:id="rId5" imgW="698400" imgH="203040" progId="Equation.3">
                <p:embed/>
              </p:oleObj>
            </a:graphicData>
          </a:graphic>
        </p:graphicFrame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5745163" y="4437063"/>
            <a:ext cx="2455862" cy="722312"/>
            <a:chOff x="1061" y="1706"/>
            <a:chExt cx="1547" cy="455"/>
          </a:xfrm>
        </p:grpSpPr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1066" y="1706"/>
              <a:ext cx="1542" cy="454"/>
            </a:xfrm>
            <a:prstGeom prst="rect">
              <a:avLst/>
            </a:prstGeom>
            <a:gradFill rotWithShape="1">
              <a:gsLst>
                <a:gs pos="0">
                  <a:srgbClr val="93B7FF"/>
                </a:gs>
                <a:gs pos="50000">
                  <a:schemeClr val="accent1">
                    <a:alpha val="16000"/>
                  </a:schemeClr>
                </a:gs>
                <a:gs pos="100000">
                  <a:srgbClr val="93B7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3600" b="1" i="1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graphicFrame>
          <p:nvGraphicFramePr>
            <p:cNvPr id="24593" name="Object 17"/>
            <p:cNvGraphicFramePr>
              <a:graphicFrameLocks noChangeAspect="1"/>
            </p:cNvGraphicFramePr>
            <p:nvPr/>
          </p:nvGraphicFramePr>
          <p:xfrm>
            <a:off x="1061" y="1725"/>
            <a:ext cx="1519" cy="436"/>
          </p:xfrm>
          <a:graphic>
            <a:graphicData uri="http://schemas.openxmlformats.org/presentationml/2006/ole">
              <p:oleObj spid="_x0000_s92163" name="Формула" r:id="rId6" imgW="723600" imgH="203040" progId="Equation.3">
                <p:embed/>
              </p:oleObj>
            </a:graphicData>
          </a:graphic>
        </p:graphicFrame>
      </p:grpSp>
      <p:graphicFrame>
        <p:nvGraphicFramePr>
          <p:cNvPr id="24594" name="Object 18"/>
          <p:cNvGraphicFramePr>
            <a:graphicFrameLocks noChangeAspect="1"/>
          </p:cNvGraphicFramePr>
          <p:nvPr>
            <p:ph/>
          </p:nvPr>
        </p:nvGraphicFramePr>
        <p:xfrm>
          <a:off x="950913" y="1125538"/>
          <a:ext cx="2957512" cy="4248150"/>
        </p:xfrm>
        <a:graphic>
          <a:graphicData uri="http://schemas.openxmlformats.org/presentationml/2006/ole">
            <p:oleObj spid="_x0000_s92162" name="GraphC" r:id="rId7" imgW="3209760" imgH="46098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Решите систему способом сложения 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928662" y="1500174"/>
          <a:ext cx="3567112" cy="1533525"/>
        </p:xfrm>
        <a:graphic>
          <a:graphicData uri="http://schemas.openxmlformats.org/presentationml/2006/ole">
            <p:oleObj spid="_x0000_s99330" name="Формула" r:id="rId3" imgW="10029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Решите систему способом подстановки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500034" y="2357430"/>
          <a:ext cx="2935288" cy="1533525"/>
        </p:xfrm>
        <a:graphic>
          <a:graphicData uri="http://schemas.openxmlformats.org/presentationml/2006/ole">
            <p:oleObj spid="_x0000_s100354" name="Формула" r:id="rId3" imgW="8254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Решите систему графическим способом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1000100" y="2143116"/>
          <a:ext cx="2392362" cy="1169987"/>
        </p:xfrm>
        <a:graphic>
          <a:graphicData uri="http://schemas.openxmlformats.org/presentationml/2006/ole">
            <p:oleObj spid="_x0000_s101378" name="Формула" r:id="rId3" imgW="87624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140200" y="0"/>
            <a:ext cx="5003800" cy="6858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76" name="Rectangle 79"/>
          <p:cNvSpPr>
            <a:spLocks noChangeArrowheads="1"/>
          </p:cNvSpPr>
          <p:nvPr/>
        </p:nvSpPr>
        <p:spPr bwMode="auto">
          <a:xfrm>
            <a:off x="0" y="8524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4140200" y="188913"/>
          <a:ext cx="4679950" cy="6477000"/>
        </p:xfrm>
        <a:graphic>
          <a:graphicData uri="http://schemas.openxmlformats.org/presentationml/2006/ole">
            <p:oleObj spid="_x0000_s77826" name="GraphC" r:id="rId3" imgW="3724275" imgH="5153025" progId="">
              <p:embed/>
            </p:oleObj>
          </a:graphicData>
        </a:graphic>
      </p:graphicFrame>
      <p:sp>
        <p:nvSpPr>
          <p:cNvPr id="7172" name="Oval 90"/>
          <p:cNvSpPr>
            <a:spLocks noChangeArrowheads="1"/>
          </p:cNvSpPr>
          <p:nvPr/>
        </p:nvSpPr>
        <p:spPr bwMode="auto">
          <a:xfrm>
            <a:off x="6372225" y="5949950"/>
            <a:ext cx="144463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3" name="Line 173"/>
          <p:cNvSpPr>
            <a:spLocks noChangeShapeType="1"/>
          </p:cNvSpPr>
          <p:nvPr/>
        </p:nvSpPr>
        <p:spPr bwMode="auto">
          <a:xfrm flipV="1">
            <a:off x="3995738" y="6021388"/>
            <a:ext cx="4679950" cy="0"/>
          </a:xfrm>
          <a:prstGeom prst="line">
            <a:avLst/>
          </a:prstGeom>
          <a:noFill/>
          <a:ln w="127000">
            <a:pattFill prst="wdDnDiag">
              <a:fgClr>
                <a:srgbClr val="FF0000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4" name="Freeform 178"/>
          <p:cNvSpPr>
            <a:spLocks/>
          </p:cNvSpPr>
          <p:nvPr/>
        </p:nvSpPr>
        <p:spPr bwMode="auto">
          <a:xfrm>
            <a:off x="6443663" y="188913"/>
            <a:ext cx="1587" cy="5830887"/>
          </a:xfrm>
          <a:custGeom>
            <a:avLst/>
            <a:gdLst>
              <a:gd name="T0" fmla="*/ 0 w 1"/>
              <a:gd name="T1" fmla="*/ 0 h 3673"/>
              <a:gd name="T2" fmla="*/ 0 w 1"/>
              <a:gd name="T3" fmla="*/ 2147483647 h 3673"/>
              <a:gd name="T4" fmla="*/ 0 60000 65536"/>
              <a:gd name="T5" fmla="*/ 0 60000 65536"/>
              <a:gd name="T6" fmla="*/ 0 w 1"/>
              <a:gd name="T7" fmla="*/ 0 h 3673"/>
              <a:gd name="T8" fmla="*/ 1 w 1"/>
              <a:gd name="T9" fmla="*/ 3673 h 367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673">
                <a:moveTo>
                  <a:pt x="0" y="0"/>
                </a:moveTo>
                <a:lnTo>
                  <a:pt x="0" y="3673"/>
                </a:lnTo>
              </a:path>
            </a:pathLst>
          </a:custGeom>
          <a:noFill/>
          <a:ln w="127000">
            <a:pattFill prst="wdDnDiag">
              <a:fgClr>
                <a:srgbClr val="FF0000"/>
              </a:fgClr>
              <a:bgClr>
                <a:srgbClr val="FFFFFF"/>
              </a:bgClr>
            </a:patt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6" name="Содержимое 65"/>
          <p:cNvSpPr>
            <a:spLocks noGrp="1"/>
          </p:cNvSpPr>
          <p:nvPr>
            <p:ph idx="1"/>
          </p:nvPr>
        </p:nvSpPr>
        <p:spPr>
          <a:xfrm>
            <a:off x="0" y="857208"/>
            <a:ext cx="4714876" cy="5286436"/>
          </a:xfrm>
        </p:spPr>
        <p:txBody>
          <a:bodyPr/>
          <a:lstStyle/>
          <a:p>
            <a:pPr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Свойства: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1. Область определения функции </a:t>
            </a:r>
            <a:r>
              <a:rPr lang="en-US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D(f):</a:t>
            </a:r>
            <a:r>
              <a:rPr lang="ru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– любое число.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2. Область значений функции </a:t>
            </a:r>
            <a:r>
              <a:rPr lang="en-US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E(f):</a:t>
            </a:r>
            <a:r>
              <a:rPr lang="ru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все значения  у  ≥  0</a:t>
            </a:r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  </a:t>
            </a:r>
            <a:r>
              <a:rPr lang="ru-RU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≠ 0, то у &gt; 0.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Противоположным значениям </a:t>
            </a:r>
            <a:r>
              <a:rPr lang="ru-RU" sz="2400" b="1" i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соответствует одно и то же значение у. (</a:t>
            </a:r>
            <a:r>
              <a:rPr lang="ru-RU" sz="20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График функции симметричен относительно оси ординат.)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5. Функция чётная.</a:t>
            </a:r>
          </a:p>
          <a:p>
            <a:pPr>
              <a:buNone/>
            </a:pPr>
            <a:endParaRPr lang="en-US" sz="2400" b="1" i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i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142852"/>
            <a:ext cx="45005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у=х</a:t>
            </a:r>
            <a:r>
              <a:rPr lang="ru-RU" sz="28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квадратичная функция</a:t>
            </a:r>
            <a:r>
              <a:rPr lang="ru-RU" sz="2400" b="1" i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tmFilter="0,0; .5, 1; 1, 1"/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66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172" grpId="0" animBg="1"/>
      <p:bldP spid="63" grpId="0" animBg="1"/>
      <p:bldP spid="63" grpId="1" animBg="1"/>
      <p:bldP spid="6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839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0703" y="1928802"/>
            <a:ext cx="854470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571479"/>
            <a:ext cx="6211592" cy="592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49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357422" y="2366657"/>
            <a:ext cx="5005391" cy="1675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71504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Домашняя работа:</a:t>
            </a:r>
            <a:br>
              <a:rPr lang="ru-RU" sz="3200" dirty="0" smtClean="0">
                <a:solidFill>
                  <a:srgbClr val="FF0000"/>
                </a:solidFill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1034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14422"/>
            <a:ext cx="4937273" cy="1777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428596" y="785794"/>
            <a:ext cx="47149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№ 1. </a:t>
            </a:r>
            <a:r>
              <a:rPr lang="ru-RU" sz="2400" dirty="0" smtClean="0"/>
              <a:t>Решите систему уравнений: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3071810"/>
            <a:ext cx="3383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№ 2. </a:t>
            </a:r>
            <a:r>
              <a:rPr lang="ru-RU" sz="2400" dirty="0" smtClean="0"/>
              <a:t>Решите уравнения:</a:t>
            </a:r>
            <a:endParaRPr lang="ru-RU" sz="2400" dirty="0"/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428596" y="3571876"/>
            <a:ext cx="42862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а) (х-5)(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х-5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)= (х-3)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+2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б) (х+6)</a:t>
            </a:r>
            <a:r>
              <a:rPr kumimoji="0" lang="ru-RU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= (х-4)(х+4) -8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4500570"/>
            <a:ext cx="5903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№ 3. </a:t>
            </a:r>
            <a:r>
              <a:rPr lang="ru-RU" sz="2400" dirty="0" smtClean="0"/>
              <a:t>Построить график функции </a:t>
            </a:r>
            <a:r>
              <a:rPr lang="ru-RU" sz="2400" dirty="0" err="1" smtClean="0"/>
              <a:t>у=</a:t>
            </a:r>
            <a:r>
              <a:rPr lang="ru-RU" sz="2400" dirty="0" smtClean="0"/>
              <a:t> </a:t>
            </a:r>
            <a:r>
              <a:rPr lang="en-US" sz="2400" dirty="0" smtClean="0"/>
              <a:t>f</a:t>
            </a:r>
            <a:r>
              <a:rPr lang="ru-RU" sz="2400" dirty="0" smtClean="0"/>
              <a:t>(</a:t>
            </a:r>
            <a:r>
              <a:rPr lang="ru-RU" sz="2400" dirty="0" err="1" smtClean="0"/>
              <a:t>х</a:t>
            </a:r>
            <a:r>
              <a:rPr lang="ru-RU" sz="2400" dirty="0" smtClean="0"/>
              <a:t>), где:</a:t>
            </a:r>
            <a:endParaRPr lang="ru-RU" sz="2400" dirty="0"/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4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1" y="5214950"/>
            <a:ext cx="5002617" cy="857256"/>
          </a:xfrm>
          <a:prstGeom prst="rect">
            <a:avLst/>
          </a:prstGeom>
          <a:noFill/>
        </p:spPr>
      </p:pic>
      <p:sp>
        <p:nvSpPr>
          <p:cNvPr id="103430" name="Rectangle 6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14312" y="142875"/>
            <a:ext cx="81439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4.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Сократите дроби: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171451" y="857250"/>
          <a:ext cx="2543162" cy="1795814"/>
        </p:xfrm>
        <a:graphic>
          <a:graphicData uri="http://schemas.openxmlformats.org/presentationml/2006/ole">
            <p:oleObj spid="_x0000_s114690" name="Формула" r:id="rId3" imgW="482400" imgH="419040" progId="Equation.3">
              <p:embed/>
            </p:oleObj>
          </a:graphicData>
        </a:graphic>
      </p:graphicFrame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571472" y="3500438"/>
          <a:ext cx="2058338" cy="1571638"/>
        </p:xfrm>
        <a:graphic>
          <a:graphicData uri="http://schemas.openxmlformats.org/presentationml/2006/ole">
            <p:oleObj spid="_x0000_s114691" name="Формула" r:id="rId4" imgW="419040" imgH="393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500694" y="3214686"/>
          <a:ext cx="2865431" cy="1747501"/>
        </p:xfrm>
        <a:graphic>
          <a:graphicData uri="http://schemas.openxmlformats.org/presentationml/2006/ole">
            <p:oleObj spid="_x0000_s114692" name="Формула" r:id="rId5" imgW="558720" imgH="419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214942" y="928670"/>
          <a:ext cx="3386133" cy="1682867"/>
        </p:xfrm>
        <a:graphic>
          <a:graphicData uri="http://schemas.openxmlformats.org/presentationml/2006/ole">
            <p:oleObj spid="_x0000_s114693" name="Формула" r:id="rId6" imgW="68580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2875" y="142875"/>
            <a:ext cx="85725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70C0"/>
                </a:solidFill>
                <a:latin typeface="Cambria" pitchFamily="18" charset="0"/>
              </a:rPr>
              <a:t>Представить в виде степени с основанием </a:t>
            </a:r>
            <a:r>
              <a:rPr lang="ru-RU" sz="4800" b="1">
                <a:solidFill>
                  <a:srgbClr val="FF0000"/>
                </a:solidFill>
                <a:latin typeface="Cambria" pitchFamily="18" charset="0"/>
              </a:rPr>
              <a:t>5:</a:t>
            </a:r>
          </a:p>
        </p:txBody>
      </p:sp>
      <p:graphicFrame>
        <p:nvGraphicFramePr>
          <p:cNvPr id="96256" name="Object 1024"/>
          <p:cNvGraphicFramePr>
            <a:graphicFrameLocks noChangeAspect="1"/>
          </p:cNvGraphicFramePr>
          <p:nvPr/>
        </p:nvGraphicFramePr>
        <p:xfrm>
          <a:off x="500063" y="1571625"/>
          <a:ext cx="4929187" cy="3581400"/>
        </p:xfrm>
        <a:graphic>
          <a:graphicData uri="http://schemas.openxmlformats.org/presentationml/2006/ole">
            <p:oleObj spid="_x0000_s6146" name="Формула" r:id="rId3" imgW="558720" imgH="44424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85750" y="5929313"/>
            <a:ext cx="500063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Century" pitchFamily="18" charset="0"/>
              </a:rPr>
              <a:t>7</a:t>
            </a:r>
          </a:p>
        </p:txBody>
      </p:sp>
      <p:sp>
        <p:nvSpPr>
          <p:cNvPr id="5" name="Выноска-облако 4"/>
          <p:cNvSpPr/>
          <p:nvPr/>
        </p:nvSpPr>
        <p:spPr>
          <a:xfrm>
            <a:off x="7072313" y="3571875"/>
            <a:ext cx="1785937" cy="928688"/>
          </a:xfrm>
          <a:prstGeom prst="cloudCallout">
            <a:avLst>
              <a:gd name="adj1" fmla="val -146366"/>
              <a:gd name="adj2" fmla="val -51269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b="1" dirty="0">
                <a:solidFill>
                  <a:srgbClr val="C00000"/>
                </a:solidFill>
                <a:latin typeface="Cambria" pitchFamily="18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6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6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Домашняя работа:</a:t>
            </a:r>
            <a:endParaRPr lang="ru-RU" sz="4000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4465638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столе лежало несколько книг. Когда взяли половину всех книг и еще одну книгу, то осталось 2 книги. Сколько книг лежало на столе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5=6.</a:t>
            </a:r>
            <a:r>
              <a:rPr 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Когда Вася отдал брату половину всех значков и еще 3 значка, у него осталось 19 значков. Сколько значков было у Васи первоначально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2875" y="142875"/>
            <a:ext cx="8572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70C0"/>
                </a:solidFill>
                <a:latin typeface="Cambria" pitchFamily="18" charset="0"/>
              </a:rPr>
              <a:t>Упростить:</a:t>
            </a:r>
            <a:endParaRPr lang="ru-RU" sz="4800" b="1">
              <a:solidFill>
                <a:srgbClr val="FF0000"/>
              </a:solidFill>
              <a:latin typeface="Cambria" pitchFamily="18" charset="0"/>
            </a:endParaRPr>
          </a:p>
        </p:txBody>
      </p:sp>
      <p:graphicFrame>
        <p:nvGraphicFramePr>
          <p:cNvPr id="96256" name="Object 1024"/>
          <p:cNvGraphicFramePr>
            <a:graphicFrameLocks noChangeAspect="1"/>
          </p:cNvGraphicFramePr>
          <p:nvPr/>
        </p:nvGraphicFramePr>
        <p:xfrm>
          <a:off x="163513" y="1357313"/>
          <a:ext cx="6675437" cy="3282950"/>
        </p:xfrm>
        <a:graphic>
          <a:graphicData uri="http://schemas.openxmlformats.org/presentationml/2006/ole">
            <p:oleObj spid="_x0000_s7170" name="Формула" r:id="rId3" imgW="825480" imgH="44424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85750" y="5929313"/>
            <a:ext cx="500063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Century" pitchFamily="18" charset="0"/>
              </a:rPr>
              <a:t>8</a:t>
            </a:r>
          </a:p>
        </p:txBody>
      </p:sp>
      <p:sp>
        <p:nvSpPr>
          <p:cNvPr id="5" name="Выноска-облако 4"/>
          <p:cNvSpPr/>
          <p:nvPr/>
        </p:nvSpPr>
        <p:spPr>
          <a:xfrm>
            <a:off x="7072313" y="3571875"/>
            <a:ext cx="1785937" cy="928688"/>
          </a:xfrm>
          <a:prstGeom prst="cloudCallout">
            <a:avLst>
              <a:gd name="adj1" fmla="val -79555"/>
              <a:gd name="adj2" fmla="val -106503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b="1" dirty="0">
                <a:solidFill>
                  <a:srgbClr val="C00000"/>
                </a:solidFill>
                <a:latin typeface="Cambria" pitchFamily="18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6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6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58188" y="285750"/>
            <a:ext cx="500062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Century" pitchFamily="18" charset="0"/>
              </a:rPr>
              <a:t>3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4313" y="142875"/>
            <a:ext cx="72866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70C0"/>
                </a:solidFill>
                <a:latin typeface="Cambria" pitchFamily="18" charset="0"/>
              </a:rPr>
              <a:t>Выполните действия:</a:t>
            </a:r>
          </a:p>
        </p:txBody>
      </p:sp>
      <p:graphicFrame>
        <p:nvGraphicFramePr>
          <p:cNvPr id="96256" name="Object 2"/>
          <p:cNvGraphicFramePr>
            <a:graphicFrameLocks noChangeAspect="1"/>
          </p:cNvGraphicFramePr>
          <p:nvPr/>
        </p:nvGraphicFramePr>
        <p:xfrm>
          <a:off x="-33338" y="785813"/>
          <a:ext cx="7072313" cy="1208087"/>
        </p:xfrm>
        <a:graphic>
          <a:graphicData uri="http://schemas.openxmlformats.org/presentationml/2006/ole">
            <p:oleObj spid="_x0000_s8194" name="Формула" r:id="rId3" imgW="1333440" imgH="228600" progId="Equation.3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0" y="981075"/>
          <a:ext cx="8382000" cy="922338"/>
        </p:xfrm>
        <a:graphic>
          <a:graphicData uri="http://schemas.openxmlformats.org/presentationml/2006/ole">
            <p:oleObj spid="_x0000_s8195" name="Формула" r:id="rId4" imgW="2070000" imgH="228600" progId="Equation.3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79388" y="908050"/>
          <a:ext cx="7881937" cy="1208088"/>
        </p:xfrm>
        <a:graphic>
          <a:graphicData uri="http://schemas.openxmlformats.org/presentationml/2006/ole">
            <p:oleObj spid="_x0000_s8196" name="Формула" r:id="rId5" imgW="1485720" imgH="228600" progId="Equation.3">
              <p:embed/>
            </p:oleObj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/>
        </p:nvGraphicFramePr>
        <p:xfrm>
          <a:off x="0" y="908050"/>
          <a:ext cx="7005638" cy="1073150"/>
        </p:xfrm>
        <a:graphic>
          <a:graphicData uri="http://schemas.openxmlformats.org/presentationml/2006/ole">
            <p:oleObj spid="_x0000_s8197" name="Формула" r:id="rId6" imgW="1320480" imgH="203040" progId="Equation.3">
              <p:embed/>
            </p:oleObj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0" y="908050"/>
          <a:ext cx="8423275" cy="1206500"/>
        </p:xfrm>
        <a:graphic>
          <a:graphicData uri="http://schemas.openxmlformats.org/presentationml/2006/ole">
            <p:oleObj spid="_x0000_s8198" name="Формула" r:id="rId7" imgW="1587240" imgH="228600" progId="Equation.3">
              <p:embed/>
            </p:oleObj>
          </a:graphicData>
        </a:graphic>
      </p:graphicFrame>
      <p:sp>
        <p:nvSpPr>
          <p:cNvPr id="13" name="Выноска-облако 12"/>
          <p:cNvSpPr/>
          <p:nvPr/>
        </p:nvSpPr>
        <p:spPr>
          <a:xfrm>
            <a:off x="4572000" y="2000250"/>
            <a:ext cx="4429125" cy="1214438"/>
          </a:xfrm>
          <a:prstGeom prst="cloudCallout">
            <a:avLst>
              <a:gd name="adj1" fmla="val -18702"/>
              <a:gd name="adj2" fmla="val -56081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11" name="Object 8"/>
          <p:cNvGraphicFramePr>
            <a:graphicFrameLocks noChangeAspect="1"/>
          </p:cNvGraphicFramePr>
          <p:nvPr/>
        </p:nvGraphicFramePr>
        <p:xfrm>
          <a:off x="5322888" y="2071688"/>
          <a:ext cx="3214687" cy="928687"/>
        </p:xfrm>
        <a:graphic>
          <a:graphicData uri="http://schemas.openxmlformats.org/presentationml/2006/ole">
            <p:oleObj spid="_x0000_s8199" name="Формула" r:id="rId8" imgW="571320" imgH="393480" progId="Equation.3">
              <p:embed/>
            </p:oleObj>
          </a:graphicData>
        </a:graphic>
      </p:graphicFrame>
      <p:sp>
        <p:nvSpPr>
          <p:cNvPr id="15" name="Выноска-облако 14"/>
          <p:cNvSpPr/>
          <p:nvPr/>
        </p:nvSpPr>
        <p:spPr>
          <a:xfrm>
            <a:off x="3286125" y="2143125"/>
            <a:ext cx="2500313" cy="928688"/>
          </a:xfrm>
          <a:prstGeom prst="cloudCallout">
            <a:avLst>
              <a:gd name="adj1" fmla="val 21833"/>
              <a:gd name="adj2" fmla="val -75272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3929063" y="2214563"/>
          <a:ext cx="1714500" cy="696912"/>
        </p:xfrm>
        <a:graphic>
          <a:graphicData uri="http://schemas.openxmlformats.org/presentationml/2006/ole">
            <p:oleObj spid="_x0000_s8200" name="Формула" r:id="rId9" imgW="203040" imgH="177480" progId="Equation.3">
              <p:embed/>
            </p:oleObj>
          </a:graphicData>
        </a:graphic>
      </p:graphicFrame>
      <p:sp>
        <p:nvSpPr>
          <p:cNvPr id="19" name="Выноска-облако 18"/>
          <p:cNvSpPr/>
          <p:nvPr/>
        </p:nvSpPr>
        <p:spPr>
          <a:xfrm>
            <a:off x="1571625" y="2428875"/>
            <a:ext cx="6643688" cy="928688"/>
          </a:xfrm>
          <a:prstGeom prst="cloudCallout">
            <a:avLst>
              <a:gd name="adj1" fmla="val 21833"/>
              <a:gd name="adj2" fmla="val -75272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16" name="Object 10"/>
          <p:cNvGraphicFramePr>
            <a:graphicFrameLocks noChangeAspect="1"/>
          </p:cNvGraphicFramePr>
          <p:nvPr/>
        </p:nvGraphicFramePr>
        <p:xfrm>
          <a:off x="2532063" y="2571750"/>
          <a:ext cx="4651375" cy="642938"/>
        </p:xfrm>
        <a:graphic>
          <a:graphicData uri="http://schemas.openxmlformats.org/presentationml/2006/ole">
            <p:oleObj spid="_x0000_s8201" name="Формула" r:id="rId10" imgW="1498320" imgH="203040" progId="Equation.3">
              <p:embed/>
            </p:oleObj>
          </a:graphicData>
        </a:graphic>
      </p:graphicFrame>
      <p:sp>
        <p:nvSpPr>
          <p:cNvPr id="21" name="Выноска-облако 20"/>
          <p:cNvSpPr/>
          <p:nvPr/>
        </p:nvSpPr>
        <p:spPr>
          <a:xfrm>
            <a:off x="2357438" y="3286125"/>
            <a:ext cx="4572000" cy="928688"/>
          </a:xfrm>
          <a:prstGeom prst="cloudCallout">
            <a:avLst>
              <a:gd name="adj1" fmla="val 36223"/>
              <a:gd name="adj2" fmla="val -161726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20" name="Object 11"/>
          <p:cNvGraphicFramePr>
            <a:graphicFrameLocks noChangeAspect="1"/>
          </p:cNvGraphicFramePr>
          <p:nvPr/>
        </p:nvGraphicFramePr>
        <p:xfrm>
          <a:off x="2857500" y="3429000"/>
          <a:ext cx="3389313" cy="642938"/>
        </p:xfrm>
        <a:graphic>
          <a:graphicData uri="http://schemas.openxmlformats.org/presentationml/2006/ole">
            <p:oleObj spid="_x0000_s8202" name="Формула" r:id="rId11" imgW="1066680" imgH="203040" progId="Equation.3">
              <p:embed/>
            </p:oleObj>
          </a:graphicData>
        </a:graphic>
      </p:graphicFrame>
      <p:sp>
        <p:nvSpPr>
          <p:cNvPr id="23" name="Выноска-облако 22"/>
          <p:cNvSpPr/>
          <p:nvPr/>
        </p:nvSpPr>
        <p:spPr>
          <a:xfrm>
            <a:off x="2643188" y="4214813"/>
            <a:ext cx="4572000" cy="928687"/>
          </a:xfrm>
          <a:prstGeom prst="cloudCallout">
            <a:avLst>
              <a:gd name="adj1" fmla="val 38662"/>
              <a:gd name="adj2" fmla="val -239774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22" name="Object 12"/>
          <p:cNvGraphicFramePr>
            <a:graphicFrameLocks noChangeAspect="1"/>
          </p:cNvGraphicFramePr>
          <p:nvPr/>
        </p:nvGraphicFramePr>
        <p:xfrm>
          <a:off x="3478213" y="4357688"/>
          <a:ext cx="2687637" cy="642937"/>
        </p:xfrm>
        <a:graphic>
          <a:graphicData uri="http://schemas.openxmlformats.org/presentationml/2006/ole">
            <p:oleObj spid="_x0000_s8203" name="Формула" r:id="rId12" imgW="749160" imgH="203040" progId="Equation.3">
              <p:embed/>
            </p:oleObj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85750" y="5929313"/>
            <a:ext cx="500063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  <a:latin typeface="Century" pitchFamily="18" charset="0"/>
              </a:rPr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6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6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 animBg="1"/>
      <p:bldP spid="13" grpId="1" animBg="1"/>
      <p:bldP spid="15" grpId="0" animBg="1"/>
      <p:bldP spid="15" grpId="1" animBg="1"/>
      <p:bldP spid="19" grpId="0" animBg="1"/>
      <p:bldP spid="19" grpId="1" animBg="1"/>
      <p:bldP spid="21" grpId="0" animBg="1"/>
      <p:bldP spid="21" grpId="1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Выноска-облако 13"/>
          <p:cNvSpPr/>
          <p:nvPr/>
        </p:nvSpPr>
        <p:spPr>
          <a:xfrm>
            <a:off x="6715125" y="5929313"/>
            <a:ext cx="2428875" cy="785812"/>
          </a:xfrm>
          <a:prstGeom prst="cloudCallout">
            <a:avLst>
              <a:gd name="adj1" fmla="val -18168"/>
              <a:gd name="adj2" fmla="val -143823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142875"/>
            <a:ext cx="89296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70C0"/>
                </a:solidFill>
                <a:latin typeface="Cambria" pitchFamily="18" charset="0"/>
              </a:rPr>
              <a:t>Представьте в виде многочлена:</a:t>
            </a:r>
          </a:p>
        </p:txBody>
      </p:sp>
      <p:graphicFrame>
        <p:nvGraphicFramePr>
          <p:cNvPr id="96256" name="Object 1024"/>
          <p:cNvGraphicFramePr>
            <a:graphicFrameLocks noChangeAspect="1"/>
          </p:cNvGraphicFramePr>
          <p:nvPr/>
        </p:nvGraphicFramePr>
        <p:xfrm>
          <a:off x="171450" y="857250"/>
          <a:ext cx="3871913" cy="1258888"/>
        </p:xfrm>
        <a:graphic>
          <a:graphicData uri="http://schemas.openxmlformats.org/presentationml/2006/ole">
            <p:oleObj spid="_x0000_s59394" name="Формула" r:id="rId3" imgW="571320" imgH="228600" progId="Equation.3">
              <p:embed/>
            </p:oleObj>
          </a:graphicData>
        </a:graphic>
      </p:graphicFrame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142875" y="2071688"/>
          <a:ext cx="3789363" cy="1204912"/>
        </p:xfrm>
        <a:graphic>
          <a:graphicData uri="http://schemas.openxmlformats.org/presentationml/2006/ole">
            <p:oleObj spid="_x0000_s59395" name="Формула" r:id="rId4" imgW="583920" imgH="228600" progId="Equation.3">
              <p:embed/>
            </p:oleObj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0" y="3357563"/>
          <a:ext cx="6342063" cy="1071562"/>
        </p:xfrm>
        <a:graphic>
          <a:graphicData uri="http://schemas.openxmlformats.org/presentationml/2006/ole">
            <p:oleObj spid="_x0000_s59396" name="Формула" r:id="rId5" imgW="977760" imgH="203040" progId="Equation.3">
              <p:embed/>
            </p:oleObj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1285875" y="4500563"/>
          <a:ext cx="6507163" cy="1071562"/>
        </p:xfrm>
        <a:graphic>
          <a:graphicData uri="http://schemas.openxmlformats.org/presentationml/2006/ole">
            <p:oleObj spid="_x0000_s59397" name="Формула" r:id="rId6" imgW="1002960" imgH="203040" progId="Equation.3">
              <p:embed/>
            </p:oleObj>
          </a:graphicData>
        </a:graphic>
      </p:graphicFrame>
      <p:sp>
        <p:nvSpPr>
          <p:cNvPr id="7" name="Выноска-облако 6"/>
          <p:cNvSpPr/>
          <p:nvPr/>
        </p:nvSpPr>
        <p:spPr>
          <a:xfrm>
            <a:off x="4071938" y="1428750"/>
            <a:ext cx="4572000" cy="928688"/>
          </a:xfrm>
          <a:prstGeom prst="cloudCallout">
            <a:avLst>
              <a:gd name="adj1" fmla="val -54509"/>
              <a:gd name="adj2" fmla="val -64466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4857750" y="1500188"/>
          <a:ext cx="3143250" cy="642937"/>
        </p:xfrm>
        <a:graphic>
          <a:graphicData uri="http://schemas.openxmlformats.org/presentationml/2006/ole">
            <p:oleObj spid="_x0000_s59398" name="Формула" r:id="rId7" imgW="927000" imgH="203040" progId="Equation.3">
              <p:embed/>
            </p:oleObj>
          </a:graphicData>
        </a:graphic>
      </p:graphicFrame>
      <p:sp>
        <p:nvSpPr>
          <p:cNvPr id="9" name="Выноска-облако 8"/>
          <p:cNvSpPr/>
          <p:nvPr/>
        </p:nvSpPr>
        <p:spPr>
          <a:xfrm>
            <a:off x="4214813" y="2571750"/>
            <a:ext cx="4572000" cy="928688"/>
          </a:xfrm>
          <a:prstGeom prst="cloudCallout">
            <a:avLst>
              <a:gd name="adj1" fmla="val -57435"/>
              <a:gd name="adj2" fmla="val -52458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786313" y="2714625"/>
          <a:ext cx="3357562" cy="587375"/>
        </p:xfrm>
        <a:graphic>
          <a:graphicData uri="http://schemas.openxmlformats.org/presentationml/2006/ole">
            <p:oleObj spid="_x0000_s59399" name="Формула" r:id="rId8" imgW="1041120" imgH="203040" progId="Equation.3">
              <p:embed/>
            </p:oleObj>
          </a:graphicData>
        </a:graphic>
      </p:graphicFrame>
      <p:sp>
        <p:nvSpPr>
          <p:cNvPr id="11" name="Выноска-облако 10"/>
          <p:cNvSpPr/>
          <p:nvPr/>
        </p:nvSpPr>
        <p:spPr>
          <a:xfrm>
            <a:off x="6858000" y="3786188"/>
            <a:ext cx="2286000" cy="785812"/>
          </a:xfrm>
          <a:prstGeom prst="cloudCallout">
            <a:avLst>
              <a:gd name="adj1" fmla="val -79630"/>
              <a:gd name="adj2" fmla="val -38813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7092950" y="3892550"/>
          <a:ext cx="1557338" cy="587375"/>
        </p:xfrm>
        <a:graphic>
          <a:graphicData uri="http://schemas.openxmlformats.org/presentationml/2006/ole">
            <p:oleObj spid="_x0000_s59400" name="Формула" r:id="rId9" imgW="482400" imgH="203040" progId="Equation.3">
              <p:embed/>
            </p:oleObj>
          </a:graphicData>
        </a:graphic>
      </p:graphicFrame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7000875" y="6000750"/>
          <a:ext cx="1803400" cy="587375"/>
        </p:xfrm>
        <a:graphic>
          <a:graphicData uri="http://schemas.openxmlformats.org/presentationml/2006/ole">
            <p:oleObj spid="_x0000_s59401" name="Формула" r:id="rId10" imgW="558720" imgH="20304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85750" y="5929313"/>
            <a:ext cx="6429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entury" pitchFamily="18" charset="0"/>
              </a:rPr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6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6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/>
      <p:bldP spid="7" grpId="0" animBg="1"/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57188" y="142875"/>
            <a:ext cx="70008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solidFill>
                  <a:srgbClr val="0070C0"/>
                </a:solidFill>
                <a:latin typeface="Cambria" pitchFamily="18" charset="0"/>
              </a:rPr>
              <a:t>Разложите многочлен на множители </a:t>
            </a:r>
            <a:r>
              <a:rPr lang="ru-RU" sz="4000" b="1">
                <a:solidFill>
                  <a:srgbClr val="006600"/>
                </a:solidFill>
                <a:latin typeface="Cambria" pitchFamily="18" charset="0"/>
              </a:rPr>
              <a:t>(устно)</a:t>
            </a:r>
            <a:r>
              <a:rPr lang="ru-RU" sz="4000" b="1">
                <a:solidFill>
                  <a:srgbClr val="002060"/>
                </a:solidFill>
                <a:latin typeface="Cambria" pitchFamily="18" charset="0"/>
              </a:rPr>
              <a:t>:</a:t>
            </a:r>
          </a:p>
        </p:txBody>
      </p:sp>
      <p:graphicFrame>
        <p:nvGraphicFramePr>
          <p:cNvPr id="96256" name="Object 1024"/>
          <p:cNvGraphicFramePr>
            <a:graphicFrameLocks noChangeAspect="1"/>
          </p:cNvGraphicFramePr>
          <p:nvPr/>
        </p:nvGraphicFramePr>
        <p:xfrm>
          <a:off x="142875" y="1357313"/>
          <a:ext cx="3690938" cy="1143000"/>
        </p:xfrm>
        <a:graphic>
          <a:graphicData uri="http://schemas.openxmlformats.org/presentationml/2006/ole">
            <p:oleObj spid="_x0000_s60418" name="Формула" r:id="rId3" imgW="533160" imgH="203040" progId="Equation.3">
              <p:embed/>
            </p:oleObj>
          </a:graphicData>
        </a:graphic>
      </p:graphicFrame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785813" y="2428875"/>
          <a:ext cx="4283075" cy="1071563"/>
        </p:xfrm>
        <a:graphic>
          <a:graphicData uri="http://schemas.openxmlformats.org/presentationml/2006/ole">
            <p:oleObj spid="_x0000_s60419" name="Формула" r:id="rId4" imgW="660240" imgH="203040" progId="Equation.3">
              <p:embed/>
            </p:oleObj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214313" y="3571875"/>
          <a:ext cx="4202112" cy="1071563"/>
        </p:xfrm>
        <a:graphic>
          <a:graphicData uri="http://schemas.openxmlformats.org/presentationml/2006/ole">
            <p:oleObj spid="_x0000_s60420" name="Формула" r:id="rId5" imgW="647640" imgH="203040" progId="Equation.3">
              <p:embed/>
            </p:oleObj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1401763" y="4857750"/>
          <a:ext cx="7742237" cy="1071563"/>
        </p:xfrm>
        <a:graphic>
          <a:graphicData uri="http://schemas.openxmlformats.org/presentationml/2006/ole">
            <p:oleObj spid="_x0000_s60421" name="Формула" r:id="rId6" imgW="1193760" imgH="2030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5750" y="5929313"/>
            <a:ext cx="6429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entury" pitchFamily="18" charset="0"/>
              </a:rPr>
              <a:t>11</a:t>
            </a:r>
          </a:p>
        </p:txBody>
      </p:sp>
      <p:sp>
        <p:nvSpPr>
          <p:cNvPr id="8" name="Выноска-облако 7"/>
          <p:cNvSpPr/>
          <p:nvPr/>
        </p:nvSpPr>
        <p:spPr>
          <a:xfrm>
            <a:off x="4857750" y="1428750"/>
            <a:ext cx="3786188" cy="857250"/>
          </a:xfrm>
          <a:prstGeom prst="cloudCallout">
            <a:avLst>
              <a:gd name="adj1" fmla="val -84841"/>
              <a:gd name="adj2" fmla="val 17186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rgbClr val="C00000"/>
                </a:solidFill>
                <a:latin typeface="Cambria" pitchFamily="18" charset="0"/>
              </a:rPr>
              <a:t>а(3в+а)</a:t>
            </a:r>
          </a:p>
        </p:txBody>
      </p:sp>
      <p:sp>
        <p:nvSpPr>
          <p:cNvPr id="9" name="Выноска-облако 8"/>
          <p:cNvSpPr/>
          <p:nvPr/>
        </p:nvSpPr>
        <p:spPr>
          <a:xfrm>
            <a:off x="5143500" y="2643188"/>
            <a:ext cx="4000500" cy="857250"/>
          </a:xfrm>
          <a:prstGeom prst="cloudCallout">
            <a:avLst>
              <a:gd name="adj1" fmla="val -65991"/>
              <a:gd name="adj2" fmla="val 6779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rgbClr val="C00000"/>
                </a:solidFill>
                <a:latin typeface="Cambria" pitchFamily="18" charset="0"/>
              </a:rPr>
              <a:t>2сх(1-2х)</a:t>
            </a:r>
          </a:p>
        </p:txBody>
      </p:sp>
      <p:sp>
        <p:nvSpPr>
          <p:cNvPr id="10" name="Выноска-облако 9"/>
          <p:cNvSpPr/>
          <p:nvPr/>
        </p:nvSpPr>
        <p:spPr>
          <a:xfrm>
            <a:off x="4857750" y="3786188"/>
            <a:ext cx="4286250" cy="857250"/>
          </a:xfrm>
          <a:prstGeom prst="cloudCallout">
            <a:avLst>
              <a:gd name="adj1" fmla="val -65991"/>
              <a:gd name="adj2" fmla="val 6779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rgbClr val="C00000"/>
                </a:solidFill>
                <a:latin typeface="Cambria" pitchFamily="18" charset="0"/>
              </a:rPr>
              <a:t>4с³(3с²+1)</a:t>
            </a:r>
          </a:p>
        </p:txBody>
      </p:sp>
      <p:sp>
        <p:nvSpPr>
          <p:cNvPr id="11" name="Выноска-облако 10"/>
          <p:cNvSpPr/>
          <p:nvPr/>
        </p:nvSpPr>
        <p:spPr>
          <a:xfrm>
            <a:off x="4286250" y="5857875"/>
            <a:ext cx="4500563" cy="857250"/>
          </a:xfrm>
          <a:prstGeom prst="cloudCallout">
            <a:avLst>
              <a:gd name="adj1" fmla="val 44593"/>
              <a:gd name="adj2" fmla="val -71271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rgbClr val="C00000"/>
                </a:solidFill>
                <a:latin typeface="Cambria" pitchFamily="18" charset="0"/>
              </a:rPr>
              <a:t>(х+2)(3х-2)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6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6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0" y="0"/>
            <a:ext cx="678656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rgbClr val="0070C0"/>
                </a:solidFill>
                <a:latin typeface="Cambria" pitchFamily="18" charset="0"/>
              </a:rPr>
              <a:t>Разложите многочлен на множители:</a:t>
            </a:r>
          </a:p>
        </p:txBody>
      </p:sp>
      <p:graphicFrame>
        <p:nvGraphicFramePr>
          <p:cNvPr id="96256" name="Object 1024"/>
          <p:cNvGraphicFramePr>
            <a:graphicFrameLocks noChangeAspect="1"/>
          </p:cNvGraphicFramePr>
          <p:nvPr/>
        </p:nvGraphicFramePr>
        <p:xfrm>
          <a:off x="244475" y="1357313"/>
          <a:ext cx="5602288" cy="1071562"/>
        </p:xfrm>
        <a:graphic>
          <a:graphicData uri="http://schemas.openxmlformats.org/presentationml/2006/ole">
            <p:oleObj spid="_x0000_s61442" name="Формула" r:id="rId3" imgW="863280" imgH="203040" progId="Equation.3">
              <p:embed/>
            </p:oleObj>
          </a:graphicData>
        </a:graphic>
      </p:graphicFrame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1285875" y="4786313"/>
          <a:ext cx="7331075" cy="1071562"/>
        </p:xfrm>
        <a:graphic>
          <a:graphicData uri="http://schemas.openxmlformats.org/presentationml/2006/ole">
            <p:oleObj spid="_x0000_s61443" name="Формула" r:id="rId4" imgW="1130040" imgH="203040" progId="Equation.3">
              <p:embed/>
            </p:oleObj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142875" y="2928938"/>
          <a:ext cx="7743825" cy="1071562"/>
        </p:xfrm>
        <a:graphic>
          <a:graphicData uri="http://schemas.openxmlformats.org/presentationml/2006/ole">
            <p:oleObj spid="_x0000_s61444" name="Формула" r:id="rId5" imgW="1193760" imgH="20304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5750" y="5929313"/>
            <a:ext cx="6429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entury" pitchFamily="18" charset="0"/>
              </a:rPr>
              <a:t>12</a:t>
            </a:r>
          </a:p>
        </p:txBody>
      </p:sp>
      <p:sp>
        <p:nvSpPr>
          <p:cNvPr id="8" name="Выноска-облако 7"/>
          <p:cNvSpPr/>
          <p:nvPr/>
        </p:nvSpPr>
        <p:spPr>
          <a:xfrm>
            <a:off x="4214813" y="2286000"/>
            <a:ext cx="4643437" cy="857250"/>
          </a:xfrm>
          <a:prstGeom prst="cloudCallout">
            <a:avLst>
              <a:gd name="adj1" fmla="val -17901"/>
              <a:gd name="adj2" fmla="val -101189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rgbClr val="C00000"/>
                </a:solidFill>
                <a:latin typeface="Cambria" pitchFamily="18" charset="0"/>
              </a:rPr>
              <a:t>3ав²(3а-4в)</a:t>
            </a:r>
          </a:p>
        </p:txBody>
      </p:sp>
      <p:sp>
        <p:nvSpPr>
          <p:cNvPr id="9" name="Выноска-облако 8"/>
          <p:cNvSpPr/>
          <p:nvPr/>
        </p:nvSpPr>
        <p:spPr>
          <a:xfrm>
            <a:off x="4143375" y="3929063"/>
            <a:ext cx="4714875" cy="857250"/>
          </a:xfrm>
          <a:prstGeom prst="cloudCallout">
            <a:avLst>
              <a:gd name="adj1" fmla="val 23310"/>
              <a:gd name="adj2" fmla="val -93384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rgbClr val="C00000"/>
                </a:solidFill>
                <a:latin typeface="Cambria" pitchFamily="18" charset="0"/>
              </a:rPr>
              <a:t>(</a:t>
            </a:r>
            <a:r>
              <a:rPr lang="ru-RU" sz="4000" b="1" dirty="0" err="1">
                <a:solidFill>
                  <a:srgbClr val="C00000"/>
                </a:solidFill>
                <a:latin typeface="Cambria" pitchFamily="18" charset="0"/>
              </a:rPr>
              <a:t>а-в</a:t>
            </a:r>
            <a:r>
              <a:rPr lang="ru-RU" sz="4000" b="1" dirty="0">
                <a:solidFill>
                  <a:srgbClr val="C00000"/>
                </a:solidFill>
                <a:latin typeface="Cambria" pitchFamily="18" charset="0"/>
              </a:rPr>
              <a:t>)(5+7а)</a:t>
            </a:r>
          </a:p>
        </p:txBody>
      </p:sp>
      <p:sp>
        <p:nvSpPr>
          <p:cNvPr id="10" name="Выноска-облако 9"/>
          <p:cNvSpPr/>
          <p:nvPr/>
        </p:nvSpPr>
        <p:spPr>
          <a:xfrm>
            <a:off x="4000500" y="5857875"/>
            <a:ext cx="4929188" cy="857250"/>
          </a:xfrm>
          <a:prstGeom prst="cloudCallout">
            <a:avLst>
              <a:gd name="adj1" fmla="val 33943"/>
              <a:gd name="adj2" fmla="val -80377"/>
            </a:avLst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dirty="0">
                <a:solidFill>
                  <a:srgbClr val="C00000"/>
                </a:solidFill>
                <a:latin typeface="Cambria" pitchFamily="18" charset="0"/>
              </a:rPr>
              <a:t>(</a:t>
            </a:r>
            <a:r>
              <a:rPr lang="en-US" sz="4000" b="1" dirty="0">
                <a:solidFill>
                  <a:srgbClr val="C00000"/>
                </a:solidFill>
                <a:latin typeface="Cambria" pitchFamily="18" charset="0"/>
              </a:rPr>
              <a:t>m</a:t>
            </a:r>
            <a:r>
              <a:rPr lang="ru-RU" sz="4000" b="1" dirty="0">
                <a:solidFill>
                  <a:srgbClr val="C00000"/>
                </a:solidFill>
                <a:latin typeface="Cambria" pitchFamily="18" charset="0"/>
              </a:rPr>
              <a:t>²-2)(</a:t>
            </a:r>
            <a:r>
              <a:rPr lang="en-US" sz="4000" b="1" dirty="0">
                <a:solidFill>
                  <a:srgbClr val="C00000"/>
                </a:solidFill>
                <a:latin typeface="Cambria" pitchFamily="18" charset="0"/>
              </a:rPr>
              <a:t>m</a:t>
            </a:r>
            <a:r>
              <a:rPr lang="ru-RU" sz="4000" b="1" dirty="0">
                <a:solidFill>
                  <a:srgbClr val="C00000"/>
                </a:solidFill>
                <a:latin typeface="Cambria" pitchFamily="18" charset="0"/>
              </a:rPr>
              <a:t>-2)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6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6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1455</Words>
  <Application>Microsoft Office PowerPoint</Application>
  <PresentationFormat>Экран (4:3)</PresentationFormat>
  <Paragraphs>251</Paragraphs>
  <Slides>40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40</vt:i4>
      </vt:variant>
    </vt:vector>
  </HeadingPairs>
  <TitlesOfParts>
    <vt:vector size="43" baseType="lpstr">
      <vt:lpstr>Тема Office</vt:lpstr>
      <vt:lpstr>Формула</vt:lpstr>
      <vt:lpstr>GraphC</vt:lpstr>
      <vt:lpstr>Слайд 1</vt:lpstr>
      <vt:lpstr>Повторение курса алгебры  7 класса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Домашнее задание</vt:lpstr>
      <vt:lpstr>Домашнее задание</vt:lpstr>
      <vt:lpstr>Домашнее задание:</vt:lpstr>
      <vt:lpstr>Повторение курса алгебры  7 класса</vt:lpstr>
      <vt:lpstr>Функция и графики.</vt:lpstr>
      <vt:lpstr>Слайд 17</vt:lpstr>
      <vt:lpstr>Определите, какому графику линейной функции соответствует каждая из формул?</vt:lpstr>
      <vt:lpstr>Слайд 19</vt:lpstr>
      <vt:lpstr>Слайд 20</vt:lpstr>
      <vt:lpstr>Слайд 21</vt:lpstr>
      <vt:lpstr>Системы уравнений.</vt:lpstr>
      <vt:lpstr>Слайд 23</vt:lpstr>
      <vt:lpstr>Слайд 24</vt:lpstr>
      <vt:lpstr>Слайд 25</vt:lpstr>
      <vt:lpstr>Слайд 26</vt:lpstr>
      <vt:lpstr>Повторение курса алгебры  7 класса</vt:lpstr>
      <vt:lpstr>Слайд 28</vt:lpstr>
      <vt:lpstr>Слайд 29</vt:lpstr>
      <vt:lpstr>Слайд 30</vt:lpstr>
      <vt:lpstr>Слайд 31</vt:lpstr>
      <vt:lpstr>Решите систему способом сложения </vt:lpstr>
      <vt:lpstr>Решите систему способом подстановки</vt:lpstr>
      <vt:lpstr>Решите систему графическим способом</vt:lpstr>
      <vt:lpstr>Слайд 35</vt:lpstr>
      <vt:lpstr>Слайд 36</vt:lpstr>
      <vt:lpstr>Слайд 37</vt:lpstr>
      <vt:lpstr> Домашняя работа: </vt:lpstr>
      <vt:lpstr>Слайд 39</vt:lpstr>
      <vt:lpstr>Домашняя работа: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32</cp:revision>
  <dcterms:created xsi:type="dcterms:W3CDTF">2014-09-01T12:42:45Z</dcterms:created>
  <dcterms:modified xsi:type="dcterms:W3CDTF">2014-09-04T18:11:46Z</dcterms:modified>
</cp:coreProperties>
</file>