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68" r:id="rId4"/>
    <p:sldId id="261" r:id="rId5"/>
    <p:sldId id="262" r:id="rId6"/>
    <p:sldId id="263" r:id="rId7"/>
    <p:sldId id="264" r:id="rId8"/>
    <p:sldId id="269" r:id="rId9"/>
    <p:sldId id="270" r:id="rId10"/>
    <p:sldId id="267" r:id="rId11"/>
    <p:sldId id="271" r:id="rId12"/>
    <p:sldId id="278" r:id="rId13"/>
    <p:sldId id="273" r:id="rId14"/>
    <p:sldId id="274" r:id="rId15"/>
    <p:sldId id="293" r:id="rId16"/>
    <p:sldId id="282" r:id="rId17"/>
    <p:sldId id="283" r:id="rId18"/>
    <p:sldId id="284" r:id="rId19"/>
    <p:sldId id="285" r:id="rId20"/>
    <p:sldId id="286" r:id="rId21"/>
    <p:sldId id="288" r:id="rId22"/>
    <p:sldId id="289" r:id="rId23"/>
    <p:sldId id="290" r:id="rId24"/>
    <p:sldId id="29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75430-7C0B-493B-8751-5C358AB5FE94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F09ED-F137-48C7-AF86-86203C26A6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DFF63D-90E6-4DB1-9296-1A658A0D4BDC}" type="slidenum">
              <a:rPr lang="ru-RU" altLang="ru-RU" smtClean="0"/>
              <a:pPr/>
              <a:t>21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FDB57-AD7D-448E-A8F1-F6F81D52A74A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BAA84-B25C-4AA5-ADD2-3E6D7B920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mage4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lum bright="40000"/>
          </a:blip>
          <a:stretch>
            <a:fillRect/>
          </a:stretch>
        </p:blipFill>
        <p:spPr bwMode="auto">
          <a:xfrm>
            <a:off x="1000100" y="-1"/>
            <a:ext cx="7072362" cy="6727863"/>
          </a:xfrm>
          <a:prstGeom prst="rect">
            <a:avLst/>
          </a:prstGeom>
          <a:noFill/>
          <a:ln>
            <a:noFill/>
          </a:ln>
        </p:spPr>
      </p:pic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1071538" y="571480"/>
            <a:ext cx="7129462" cy="2735262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ru-RU" sz="8000" b="1" kern="10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/>
              </a:rPr>
              <a:t>Теорема </a:t>
            </a:r>
          </a:p>
          <a:p>
            <a:pPr algn="ctr">
              <a:defRPr/>
            </a:pPr>
            <a:r>
              <a:rPr lang="ru-RU" sz="8000" b="1" kern="10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/>
              </a:rPr>
              <a:t>Пифагора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ru-RU" b="1" dirty="0" smtClean="0">
                <a:solidFill>
                  <a:srgbClr val="002060"/>
                </a:solidFill>
              </a:rPr>
              <a:t>делать то, что впоследствии не огорчит тебя и не принудит раскаиваться ;</a:t>
            </a:r>
          </a:p>
          <a:p>
            <a:pPr eaLnBrk="1" hangingPunct="1"/>
            <a:r>
              <a:rPr lang="ru-RU" b="1" dirty="0" smtClean="0">
                <a:solidFill>
                  <a:srgbClr val="002060"/>
                </a:solidFill>
              </a:rPr>
              <a:t>не делай никогда того, что не знаешь, но научись всему, что следует знать;</a:t>
            </a:r>
          </a:p>
          <a:p>
            <a:pPr eaLnBrk="1" hangingPunct="1"/>
            <a:r>
              <a:rPr lang="ru-RU" b="1" dirty="0" smtClean="0">
                <a:solidFill>
                  <a:srgbClr val="002060"/>
                </a:solidFill>
              </a:rPr>
              <a:t>не пренебрегай здоровьем своего тела;</a:t>
            </a:r>
          </a:p>
          <a:p>
            <a:pPr eaLnBrk="1" hangingPunct="1"/>
            <a:r>
              <a:rPr lang="ru-RU" b="1" dirty="0" smtClean="0">
                <a:solidFill>
                  <a:srgbClr val="002060"/>
                </a:solidFill>
              </a:rPr>
              <a:t>приучайся жить просто и без роскоши</a:t>
            </a:r>
            <a:r>
              <a:rPr lang="ru-RU" b="1" dirty="0">
                <a:solidFill>
                  <a:srgbClr val="002060"/>
                </a:solidFill>
              </a:rPr>
              <a:t>;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  <a:p>
            <a:pPr eaLnBrk="1" hangingPunct="1"/>
            <a:r>
              <a:rPr lang="ru-RU" b="1" dirty="0" smtClean="0">
                <a:solidFill>
                  <a:srgbClr val="002060"/>
                </a:solidFill>
              </a:rPr>
              <a:t>Живи с людьми так,  чтобы твои друзья не стали недругами, а недруги стали друзьями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</a:p>
          <a:p>
            <a:pPr eaLnBrk="1" hangingPunct="1">
              <a:buNone/>
            </a:pPr>
            <a:r>
              <a:rPr lang="ru-RU" dirty="0" smtClean="0"/>
              <a:t>      </a:t>
            </a:r>
          </a:p>
        </p:txBody>
      </p: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1979613" y="333375"/>
            <a:ext cx="4968875" cy="858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Заповеди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800" y="3581400"/>
            <a:ext cx="79248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Предание гласит, что когда Пифагор пришёл к теореме, носящей его имя, он принёс богам 100 быков. В пятисотых годах до нашей эры Пифагор был убит в уличной схватке во время народного восстания. </a:t>
            </a:r>
          </a:p>
          <a:p>
            <a:r>
              <a:rPr lang="ru-RU" sz="2800" b="1" dirty="0">
                <a:solidFill>
                  <a:srgbClr val="000099"/>
                </a:solidFill>
              </a:rPr>
              <a:t>    В настоящее время известно около 200 доказательств теоремы Пифагора.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5486400" cy="337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4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1371600"/>
            <a:ext cx="2133600" cy="14573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285720" y="333375"/>
            <a:ext cx="857256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Площадь квадрата, построенного на гипотенузе прямоугольного треугольника, равна сумме площадей квадратов, построенных на его катетах.</a:t>
            </a:r>
          </a:p>
          <a:p>
            <a:endParaRPr lang="ru-RU" sz="2800" dirty="0"/>
          </a:p>
          <a:p>
            <a:pPr algn="r"/>
            <a:r>
              <a:rPr lang="ru-RU" sz="2400" b="1" i="1" dirty="0">
                <a:solidFill>
                  <a:srgbClr val="FF0000"/>
                </a:solidFill>
              </a:rPr>
              <a:t>Формулировка Пифагора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27088" y="2636838"/>
            <a:ext cx="3960812" cy="3455987"/>
            <a:chOff x="385" y="1435"/>
            <a:chExt cx="2495" cy="2177"/>
          </a:xfrm>
        </p:grpSpPr>
        <p:sp>
          <p:nvSpPr>
            <p:cNvPr id="20485" name="Rectangle 6"/>
            <p:cNvSpPr>
              <a:spLocks noChangeArrowheads="1"/>
            </p:cNvSpPr>
            <p:nvPr/>
          </p:nvSpPr>
          <p:spPr bwMode="auto">
            <a:xfrm>
              <a:off x="996" y="1435"/>
              <a:ext cx="1272" cy="110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Verdana" pitchFamily="34" charset="0"/>
              </a:endParaRPr>
            </a:p>
          </p:txBody>
        </p:sp>
        <p:sp>
          <p:nvSpPr>
            <p:cNvPr id="20486" name="AutoShape 7"/>
            <p:cNvSpPr>
              <a:spLocks noChangeArrowheads="1"/>
            </p:cNvSpPr>
            <p:nvPr/>
          </p:nvSpPr>
          <p:spPr bwMode="auto">
            <a:xfrm rot="-2642036">
              <a:off x="1185" y="2128"/>
              <a:ext cx="895" cy="831"/>
            </a:xfrm>
            <a:prstGeom prst="rtTriangle">
              <a:avLst/>
            </a:prstGeom>
            <a:solidFill>
              <a:srgbClr val="A5002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Verdana" pitchFamily="34" charset="0"/>
              </a:endParaRPr>
            </a:p>
          </p:txBody>
        </p:sp>
        <p:sp>
          <p:nvSpPr>
            <p:cNvPr id="20487" name="Rectangle 8"/>
            <p:cNvSpPr>
              <a:spLocks noChangeArrowheads="1"/>
            </p:cNvSpPr>
            <p:nvPr/>
          </p:nvSpPr>
          <p:spPr bwMode="auto">
            <a:xfrm rot="2727526">
              <a:off x="574" y="2691"/>
              <a:ext cx="831" cy="894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ru-RU" sz="1800">
                <a:latin typeface="Verdana" pitchFamily="34" charset="0"/>
              </a:endParaRPr>
            </a:p>
          </p:txBody>
        </p:sp>
        <p:sp>
          <p:nvSpPr>
            <p:cNvPr id="20488" name="Rectangle 9"/>
            <p:cNvSpPr>
              <a:spLocks noChangeArrowheads="1"/>
            </p:cNvSpPr>
            <p:nvPr/>
          </p:nvSpPr>
          <p:spPr bwMode="auto">
            <a:xfrm rot="2727526">
              <a:off x="1808" y="2718"/>
              <a:ext cx="900" cy="887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ru-RU" sz="1800">
                <a:latin typeface="Verdana" pitchFamily="34" charset="0"/>
              </a:endParaRPr>
            </a:p>
          </p:txBody>
        </p:sp>
        <p:sp>
          <p:nvSpPr>
            <p:cNvPr id="20489" name="Line 10"/>
            <p:cNvSpPr>
              <a:spLocks noChangeShapeType="1"/>
            </p:cNvSpPr>
            <p:nvPr/>
          </p:nvSpPr>
          <p:spPr bwMode="auto">
            <a:xfrm>
              <a:off x="385" y="3144"/>
              <a:ext cx="117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0" name="Line 11"/>
            <p:cNvSpPr>
              <a:spLocks noChangeShapeType="1"/>
            </p:cNvSpPr>
            <p:nvPr/>
          </p:nvSpPr>
          <p:spPr bwMode="auto">
            <a:xfrm>
              <a:off x="1609" y="3163"/>
              <a:ext cx="127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1" name="Line 12"/>
            <p:cNvSpPr>
              <a:spLocks noChangeShapeType="1"/>
            </p:cNvSpPr>
            <p:nvPr/>
          </p:nvSpPr>
          <p:spPr bwMode="auto">
            <a:xfrm>
              <a:off x="996" y="1435"/>
              <a:ext cx="1249" cy="108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2" name="Line 13"/>
            <p:cNvSpPr>
              <a:spLocks noChangeShapeType="1"/>
            </p:cNvSpPr>
            <p:nvPr/>
          </p:nvSpPr>
          <p:spPr bwMode="auto">
            <a:xfrm flipV="1">
              <a:off x="996" y="1435"/>
              <a:ext cx="1272" cy="110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4" name="Rectangle 14"/>
          <p:cNvSpPr>
            <a:spLocks noChangeArrowheads="1"/>
          </p:cNvSpPr>
          <p:nvPr/>
        </p:nvSpPr>
        <p:spPr bwMode="auto">
          <a:xfrm>
            <a:off x="5286380" y="4071942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dirty="0">
                <a:solidFill>
                  <a:srgbClr val="FF0000"/>
                </a:solidFill>
                <a:latin typeface="Tahoma" pitchFamily="34" charset="0"/>
              </a:rPr>
              <a:t>с</a:t>
            </a:r>
            <a:r>
              <a:rPr lang="ru-RU" sz="4800" baseline="30000" dirty="0">
                <a:solidFill>
                  <a:srgbClr val="FF0000"/>
                </a:solidFill>
                <a:latin typeface="Tahoma" pitchFamily="34" charset="0"/>
              </a:rPr>
              <a:t>2 </a:t>
            </a:r>
            <a:r>
              <a:rPr lang="ru-RU" sz="4800" dirty="0">
                <a:solidFill>
                  <a:srgbClr val="FF0000"/>
                </a:solidFill>
                <a:latin typeface="Tahoma" pitchFamily="34" charset="0"/>
              </a:rPr>
              <a:t>=а</a:t>
            </a:r>
            <a:r>
              <a:rPr lang="ru-RU" sz="4800" baseline="30000" dirty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ru-RU" sz="4800" dirty="0">
                <a:solidFill>
                  <a:srgbClr val="FF0000"/>
                </a:solidFill>
                <a:latin typeface="Tahoma" pitchFamily="34" charset="0"/>
              </a:rPr>
              <a:t>+</a:t>
            </a:r>
            <a:r>
              <a:rPr lang="en-US" sz="4800" dirty="0">
                <a:solidFill>
                  <a:srgbClr val="FF0000"/>
                </a:solidFill>
                <a:latin typeface="Tahoma" pitchFamily="34" charset="0"/>
              </a:rPr>
              <a:t>b</a:t>
            </a:r>
            <a:r>
              <a:rPr lang="ru-RU" sz="4800" baseline="30000" dirty="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ru-RU" sz="4800" dirty="0">
              <a:solidFill>
                <a:srgbClr val="FF0000"/>
              </a:solidFill>
              <a:latin typeface="Tahoma" pitchFamily="34" charset="0"/>
            </a:endParaRPr>
          </a:p>
          <a:p>
            <a:pPr eaLnBrk="0" hangingPunct="0"/>
            <a:endParaRPr lang="ru-RU" sz="1800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1600200"/>
            <a:ext cx="1295400" cy="2590800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371600" y="2819400"/>
            <a:ext cx="312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8600" y="2971800"/>
            <a:ext cx="336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990600" y="4191000"/>
            <a:ext cx="336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152400"/>
            <a:ext cx="90011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Теорема Пифагора: 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В прямоугольном треугольнике квадрат гипотенузы 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равен сумме квадратов катетов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4572000" y="3429000"/>
            <a:ext cx="1079500" cy="2057400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 rot="10800000">
            <a:off x="6629400" y="2362200"/>
            <a:ext cx="1066800" cy="2057400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 rot="16200000">
            <a:off x="6134100" y="3924300"/>
            <a:ext cx="1066800" cy="2057400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 rot="5400000">
            <a:off x="5076032" y="1858168"/>
            <a:ext cx="1079500" cy="2087563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5410200" y="3048000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5181600" y="4267200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6705600" y="3124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6553200" y="4495800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4876800" y="5562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7772400" y="48768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7772400" y="3048000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 rot="10800000" flipV="1">
            <a:off x="6781800" y="56546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038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457200" y="4648200"/>
            <a:ext cx="14436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2060"/>
                </a:solidFill>
              </a:rPr>
              <a:t>а - катет</a:t>
            </a:r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457200" y="5257800"/>
            <a:ext cx="14436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в - катет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457200" y="5867400"/>
            <a:ext cx="23351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с - гипотенуза</a:t>
            </a: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4133850" y="2743200"/>
            <a:ext cx="3063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5335588" y="1941513"/>
            <a:ext cx="29527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7164388" y="1928813"/>
            <a:ext cx="3063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  <p:bldP spid="11278" grpId="0" animBg="1"/>
      <p:bldP spid="11279" grpId="0" animBg="1"/>
      <p:bldP spid="11280" grpId="0" animBg="1"/>
      <p:bldP spid="11281" grpId="0"/>
      <p:bldP spid="11282" grpId="0"/>
      <p:bldP spid="11283" grpId="0"/>
      <p:bldP spid="11284" grpId="0"/>
      <p:bldP spid="11286" grpId="0"/>
      <p:bldP spid="11287" grpId="0"/>
      <p:bldP spid="11290" grpId="0"/>
      <p:bldP spid="11291" grpId="0"/>
      <p:bldP spid="11292" grpId="0"/>
      <p:bldP spid="11296" grpId="0"/>
      <p:bldP spid="11297" grpId="0"/>
      <p:bldP spid="112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81000" y="152400"/>
            <a:ext cx="8763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Дано: </a:t>
            </a:r>
            <a:r>
              <a:rPr lang="ru-RU" sz="2800" dirty="0"/>
              <a:t>прямоугольный треугольник</a:t>
            </a:r>
          </a:p>
          <a:p>
            <a:r>
              <a:rPr lang="ru-RU" sz="2800" dirty="0"/>
              <a:t>          а, в – катеты, с – гипотенуза</a:t>
            </a:r>
          </a:p>
          <a:p>
            <a:endParaRPr lang="ru-RU" sz="2800" dirty="0"/>
          </a:p>
          <a:p>
            <a:r>
              <a:rPr lang="ru-RU" sz="2800" dirty="0">
                <a:solidFill>
                  <a:srgbClr val="FF0000"/>
                </a:solidFill>
              </a:rPr>
              <a:t>Доказать: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1066800" y="2743200"/>
          <a:ext cx="1905000" cy="560388"/>
        </p:xfrm>
        <a:graphic>
          <a:graphicData uri="http://schemas.openxmlformats.org/presentationml/2006/ole">
            <p:oleObj spid="_x0000_s2050" name="Формула" r:id="rId3" imgW="774364" imgH="228501" progId="Equation.3">
              <p:embed/>
            </p:oleObj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1295400" y="3505200"/>
          <a:ext cx="2133600" cy="566738"/>
        </p:xfrm>
        <a:graphic>
          <a:graphicData uri="http://schemas.openxmlformats.org/presentationml/2006/ole">
            <p:oleObj spid="_x0000_s2051" name="Формула" r:id="rId4" imgW="799753" imgH="215806" progId="Equation.3">
              <p:embed/>
            </p:oleObj>
          </a:graphicData>
        </a:graphic>
      </p:graphicFrame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1066800" y="4114800"/>
          <a:ext cx="3352800" cy="935038"/>
        </p:xfrm>
        <a:graphic>
          <a:graphicData uri="http://schemas.openxmlformats.org/presentationml/2006/ole">
            <p:oleObj spid="_x0000_s2052" name="Формула" r:id="rId5" imgW="1422400" imgH="393700" progId="Equation.3">
              <p:embed/>
            </p:oleObj>
          </a:graphicData>
        </a:graphic>
      </p:graphicFrame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990600" y="5105400"/>
          <a:ext cx="4038600" cy="539750"/>
        </p:xfrm>
        <a:graphic>
          <a:graphicData uri="http://schemas.openxmlformats.org/presentationml/2006/ole">
            <p:oleObj spid="_x0000_s2053" name="Формула" r:id="rId6" imgW="1548728" imgH="203112" progId="Equation.3">
              <p:embed/>
            </p:oleObj>
          </a:graphicData>
        </a:graphic>
      </p:graphicFrame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1066800" y="5867400"/>
          <a:ext cx="1905000" cy="542925"/>
        </p:xfrm>
        <a:graphic>
          <a:graphicData uri="http://schemas.openxmlformats.org/presentationml/2006/ole">
            <p:oleObj spid="_x0000_s2054" name="Формула" r:id="rId7" imgW="723586" imgH="203112" progId="Equation.3">
              <p:embed/>
            </p:oleObj>
          </a:graphicData>
        </a:graphic>
      </p:graphicFrame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0" y="23622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3124200" y="2819400"/>
            <a:ext cx="27257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dirty="0">
                <a:cs typeface="Times New Roman" pitchFamily="18" charset="0"/>
              </a:rPr>
              <a:t>- площадь квадрата</a:t>
            </a:r>
            <a:endParaRPr lang="ru-RU" sz="2400" dirty="0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0" y="3779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48000" y="5943600"/>
            <a:ext cx="27622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> </a:t>
            </a:r>
            <a:r>
              <a:rPr lang="ru-RU" sz="2400">
                <a:cs typeface="Times New Roman" pitchFamily="18" charset="0"/>
              </a:rPr>
              <a:t>- теорема доказана.</a:t>
            </a:r>
            <a:endParaRPr lang="ru-RU" sz="2400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2133600" y="2057400"/>
            <a:ext cx="266553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Доказательство:</a:t>
            </a:r>
          </a:p>
        </p:txBody>
      </p:sp>
      <p:graphicFrame>
        <p:nvGraphicFramePr>
          <p:cNvPr id="10266" name="Object 26"/>
          <p:cNvGraphicFramePr>
            <a:graphicFrameLocks noChangeAspect="1"/>
          </p:cNvGraphicFramePr>
          <p:nvPr/>
        </p:nvGraphicFramePr>
        <p:xfrm>
          <a:off x="2209800" y="1447800"/>
          <a:ext cx="1905000" cy="506413"/>
        </p:xfrm>
        <a:graphic>
          <a:graphicData uri="http://schemas.openxmlformats.org/presentationml/2006/ole">
            <p:oleObj spid="_x0000_s2055" name="Формула" r:id="rId8" imgW="774364" imgH="203112" progId="Equation.3">
              <p:embed/>
            </p:oleObj>
          </a:graphicData>
        </a:graphic>
      </p:graphicFrame>
      <p:pic>
        <p:nvPicPr>
          <p:cNvPr id="10268" name="Picture 28" descr="teorema_pifagor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1143000"/>
            <a:ext cx="3162300" cy="1752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Решите задачи: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4000" b="1" dirty="0" err="1">
                <a:solidFill>
                  <a:srgbClr val="002060"/>
                </a:solidFill>
              </a:rPr>
              <a:t>а</a:t>
            </a:r>
            <a:r>
              <a:rPr lang="ru-RU" sz="4000" b="1" dirty="0" err="1" smtClean="0">
                <a:solidFill>
                  <a:srgbClr val="002060"/>
                </a:solidFill>
              </a:rPr>
              <a:t>=</a:t>
            </a:r>
            <a:r>
              <a:rPr lang="ru-RU" sz="4000" b="1" dirty="0" smtClean="0">
                <a:solidFill>
                  <a:srgbClr val="002060"/>
                </a:solidFill>
              </a:rPr>
              <a:t> 6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см, </a:t>
            </a:r>
            <a:r>
              <a:rPr lang="en-US" sz="4000" b="1" dirty="0" smtClean="0">
                <a:solidFill>
                  <a:srgbClr val="002060"/>
                </a:solidFill>
              </a:rPr>
              <a:t>b =8 </a:t>
            </a:r>
            <a:r>
              <a:rPr lang="ru-RU" sz="4000" b="1" dirty="0" smtClean="0">
                <a:solidFill>
                  <a:srgbClr val="002060"/>
                </a:solidFill>
              </a:rPr>
              <a:t>см</a:t>
            </a:r>
            <a:r>
              <a:rPr lang="en-US" sz="4000" b="1" dirty="0" smtClean="0">
                <a:solidFill>
                  <a:srgbClr val="002060"/>
                </a:solidFill>
              </a:rPr>
              <a:t>. </a:t>
            </a:r>
            <a:r>
              <a:rPr lang="ru-RU" sz="4000" b="1" dirty="0" smtClean="0">
                <a:solidFill>
                  <a:srgbClr val="002060"/>
                </a:solidFill>
              </a:rPr>
              <a:t>   Найти с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R"/>
            </a:pPr>
            <a:r>
              <a:rPr lang="ru-RU" sz="4000" b="1" dirty="0">
                <a:solidFill>
                  <a:srgbClr val="002060"/>
                </a:solidFill>
              </a:rPr>
              <a:t>с</a:t>
            </a:r>
            <a:r>
              <a:rPr lang="en-US" sz="4000" b="1" dirty="0" smtClean="0">
                <a:solidFill>
                  <a:srgbClr val="002060"/>
                </a:solidFill>
              </a:rPr>
              <a:t>=5 </a:t>
            </a:r>
            <a:r>
              <a:rPr lang="ru-RU" sz="4000" b="1" dirty="0" smtClean="0">
                <a:solidFill>
                  <a:srgbClr val="002060"/>
                </a:solidFill>
              </a:rPr>
              <a:t>см</a:t>
            </a:r>
            <a:r>
              <a:rPr lang="en-US" sz="4000" b="1" dirty="0" smtClean="0">
                <a:solidFill>
                  <a:srgbClr val="002060"/>
                </a:solidFill>
              </a:rPr>
              <a:t>, b</a:t>
            </a:r>
            <a:r>
              <a:rPr lang="ru-RU" sz="4000" b="1" dirty="0" smtClean="0">
                <a:solidFill>
                  <a:srgbClr val="002060"/>
                </a:solidFill>
              </a:rPr>
              <a:t>=3 см.     Найти а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9" descr="Теорема Пифагора"/>
          <p:cNvPicPr>
            <a:picLocks noChangeAspect="1" noChangeArrowheads="1"/>
          </p:cNvPicPr>
          <p:nvPr/>
        </p:nvPicPr>
        <p:blipFill>
          <a:blip r:embed="rId2">
            <a:lum bright="-30000" contrast="72000"/>
          </a:blip>
          <a:srcRect/>
          <a:stretch>
            <a:fillRect/>
          </a:stretch>
        </p:blipFill>
        <p:spPr bwMode="auto">
          <a:xfrm>
            <a:off x="1331913" y="1484313"/>
            <a:ext cx="6699250" cy="428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2160587"/>
          </a:xfrm>
        </p:spPr>
        <p:txBody>
          <a:bodyPr anchor="b"/>
          <a:lstStyle/>
          <a:p>
            <a:pPr eaLnBrk="1" hangingPunct="1"/>
            <a:r>
              <a:rPr lang="ru-RU" sz="4000" b="1" smtClean="0">
                <a:solidFill>
                  <a:schemeClr val="tx1"/>
                </a:solidFill>
              </a:rPr>
              <a:t>ЕГИПЕТСКИЙ ТРЕУГОЛЬНИК</a:t>
            </a:r>
            <a:r>
              <a:rPr lang="ru-RU" sz="4000" b="1" smtClean="0">
                <a:solidFill>
                  <a:srgbClr val="CC0000"/>
                </a:solidFill>
              </a:rPr>
              <a:t/>
            </a:r>
            <a:br>
              <a:rPr lang="ru-RU" sz="4000" b="1" smtClean="0">
                <a:solidFill>
                  <a:srgbClr val="CC0000"/>
                </a:solidFill>
              </a:rPr>
            </a:br>
            <a:endParaRPr lang="ru-RU" sz="6000" b="1" smtClean="0">
              <a:solidFill>
                <a:srgbClr val="CC0000"/>
              </a:solidFill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116013" y="5949950"/>
            <a:ext cx="6929437" cy="76200"/>
            <a:chOff x="307" y="3947"/>
            <a:chExt cx="4365" cy="48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333" y="3974"/>
              <a:ext cx="4316" cy="0"/>
              <a:chOff x="265" y="3974"/>
              <a:chExt cx="4316" cy="0"/>
            </a:xfrm>
          </p:grpSpPr>
          <p:sp>
            <p:nvSpPr>
              <p:cNvPr id="27659" name="Line 10"/>
              <p:cNvSpPr>
                <a:spLocks noChangeShapeType="1"/>
              </p:cNvSpPr>
              <p:nvPr/>
            </p:nvSpPr>
            <p:spPr bwMode="auto">
              <a:xfrm>
                <a:off x="265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0" name="Line 13"/>
              <p:cNvSpPr>
                <a:spLocks noChangeShapeType="1"/>
              </p:cNvSpPr>
              <p:nvPr/>
            </p:nvSpPr>
            <p:spPr bwMode="auto">
              <a:xfrm>
                <a:off x="628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1" name="Line 14"/>
              <p:cNvSpPr>
                <a:spLocks noChangeShapeType="1"/>
              </p:cNvSpPr>
              <p:nvPr/>
            </p:nvSpPr>
            <p:spPr bwMode="auto">
              <a:xfrm>
                <a:off x="984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2" name="Line 15"/>
              <p:cNvSpPr>
                <a:spLocks noChangeShapeType="1"/>
              </p:cNvSpPr>
              <p:nvPr/>
            </p:nvSpPr>
            <p:spPr bwMode="auto">
              <a:xfrm>
                <a:off x="1344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3" name="Line 16"/>
              <p:cNvSpPr>
                <a:spLocks noChangeShapeType="1"/>
              </p:cNvSpPr>
              <p:nvPr/>
            </p:nvSpPr>
            <p:spPr bwMode="auto">
              <a:xfrm>
                <a:off x="1701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4" name="Line 17"/>
              <p:cNvSpPr>
                <a:spLocks noChangeShapeType="1"/>
              </p:cNvSpPr>
              <p:nvPr/>
            </p:nvSpPr>
            <p:spPr bwMode="auto">
              <a:xfrm>
                <a:off x="2066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5" name="Line 18"/>
              <p:cNvSpPr>
                <a:spLocks noChangeShapeType="1"/>
              </p:cNvSpPr>
              <p:nvPr/>
            </p:nvSpPr>
            <p:spPr bwMode="auto">
              <a:xfrm>
                <a:off x="2429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6" name="Line 19"/>
              <p:cNvSpPr>
                <a:spLocks noChangeShapeType="1"/>
              </p:cNvSpPr>
              <p:nvPr/>
            </p:nvSpPr>
            <p:spPr bwMode="auto">
              <a:xfrm>
                <a:off x="2785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7" name="Line 20"/>
              <p:cNvSpPr>
                <a:spLocks noChangeShapeType="1"/>
              </p:cNvSpPr>
              <p:nvPr/>
            </p:nvSpPr>
            <p:spPr bwMode="auto">
              <a:xfrm>
                <a:off x="3145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8" name="Line 21"/>
              <p:cNvSpPr>
                <a:spLocks noChangeShapeType="1"/>
              </p:cNvSpPr>
              <p:nvPr/>
            </p:nvSpPr>
            <p:spPr bwMode="auto">
              <a:xfrm>
                <a:off x="3502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69" name="Line 22"/>
              <p:cNvSpPr>
                <a:spLocks noChangeShapeType="1"/>
              </p:cNvSpPr>
              <p:nvPr/>
            </p:nvSpPr>
            <p:spPr bwMode="auto">
              <a:xfrm>
                <a:off x="3862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0" name="Line 23"/>
              <p:cNvSpPr>
                <a:spLocks noChangeShapeType="1"/>
              </p:cNvSpPr>
              <p:nvPr/>
            </p:nvSpPr>
            <p:spPr bwMode="auto">
              <a:xfrm>
                <a:off x="4219" y="3974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diamond" w="med" len="med"/>
                <a:tailEnd type="diamond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655" name="Oval 25"/>
            <p:cNvSpPr>
              <a:spLocks noChangeArrowheads="1"/>
            </p:cNvSpPr>
            <p:nvPr/>
          </p:nvSpPr>
          <p:spPr bwMode="auto">
            <a:xfrm>
              <a:off x="307" y="3947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56" name="Oval 26"/>
            <p:cNvSpPr>
              <a:spLocks noChangeArrowheads="1"/>
            </p:cNvSpPr>
            <p:nvPr/>
          </p:nvSpPr>
          <p:spPr bwMode="auto">
            <a:xfrm>
              <a:off x="1385" y="3947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57" name="Oval 27"/>
            <p:cNvSpPr>
              <a:spLocks noChangeArrowheads="1"/>
            </p:cNvSpPr>
            <p:nvPr/>
          </p:nvSpPr>
          <p:spPr bwMode="auto">
            <a:xfrm>
              <a:off x="2831" y="3950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58" name="Oval 28"/>
            <p:cNvSpPr>
              <a:spLocks noChangeArrowheads="1"/>
            </p:cNvSpPr>
            <p:nvPr/>
          </p:nvSpPr>
          <p:spPr bwMode="auto">
            <a:xfrm>
              <a:off x="4627" y="3950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7653" name="Rectangle 30"/>
          <p:cNvSpPr>
            <a:spLocks noChangeArrowheads="1"/>
          </p:cNvSpPr>
          <p:nvPr/>
        </p:nvSpPr>
        <p:spPr bwMode="auto">
          <a:xfrm>
            <a:off x="4932363" y="2060575"/>
            <a:ext cx="2068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CC0000"/>
                </a:solidFill>
              </a:rPr>
              <a:t>3:4:5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</a:rPr>
              <a:t>Пифагоровы тройки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800" b="1" smtClean="0"/>
              <a:t>	</a:t>
            </a:r>
            <a:endParaRPr lang="ru-RU" b="1" i="1" smtClean="0"/>
          </a:p>
        </p:txBody>
      </p:sp>
      <p:graphicFrame>
        <p:nvGraphicFramePr>
          <p:cNvPr id="35930" name="Group 90"/>
          <p:cNvGraphicFramePr>
            <a:graphicFrameLocks noGrp="1"/>
          </p:cNvGraphicFramePr>
          <p:nvPr/>
        </p:nvGraphicFramePr>
        <p:xfrm>
          <a:off x="468313" y="1700213"/>
          <a:ext cx="8218487" cy="4752976"/>
        </p:xfrm>
        <a:graphic>
          <a:graphicData uri="http://schemas.openxmlformats.org/drawingml/2006/table">
            <a:tbl>
              <a:tblPr/>
              <a:tblGrid>
                <a:gridCol w="2055812"/>
                <a:gridCol w="2054225"/>
                <a:gridCol w="2052638"/>
                <a:gridCol w="2055812"/>
              </a:tblGrid>
              <a:tr h="1190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2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6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Гипотенуза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6000" dirty="0" smtClean="0">
                <a:solidFill>
                  <a:srgbClr val="002060"/>
                </a:solidFill>
              </a:rPr>
              <a:t>Практическое применение теоремы </a:t>
            </a:r>
          </a:p>
          <a:p>
            <a:pPr algn="ctr" eaLnBrk="1" hangingPunct="1">
              <a:buFontTx/>
              <a:buNone/>
            </a:pPr>
            <a:r>
              <a:rPr lang="ru-RU" sz="6000" dirty="0" smtClean="0">
                <a:solidFill>
                  <a:srgbClr val="002060"/>
                </a:solidFill>
              </a:rPr>
              <a:t>Пифагора</a:t>
            </a:r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395288" y="908050"/>
            <a:ext cx="8497887" cy="0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3"/>
          <p:cNvSpPr>
            <a:spLocks noChangeArrowheads="1"/>
          </p:cNvSpPr>
          <p:nvPr/>
        </p:nvSpPr>
        <p:spPr bwMode="auto">
          <a:xfrm>
            <a:off x="4500563" y="522288"/>
            <a:ext cx="3779837" cy="2230437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3" name="Line 27"/>
          <p:cNvSpPr>
            <a:spLocks noChangeShapeType="1"/>
          </p:cNvSpPr>
          <p:nvPr/>
        </p:nvSpPr>
        <p:spPr bwMode="auto">
          <a:xfrm>
            <a:off x="6392863" y="549275"/>
            <a:ext cx="0" cy="2230438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4" name="Text Box 34"/>
          <p:cNvSpPr txBox="1">
            <a:spLocks noChangeArrowheads="1"/>
          </p:cNvSpPr>
          <p:nvPr/>
        </p:nvSpPr>
        <p:spPr bwMode="auto">
          <a:xfrm>
            <a:off x="6240463" y="2565400"/>
            <a:ext cx="36195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A50021"/>
                </a:solidFill>
              </a:rPr>
              <a:t>а</a:t>
            </a:r>
          </a:p>
        </p:txBody>
      </p:sp>
      <p:sp>
        <p:nvSpPr>
          <p:cNvPr id="30725" name="Text Box 35"/>
          <p:cNvSpPr txBox="1">
            <a:spLocks noChangeArrowheads="1"/>
          </p:cNvSpPr>
          <p:nvPr/>
        </p:nvSpPr>
        <p:spPr bwMode="auto">
          <a:xfrm>
            <a:off x="5400675" y="966788"/>
            <a:ext cx="36195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A50021"/>
                </a:solidFill>
              </a:rPr>
              <a:t>а</a:t>
            </a:r>
          </a:p>
        </p:txBody>
      </p:sp>
      <p:sp>
        <p:nvSpPr>
          <p:cNvPr id="30726" name="Text Box 36"/>
          <p:cNvSpPr txBox="1">
            <a:spLocks noChangeArrowheads="1"/>
          </p:cNvSpPr>
          <p:nvPr/>
        </p:nvSpPr>
        <p:spPr bwMode="auto">
          <a:xfrm>
            <a:off x="7080250" y="992188"/>
            <a:ext cx="363538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A50021"/>
                </a:solidFill>
              </a:rPr>
              <a:t>а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684213" y="908050"/>
            <a:ext cx="3024187" cy="5484813"/>
            <a:chOff x="158" y="527"/>
            <a:chExt cx="2087" cy="3455"/>
          </a:xfrm>
        </p:grpSpPr>
        <p:sp>
          <p:nvSpPr>
            <p:cNvPr id="30734" name="Rectangle 12"/>
            <p:cNvSpPr>
              <a:spLocks noChangeArrowheads="1"/>
            </p:cNvSpPr>
            <p:nvPr/>
          </p:nvSpPr>
          <p:spPr bwMode="auto">
            <a:xfrm rot="5400000">
              <a:off x="-254" y="1268"/>
              <a:ext cx="3240" cy="175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ru-RU" sz="1800">
                <a:solidFill>
                  <a:srgbClr val="CC0000"/>
                </a:solidFill>
              </a:endParaRPr>
            </a:p>
          </p:txBody>
        </p:sp>
        <p:sp>
          <p:nvSpPr>
            <p:cNvPr id="30735" name="Line 30"/>
            <p:cNvSpPr>
              <a:spLocks noChangeShapeType="1"/>
            </p:cNvSpPr>
            <p:nvPr/>
          </p:nvSpPr>
          <p:spPr bwMode="auto">
            <a:xfrm>
              <a:off x="487" y="527"/>
              <a:ext cx="1757" cy="324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6" name="Text Box 37"/>
            <p:cNvSpPr txBox="1">
              <a:spLocks noChangeArrowheads="1"/>
            </p:cNvSpPr>
            <p:nvPr/>
          </p:nvSpPr>
          <p:spPr bwMode="auto">
            <a:xfrm>
              <a:off x="1311" y="3655"/>
              <a:ext cx="249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A50021"/>
                  </a:solidFill>
                </a:rPr>
                <a:t>а</a:t>
              </a:r>
            </a:p>
          </p:txBody>
        </p:sp>
        <p:sp>
          <p:nvSpPr>
            <p:cNvPr id="30737" name="Text Box 38"/>
            <p:cNvSpPr txBox="1">
              <a:spLocks noChangeArrowheads="1"/>
            </p:cNvSpPr>
            <p:nvPr/>
          </p:nvSpPr>
          <p:spPr bwMode="auto">
            <a:xfrm>
              <a:off x="158" y="1910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A50021"/>
                  </a:solidFill>
                </a:rPr>
                <a:t> b</a:t>
              </a:r>
              <a:endParaRPr lang="ru-RU" sz="2800" b="1">
                <a:solidFill>
                  <a:srgbClr val="A50021"/>
                </a:solidFill>
              </a:endParaRPr>
            </a:p>
          </p:txBody>
        </p:sp>
        <p:sp>
          <p:nvSpPr>
            <p:cNvPr id="30738" name="Text Box 43"/>
            <p:cNvSpPr txBox="1">
              <a:spLocks noChangeArrowheads="1"/>
            </p:cNvSpPr>
            <p:nvPr/>
          </p:nvSpPr>
          <p:spPr bwMode="auto">
            <a:xfrm>
              <a:off x="1310" y="1858"/>
              <a:ext cx="487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A50021"/>
                  </a:solidFill>
                </a:rPr>
                <a:t>d</a:t>
              </a:r>
              <a:endParaRPr lang="ru-RU" sz="2800" b="1">
                <a:solidFill>
                  <a:srgbClr val="A50021"/>
                </a:solidFill>
              </a:endParaRP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932363" y="3141663"/>
            <a:ext cx="3213100" cy="3216275"/>
            <a:chOff x="521" y="164"/>
            <a:chExt cx="1737" cy="1720"/>
          </a:xfrm>
        </p:grpSpPr>
        <p:sp>
          <p:nvSpPr>
            <p:cNvPr id="30729" name="Rectangle 8"/>
            <p:cNvSpPr>
              <a:spLocks noChangeArrowheads="1"/>
            </p:cNvSpPr>
            <p:nvPr/>
          </p:nvSpPr>
          <p:spPr bwMode="auto">
            <a:xfrm rot="10800000">
              <a:off x="522" y="164"/>
              <a:ext cx="1542" cy="154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 sz="1800"/>
            </a:p>
          </p:txBody>
        </p:sp>
        <p:sp>
          <p:nvSpPr>
            <p:cNvPr id="30730" name="Line 17"/>
            <p:cNvSpPr>
              <a:spLocks noChangeShapeType="1"/>
            </p:cNvSpPr>
            <p:nvPr/>
          </p:nvSpPr>
          <p:spPr bwMode="auto">
            <a:xfrm>
              <a:off x="521" y="164"/>
              <a:ext cx="1543" cy="1542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1" name="Text Box 31"/>
            <p:cNvSpPr txBox="1">
              <a:spLocks noChangeArrowheads="1"/>
            </p:cNvSpPr>
            <p:nvPr/>
          </p:nvSpPr>
          <p:spPr bwMode="auto">
            <a:xfrm>
              <a:off x="2062" y="744"/>
              <a:ext cx="196" cy="2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A50021"/>
                  </a:solidFill>
                </a:rPr>
                <a:t>а</a:t>
              </a:r>
            </a:p>
          </p:txBody>
        </p:sp>
        <p:sp>
          <p:nvSpPr>
            <p:cNvPr id="30732" name="Text Box 32"/>
            <p:cNvSpPr txBox="1">
              <a:spLocks noChangeArrowheads="1"/>
            </p:cNvSpPr>
            <p:nvPr/>
          </p:nvSpPr>
          <p:spPr bwMode="auto">
            <a:xfrm>
              <a:off x="1008" y="1606"/>
              <a:ext cx="194" cy="2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A50021"/>
                  </a:solidFill>
                </a:rPr>
                <a:t>а</a:t>
              </a:r>
            </a:p>
          </p:txBody>
        </p:sp>
        <p:sp>
          <p:nvSpPr>
            <p:cNvPr id="30733" name="Text Box 45"/>
            <p:cNvSpPr txBox="1">
              <a:spLocks noChangeArrowheads="1"/>
            </p:cNvSpPr>
            <p:nvPr/>
          </p:nvSpPr>
          <p:spPr bwMode="auto">
            <a:xfrm>
              <a:off x="1111" y="608"/>
              <a:ext cx="810" cy="2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A50021"/>
                  </a:solidFill>
                </a:rPr>
                <a:t>  d</a:t>
              </a:r>
              <a:endParaRPr lang="ru-RU" sz="2800" b="1">
                <a:solidFill>
                  <a:srgbClr val="A5002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85794"/>
            <a:ext cx="857256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Пребудет вечной истина, как скоро,</a:t>
            </a:r>
          </a:p>
          <a:p>
            <a:pPr eaLnBrk="1" hangingPunct="1">
              <a:buFontTx/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ее познает слабый человек! </a:t>
            </a:r>
          </a:p>
          <a:p>
            <a:pPr eaLnBrk="1" hangingPunct="1">
              <a:buFontTx/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И ныне теорема Пифагора</a:t>
            </a:r>
          </a:p>
          <a:p>
            <a:pPr eaLnBrk="1" hangingPunct="1">
              <a:buFontTx/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 Верна, как и в его далекий век.</a:t>
            </a:r>
          </a:p>
          <a:p>
            <a:pPr eaLnBrk="1" hangingPunct="1">
              <a:buFontTx/>
              <a:buNone/>
            </a:pPr>
            <a:r>
              <a:rPr lang="ru-RU" b="1" i="1" dirty="0" smtClean="0"/>
              <a:t>                                       </a:t>
            </a:r>
            <a:r>
              <a:rPr lang="ru-RU" b="1" i="1" dirty="0" smtClean="0">
                <a:solidFill>
                  <a:srgbClr val="002060"/>
                </a:solidFill>
              </a:rPr>
              <a:t>А.Шамиссо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4"/>
          <p:cNvSpPr>
            <a:spLocks noChangeArrowheads="1"/>
          </p:cNvSpPr>
          <p:nvPr/>
        </p:nvSpPr>
        <p:spPr bwMode="auto">
          <a:xfrm>
            <a:off x="2051050" y="1484313"/>
            <a:ext cx="4535488" cy="4249737"/>
          </a:xfrm>
          <a:prstGeom prst="cube">
            <a:avLst>
              <a:gd name="adj" fmla="val 25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132138" y="1484313"/>
            <a:ext cx="2376487" cy="4249737"/>
            <a:chOff x="1972" y="935"/>
            <a:chExt cx="1497" cy="2677"/>
          </a:xfrm>
        </p:grpSpPr>
        <p:sp>
          <p:nvSpPr>
            <p:cNvPr id="31786" name="Line 5"/>
            <p:cNvSpPr>
              <a:spLocks noChangeShapeType="1"/>
            </p:cNvSpPr>
            <p:nvPr/>
          </p:nvSpPr>
          <p:spPr bwMode="auto">
            <a:xfrm>
              <a:off x="1972" y="935"/>
              <a:ext cx="1497" cy="2677"/>
            </a:xfrm>
            <a:prstGeom prst="line">
              <a:avLst/>
            </a:prstGeom>
            <a:noFill/>
            <a:ln w="19050">
              <a:solidFill>
                <a:srgbClr val="A5002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87" name="Line 9"/>
            <p:cNvSpPr>
              <a:spLocks noChangeShapeType="1"/>
            </p:cNvSpPr>
            <p:nvPr/>
          </p:nvSpPr>
          <p:spPr bwMode="auto">
            <a:xfrm>
              <a:off x="1972" y="935"/>
              <a:ext cx="0" cy="1996"/>
            </a:xfrm>
            <a:prstGeom prst="line">
              <a:avLst/>
            </a:prstGeom>
            <a:noFill/>
            <a:ln w="19050">
              <a:solidFill>
                <a:srgbClr val="A5002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88" name="Line 10"/>
            <p:cNvSpPr>
              <a:spLocks noChangeShapeType="1"/>
            </p:cNvSpPr>
            <p:nvPr/>
          </p:nvSpPr>
          <p:spPr bwMode="auto">
            <a:xfrm>
              <a:off x="1972" y="2931"/>
              <a:ext cx="1497" cy="681"/>
            </a:xfrm>
            <a:prstGeom prst="line">
              <a:avLst/>
            </a:prstGeom>
            <a:noFill/>
            <a:ln w="19050">
              <a:solidFill>
                <a:srgbClr val="A5002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052638" y="1484313"/>
            <a:ext cx="4535487" cy="4249737"/>
            <a:chOff x="1292" y="935"/>
            <a:chExt cx="2857" cy="2677"/>
          </a:xfrm>
        </p:grpSpPr>
        <p:sp>
          <p:nvSpPr>
            <p:cNvPr id="31783" name="Line 15"/>
            <p:cNvSpPr>
              <a:spLocks noChangeShapeType="1"/>
            </p:cNvSpPr>
            <p:nvPr/>
          </p:nvSpPr>
          <p:spPr bwMode="auto">
            <a:xfrm>
              <a:off x="1973" y="935"/>
              <a:ext cx="0" cy="19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84" name="Line 6"/>
            <p:cNvSpPr>
              <a:spLocks noChangeShapeType="1"/>
            </p:cNvSpPr>
            <p:nvPr/>
          </p:nvSpPr>
          <p:spPr bwMode="auto">
            <a:xfrm flipH="1">
              <a:off x="1972" y="2931"/>
              <a:ext cx="21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85" name="Line 11"/>
            <p:cNvSpPr>
              <a:spLocks noChangeShapeType="1"/>
            </p:cNvSpPr>
            <p:nvPr/>
          </p:nvSpPr>
          <p:spPr bwMode="auto">
            <a:xfrm flipV="1">
              <a:off x="1292" y="2931"/>
              <a:ext cx="680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749" name="Text Box 17"/>
          <p:cNvSpPr txBox="1">
            <a:spLocks noChangeArrowheads="1"/>
          </p:cNvSpPr>
          <p:nvPr/>
        </p:nvSpPr>
        <p:spPr bwMode="auto">
          <a:xfrm>
            <a:off x="6227763" y="49609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A50021"/>
                </a:solidFill>
              </a:rPr>
              <a:t>а</a:t>
            </a:r>
          </a:p>
        </p:txBody>
      </p:sp>
      <p:sp>
        <p:nvSpPr>
          <p:cNvPr id="31750" name="Text Box 18"/>
          <p:cNvSpPr txBox="1">
            <a:spLocks noChangeArrowheads="1"/>
          </p:cNvSpPr>
          <p:nvPr/>
        </p:nvSpPr>
        <p:spPr bwMode="auto">
          <a:xfrm>
            <a:off x="3635375" y="56102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A50021"/>
                </a:solidFill>
              </a:rPr>
              <a:t>а</a:t>
            </a:r>
          </a:p>
        </p:txBody>
      </p:sp>
      <p:sp>
        <p:nvSpPr>
          <p:cNvPr id="31751" name="Text Box 19"/>
          <p:cNvSpPr txBox="1">
            <a:spLocks noChangeArrowheads="1"/>
          </p:cNvSpPr>
          <p:nvPr/>
        </p:nvSpPr>
        <p:spPr bwMode="auto">
          <a:xfrm>
            <a:off x="6659563" y="28003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A50021"/>
                </a:solidFill>
              </a:rPr>
              <a:t>а</a:t>
            </a:r>
          </a:p>
        </p:txBody>
      </p:sp>
      <p:sp>
        <p:nvSpPr>
          <p:cNvPr id="31752" name="Line 32"/>
          <p:cNvSpPr>
            <a:spLocks noChangeShapeType="1"/>
          </p:cNvSpPr>
          <p:nvPr/>
        </p:nvSpPr>
        <p:spPr bwMode="auto">
          <a:xfrm>
            <a:off x="4500563" y="3933825"/>
            <a:ext cx="0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3" name="Line 33"/>
          <p:cNvSpPr>
            <a:spLocks noChangeShapeType="1"/>
          </p:cNvSpPr>
          <p:nvPr/>
        </p:nvSpPr>
        <p:spPr bwMode="auto">
          <a:xfrm>
            <a:off x="3203575" y="1700213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4" name="Line 34"/>
          <p:cNvSpPr>
            <a:spLocks noChangeShapeType="1"/>
          </p:cNvSpPr>
          <p:nvPr/>
        </p:nvSpPr>
        <p:spPr bwMode="auto">
          <a:xfrm>
            <a:off x="3348038" y="1916113"/>
            <a:ext cx="0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5" name="Line 35"/>
          <p:cNvSpPr>
            <a:spLocks noChangeShapeType="1"/>
          </p:cNvSpPr>
          <p:nvPr/>
        </p:nvSpPr>
        <p:spPr bwMode="auto">
          <a:xfrm>
            <a:off x="3563938" y="2276475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6" name="Line 36"/>
          <p:cNvSpPr>
            <a:spLocks noChangeShapeType="1"/>
          </p:cNvSpPr>
          <p:nvPr/>
        </p:nvSpPr>
        <p:spPr bwMode="auto">
          <a:xfrm>
            <a:off x="3779838" y="2636838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7" name="Line 37"/>
          <p:cNvSpPr>
            <a:spLocks noChangeShapeType="1"/>
          </p:cNvSpPr>
          <p:nvPr/>
        </p:nvSpPr>
        <p:spPr bwMode="auto">
          <a:xfrm>
            <a:off x="3995738" y="2997200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8" name="Line 38"/>
          <p:cNvSpPr>
            <a:spLocks noChangeShapeType="1"/>
          </p:cNvSpPr>
          <p:nvPr/>
        </p:nvSpPr>
        <p:spPr bwMode="auto">
          <a:xfrm>
            <a:off x="4140200" y="33575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9" name="Line 39"/>
          <p:cNvSpPr>
            <a:spLocks noChangeShapeType="1"/>
          </p:cNvSpPr>
          <p:nvPr/>
        </p:nvSpPr>
        <p:spPr bwMode="auto">
          <a:xfrm>
            <a:off x="4284663" y="3573463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0" name="Line 40"/>
          <p:cNvSpPr>
            <a:spLocks noChangeShapeType="1"/>
          </p:cNvSpPr>
          <p:nvPr/>
        </p:nvSpPr>
        <p:spPr bwMode="auto">
          <a:xfrm>
            <a:off x="4643438" y="42211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1" name="Line 41"/>
          <p:cNvSpPr>
            <a:spLocks noChangeShapeType="1"/>
          </p:cNvSpPr>
          <p:nvPr/>
        </p:nvSpPr>
        <p:spPr bwMode="auto">
          <a:xfrm>
            <a:off x="4787900" y="44370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2" name="Line 43"/>
          <p:cNvSpPr>
            <a:spLocks noChangeShapeType="1"/>
          </p:cNvSpPr>
          <p:nvPr/>
        </p:nvSpPr>
        <p:spPr bwMode="auto">
          <a:xfrm>
            <a:off x="3492500" y="2133600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3" name="Line 45"/>
          <p:cNvSpPr>
            <a:spLocks noChangeShapeType="1"/>
          </p:cNvSpPr>
          <p:nvPr/>
        </p:nvSpPr>
        <p:spPr bwMode="auto">
          <a:xfrm>
            <a:off x="3708400" y="2565400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4" name="Line 47"/>
          <p:cNvSpPr>
            <a:spLocks noChangeShapeType="1"/>
          </p:cNvSpPr>
          <p:nvPr/>
        </p:nvSpPr>
        <p:spPr bwMode="auto">
          <a:xfrm>
            <a:off x="3924300" y="2852738"/>
            <a:ext cx="0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5" name="Line 48"/>
          <p:cNvSpPr>
            <a:spLocks noChangeShapeType="1"/>
          </p:cNvSpPr>
          <p:nvPr/>
        </p:nvSpPr>
        <p:spPr bwMode="auto">
          <a:xfrm>
            <a:off x="4427538" y="3860800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6" name="Line 50"/>
          <p:cNvSpPr>
            <a:spLocks noChangeShapeType="1"/>
          </p:cNvSpPr>
          <p:nvPr/>
        </p:nvSpPr>
        <p:spPr bwMode="auto">
          <a:xfrm>
            <a:off x="4716463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7" name="Line 52"/>
          <p:cNvSpPr>
            <a:spLocks noChangeShapeType="1"/>
          </p:cNvSpPr>
          <p:nvPr/>
        </p:nvSpPr>
        <p:spPr bwMode="auto">
          <a:xfrm>
            <a:off x="5364163" y="54451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8" name="Line 55"/>
          <p:cNvSpPr>
            <a:spLocks noChangeShapeType="1"/>
          </p:cNvSpPr>
          <p:nvPr/>
        </p:nvSpPr>
        <p:spPr bwMode="auto">
          <a:xfrm>
            <a:off x="3851275" y="2781300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9" name="Line 56"/>
          <p:cNvSpPr>
            <a:spLocks noChangeShapeType="1"/>
          </p:cNvSpPr>
          <p:nvPr/>
        </p:nvSpPr>
        <p:spPr bwMode="auto">
          <a:xfrm>
            <a:off x="3635375" y="2349500"/>
            <a:ext cx="0" cy="2519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0" name="Line 57"/>
          <p:cNvSpPr>
            <a:spLocks noChangeShapeType="1"/>
          </p:cNvSpPr>
          <p:nvPr/>
        </p:nvSpPr>
        <p:spPr bwMode="auto">
          <a:xfrm>
            <a:off x="4067175" y="3141663"/>
            <a:ext cx="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1" name="Line 58"/>
          <p:cNvSpPr>
            <a:spLocks noChangeShapeType="1"/>
          </p:cNvSpPr>
          <p:nvPr/>
        </p:nvSpPr>
        <p:spPr bwMode="auto">
          <a:xfrm>
            <a:off x="4211638" y="34290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2" name="Line 59"/>
          <p:cNvSpPr>
            <a:spLocks noChangeShapeType="1"/>
          </p:cNvSpPr>
          <p:nvPr/>
        </p:nvSpPr>
        <p:spPr bwMode="auto">
          <a:xfrm>
            <a:off x="4356100" y="3716338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3" name="Line 60"/>
          <p:cNvSpPr>
            <a:spLocks noChangeShapeType="1"/>
          </p:cNvSpPr>
          <p:nvPr/>
        </p:nvSpPr>
        <p:spPr bwMode="auto">
          <a:xfrm>
            <a:off x="4572000" y="40767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4" name="Line 61"/>
          <p:cNvSpPr>
            <a:spLocks noChangeShapeType="1"/>
          </p:cNvSpPr>
          <p:nvPr/>
        </p:nvSpPr>
        <p:spPr bwMode="auto">
          <a:xfrm>
            <a:off x="3419475" y="1989138"/>
            <a:ext cx="0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5" name="Line 62"/>
          <p:cNvSpPr>
            <a:spLocks noChangeShapeType="1"/>
          </p:cNvSpPr>
          <p:nvPr/>
        </p:nvSpPr>
        <p:spPr bwMode="auto">
          <a:xfrm>
            <a:off x="3276600" y="1773238"/>
            <a:ext cx="0" cy="295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6" name="Line 63"/>
          <p:cNvSpPr>
            <a:spLocks noChangeShapeType="1"/>
          </p:cNvSpPr>
          <p:nvPr/>
        </p:nvSpPr>
        <p:spPr bwMode="auto">
          <a:xfrm>
            <a:off x="4859338" y="458152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7" name="Line 68"/>
          <p:cNvSpPr>
            <a:spLocks noChangeShapeType="1"/>
          </p:cNvSpPr>
          <p:nvPr/>
        </p:nvSpPr>
        <p:spPr bwMode="auto">
          <a:xfrm>
            <a:off x="4932363" y="47244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8" name="Line 69"/>
          <p:cNvSpPr>
            <a:spLocks noChangeShapeType="1"/>
          </p:cNvSpPr>
          <p:nvPr/>
        </p:nvSpPr>
        <p:spPr bwMode="auto">
          <a:xfrm>
            <a:off x="5003800" y="47974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79" name="Line 70"/>
          <p:cNvSpPr>
            <a:spLocks noChangeShapeType="1"/>
          </p:cNvSpPr>
          <p:nvPr/>
        </p:nvSpPr>
        <p:spPr bwMode="auto">
          <a:xfrm>
            <a:off x="5076825" y="49418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80" name="Line 71"/>
          <p:cNvSpPr>
            <a:spLocks noChangeShapeType="1"/>
          </p:cNvSpPr>
          <p:nvPr/>
        </p:nvSpPr>
        <p:spPr bwMode="auto">
          <a:xfrm>
            <a:off x="5148263" y="50847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81" name="Line 72"/>
          <p:cNvSpPr>
            <a:spLocks noChangeShapeType="1"/>
          </p:cNvSpPr>
          <p:nvPr/>
        </p:nvSpPr>
        <p:spPr bwMode="auto">
          <a:xfrm>
            <a:off x="5219700" y="52292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82" name="Line 73"/>
          <p:cNvSpPr>
            <a:spLocks noChangeShapeType="1"/>
          </p:cNvSpPr>
          <p:nvPr/>
        </p:nvSpPr>
        <p:spPr bwMode="auto">
          <a:xfrm>
            <a:off x="5292725" y="53736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9"/>
          <p:cNvSpPr>
            <a:spLocks noGrp="1"/>
          </p:cNvSpPr>
          <p:nvPr>
            <p:ph type="title"/>
          </p:nvPr>
        </p:nvSpPr>
        <p:spPr>
          <a:xfrm>
            <a:off x="3643306" y="1071546"/>
            <a:ext cx="4857750" cy="3197225"/>
          </a:xfrm>
        </p:spPr>
        <p:txBody>
          <a:bodyPr>
            <a:noAutofit/>
          </a:bodyPr>
          <a:lstStyle/>
          <a:p>
            <a:pPr algn="l"/>
            <a:r>
              <a:rPr lang="ru-RU" altLang="ru-RU" sz="2800" b="1" i="1" dirty="0" smtClean="0">
                <a:solidFill>
                  <a:srgbClr val="FF0000"/>
                </a:solidFill>
              </a:rPr>
              <a:t>Если дан нам треугольник,</a:t>
            </a:r>
            <a:br>
              <a:rPr lang="ru-RU" altLang="ru-RU" sz="2800" b="1" i="1" dirty="0" smtClean="0">
                <a:solidFill>
                  <a:srgbClr val="FF0000"/>
                </a:solidFill>
              </a:rPr>
            </a:br>
            <a:r>
              <a:rPr lang="ru-RU" altLang="ru-RU" sz="2800" b="1" i="1" dirty="0" smtClean="0">
                <a:solidFill>
                  <a:srgbClr val="FF0000"/>
                </a:solidFill>
              </a:rPr>
              <a:t>И притом с прямым углом,</a:t>
            </a:r>
            <a:br>
              <a:rPr lang="ru-RU" altLang="ru-RU" sz="2800" b="1" i="1" dirty="0" smtClean="0">
                <a:solidFill>
                  <a:srgbClr val="FF0000"/>
                </a:solidFill>
              </a:rPr>
            </a:br>
            <a:r>
              <a:rPr lang="ru-RU" altLang="ru-RU" sz="2800" b="1" i="1" dirty="0" smtClean="0">
                <a:solidFill>
                  <a:srgbClr val="FF0000"/>
                </a:solidFill>
              </a:rPr>
              <a:t>То квадрат гипотенузы </a:t>
            </a:r>
            <a:br>
              <a:rPr lang="ru-RU" altLang="ru-RU" sz="2800" b="1" i="1" dirty="0" smtClean="0">
                <a:solidFill>
                  <a:srgbClr val="FF0000"/>
                </a:solidFill>
              </a:rPr>
            </a:br>
            <a:r>
              <a:rPr lang="ru-RU" altLang="ru-RU" sz="2800" b="1" i="1" dirty="0" smtClean="0">
                <a:solidFill>
                  <a:srgbClr val="FF0000"/>
                </a:solidFill>
              </a:rPr>
              <a:t>Мы всегда легко найдем:</a:t>
            </a:r>
            <a:br>
              <a:rPr lang="ru-RU" altLang="ru-RU" sz="2800" b="1" i="1" dirty="0" smtClean="0">
                <a:solidFill>
                  <a:srgbClr val="FF0000"/>
                </a:solidFill>
              </a:rPr>
            </a:br>
            <a:r>
              <a:rPr lang="ru-RU" altLang="ru-RU" sz="2800" b="1" i="1" dirty="0" smtClean="0">
                <a:solidFill>
                  <a:srgbClr val="FF0000"/>
                </a:solidFill>
              </a:rPr>
              <a:t/>
            </a:r>
            <a:br>
              <a:rPr lang="ru-RU" altLang="ru-RU" sz="2800" b="1" i="1" dirty="0" smtClean="0">
                <a:solidFill>
                  <a:srgbClr val="FF0000"/>
                </a:solidFill>
              </a:rPr>
            </a:br>
            <a:r>
              <a:rPr lang="ru-RU" altLang="ru-RU" sz="2800" b="1" i="1" dirty="0" smtClean="0">
                <a:solidFill>
                  <a:srgbClr val="FF0000"/>
                </a:solidFill>
              </a:rPr>
              <a:t>Катеты в квадрат возводим,</a:t>
            </a:r>
            <a:br>
              <a:rPr lang="ru-RU" altLang="ru-RU" sz="2800" b="1" i="1" dirty="0" smtClean="0">
                <a:solidFill>
                  <a:srgbClr val="FF0000"/>
                </a:solidFill>
              </a:rPr>
            </a:br>
            <a:r>
              <a:rPr lang="ru-RU" altLang="ru-RU" sz="2800" b="1" i="1" dirty="0" smtClean="0">
                <a:solidFill>
                  <a:srgbClr val="FF0000"/>
                </a:solidFill>
              </a:rPr>
              <a:t>Сумму степеней находим-</a:t>
            </a:r>
            <a:br>
              <a:rPr lang="ru-RU" altLang="ru-RU" sz="2800" b="1" i="1" dirty="0" smtClean="0">
                <a:solidFill>
                  <a:srgbClr val="FF0000"/>
                </a:solidFill>
              </a:rPr>
            </a:br>
            <a:r>
              <a:rPr lang="ru-RU" altLang="ru-RU" sz="2800" b="1" i="1" dirty="0" smtClean="0">
                <a:solidFill>
                  <a:srgbClr val="FF0000"/>
                </a:solidFill>
              </a:rPr>
              <a:t>И таким простым путем</a:t>
            </a:r>
            <a:br>
              <a:rPr lang="ru-RU" altLang="ru-RU" sz="2800" b="1" i="1" dirty="0" smtClean="0">
                <a:solidFill>
                  <a:srgbClr val="FF0000"/>
                </a:solidFill>
              </a:rPr>
            </a:br>
            <a:r>
              <a:rPr lang="ru-RU" altLang="ru-RU" sz="2800" b="1" i="1" dirty="0" smtClean="0">
                <a:solidFill>
                  <a:srgbClr val="FF0000"/>
                </a:solidFill>
              </a:rPr>
              <a:t>К результату мы придем.</a:t>
            </a:r>
            <a:r>
              <a:rPr lang="ru-RU" altLang="ru-RU" sz="2800" b="1" i="1" dirty="0" smtClean="0"/>
              <a:t/>
            </a:r>
            <a:br>
              <a:rPr lang="ru-RU" altLang="ru-RU" sz="2800" b="1" i="1" dirty="0" smtClean="0"/>
            </a:br>
            <a:r>
              <a:rPr lang="ru-RU" altLang="ru-RU" sz="2800" b="1" i="1" dirty="0" smtClean="0"/>
              <a:t>                                  </a:t>
            </a:r>
            <a:r>
              <a:rPr lang="ru-RU" altLang="ru-RU" sz="2800" b="1" i="1" dirty="0" smtClean="0">
                <a:solidFill>
                  <a:srgbClr val="002060"/>
                </a:solidFill>
              </a:rPr>
              <a:t>(</a:t>
            </a:r>
            <a:r>
              <a:rPr lang="ru-RU" altLang="ru-RU" sz="2800" b="1" i="1" dirty="0" err="1" smtClean="0">
                <a:solidFill>
                  <a:srgbClr val="002060"/>
                </a:solidFill>
              </a:rPr>
              <a:t>И.Дырченко</a:t>
            </a:r>
            <a:r>
              <a:rPr lang="ru-RU" altLang="ru-RU" sz="2800" b="1" i="1" dirty="0" smtClean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5123" name="Picture 6" descr="C:\Documents and Settings\Admin\Рабочий стол\Новая папка (7)\school06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908050"/>
            <a:ext cx="324167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Т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еорема обратная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теореме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Пифагора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3633267"/>
          </a:xfrm>
        </p:spPr>
        <p:txBody>
          <a:bodyPr/>
          <a:lstStyle/>
          <a:p>
            <a:pPr marL="0" indent="45720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Если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квадрат одной стороны равен сумме квадратов двух других сторон, то такой треугольник прямоугольный</a:t>
            </a:r>
            <a:r>
              <a:rPr lang="ru-RU" sz="4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4400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5680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1143000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Доказательство теоремы обратной теореме Пифагора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b="1" dirty="0"/>
          </a:p>
        </p:txBody>
      </p:sp>
      <p:sp>
        <p:nvSpPr>
          <p:cNvPr id="23" name="Объект 22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1000"/>
              </a:spcAft>
              <a:buNone/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Дано:</a:t>
            </a:r>
            <a:endParaRPr lang="ru-RU" b="1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АВС- произвольный треугольник,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АВ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=АС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+ВС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,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А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- прямоугольный треугольник,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А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=АС, В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=ВС,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Угол С</a:t>
            </a:r>
            <a:r>
              <a:rPr lang="ru-RU" sz="2400" baseline="-25000" dirty="0" smtClean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прямой угол.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/>
                <a:ea typeface="Times New Roman"/>
              </a:rPr>
              <a:t>Доказать</a:t>
            </a:r>
            <a:r>
              <a:rPr lang="ru-RU" sz="2400" b="1" dirty="0" smtClean="0">
                <a:latin typeface="Times New Roman"/>
                <a:ea typeface="Times New Roman"/>
              </a:rPr>
              <a:t>:</a:t>
            </a:r>
            <a:r>
              <a:rPr lang="ru-RU" sz="2400" dirty="0" smtClean="0">
                <a:latin typeface="Times New Roman"/>
                <a:ea typeface="Times New Roman"/>
              </a:rPr>
              <a:t> угол С </a:t>
            </a:r>
            <a:r>
              <a:rPr lang="ru-RU" sz="2400" dirty="0">
                <a:latin typeface="Times New Roman"/>
                <a:ea typeface="Times New Roman"/>
              </a:rPr>
              <a:t>прямой.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pic>
        <p:nvPicPr>
          <p:cNvPr id="6170" name="Picture 2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rgbClr val="0000FF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92" y="2492896"/>
            <a:ext cx="446553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3710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Объект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5937523"/>
              </a:xfrm>
            </p:spPr>
            <p:txBody>
              <a:bodyPr/>
              <a:lstStyle/>
              <a:p>
                <a:pPr marL="0" indent="0" algn="ctr">
                  <a:spcAft>
                    <a:spcPts val="1000"/>
                  </a:spcAft>
                  <a:buNone/>
                </a:pPr>
                <a:r>
                  <a:rPr lang="ru-RU" sz="3600" b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Доказательство:</a:t>
                </a:r>
                <a:endParaRPr lang="ru-RU" sz="3600" b="1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 marL="0" lvl="0" indent="457200">
                  <a:spcAft>
                    <a:spcPts val="0"/>
                  </a:spcAft>
                  <a:buNone/>
                </a:pP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)</a:t>
                </a:r>
                <a:r>
                  <a:rPr lang="en-US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Рассмотрим 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треугольник 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.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+В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 (теорема 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Пифагора)</a:t>
                </a:r>
                <a:endParaRPr lang="en-US" sz="2600" dirty="0"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en-US" sz="2600" b="1" dirty="0" smtClean="0"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b="1" dirty="0" smtClean="0">
                    <a:latin typeface="Times New Roman"/>
                    <a:ea typeface="Times New Roman"/>
                    <a:cs typeface="Times New Roman"/>
                  </a:rPr>
                  <a:t>2)</a:t>
                </a:r>
                <a:r>
                  <a:rPr lang="en-US" sz="2600" b="1" dirty="0" smtClean="0"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=АС 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(по условию), 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=ВС (по условию),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 АС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+ВС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0" lvl="0" indent="457200">
                  <a:spcAft>
                    <a:spcPts val="0"/>
                  </a:spcAft>
                  <a:buNone/>
                </a:pPr>
                <a:r>
                  <a:rPr lang="ru-RU" sz="2600" b="1" dirty="0">
                    <a:latin typeface="Times New Roman"/>
                    <a:ea typeface="Times New Roman"/>
                    <a:cs typeface="Times New Roman"/>
                  </a:rPr>
                  <a:t>3</a:t>
                </a: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) </a:t>
                </a:r>
                <a:r>
                  <a:rPr lang="en-US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АВ</a:t>
                </a:r>
                <a:r>
                  <a:rPr lang="ru-RU" sz="2600" baseline="30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=АС</a:t>
                </a:r>
                <a:r>
                  <a:rPr lang="ru-RU" sz="2600" baseline="30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+ВС</a:t>
                </a:r>
                <a:r>
                  <a:rPr lang="ru-RU" sz="2600" baseline="30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(по 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условию),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=АВ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, 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=АВ,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0" lvl="0" indent="457200">
                  <a:spcAft>
                    <a:spcPts val="0"/>
                  </a:spcAft>
                  <a:buNone/>
                </a:pPr>
                <a:r>
                  <a:rPr lang="ru-RU" sz="2600" b="1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4</a:t>
                </a:r>
                <a:r>
                  <a:rPr lang="ru-RU" sz="26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   </m:t>
                    </m:r>
                    <m:r>
                      <a:rPr lang="ru-RU" sz="26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∆</m:t>
                    </m:r>
                  </m:oMath>
                </a14:m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 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</a:t>
                </a:r>
                <a14:m>
                  <m:oMath xmlns:m="http://schemas.openxmlformats.org/officeDocument/2006/math">
                    <m:r>
                      <a:rPr lang="ru-RU" sz="26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∆</m:t>
                    </m:r>
                  </m:oMath>
                </a14:m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АВС ( по трем сторонам)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=АВ (п.3),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=АС (по условию),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=ВС (по условию),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0" lvl="0" indent="457200">
                  <a:spcAft>
                    <a:spcPts val="1000"/>
                  </a:spcAft>
                  <a:buNone/>
                </a:pPr>
                <a:r>
                  <a:rPr lang="ru-RU" sz="2600" b="1" dirty="0">
                    <a:latin typeface="Times New Roman"/>
                    <a:ea typeface="Times New Roman"/>
                    <a:cs typeface="Times New Roman"/>
                  </a:rPr>
                  <a:t>5</a:t>
                </a: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)</a:t>
                </a:r>
                <a:r>
                  <a:rPr lang="en-US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 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С=90 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0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( как соответственные углы в равных треугольниках) 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</mc:Choice>
        <mc:Fallback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5937523"/>
              </a:xfrm>
              <a:blipFill rotWithShape="1">
                <a:blip r:embed="rId2"/>
                <a:stretch>
                  <a:fillRect l="-1259" t="-1643" b="-10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941" y="5788494"/>
            <a:ext cx="341934" cy="305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469" y="5788494"/>
            <a:ext cx="360040" cy="322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85841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077200" cy="1093788"/>
          </a:xfrm>
        </p:spPr>
        <p:txBody>
          <a:bodyPr>
            <a:normAutofit fontScale="90000"/>
          </a:bodyPr>
          <a:lstStyle/>
          <a:p>
            <a:r>
              <a:rPr lang="ru-RU" sz="3400" b="1" dirty="0">
                <a:solidFill>
                  <a:srgbClr val="FF0000"/>
                </a:solidFill>
              </a:rPr>
              <a:t>По данным рисунка докажите, что К</a:t>
            </a:r>
            <a:r>
              <a:rPr lang="en-US" sz="3400" b="1" dirty="0">
                <a:solidFill>
                  <a:srgbClr val="FF0000"/>
                </a:solidFill>
              </a:rPr>
              <a:t>LMN</a:t>
            </a:r>
            <a:r>
              <a:rPr lang="ru-RU" sz="3400" b="1" dirty="0">
                <a:solidFill>
                  <a:srgbClr val="FF0000"/>
                </a:solidFill>
              </a:rPr>
              <a:t> – квадрат. 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1828800" y="2057400"/>
            <a:ext cx="4114800" cy="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487" name="Line 7"/>
          <p:cNvSpPr>
            <a:spLocks noChangeShapeType="1"/>
          </p:cNvSpPr>
          <p:nvPr/>
        </p:nvSpPr>
        <p:spPr bwMode="auto">
          <a:xfrm>
            <a:off x="1828800" y="2057400"/>
            <a:ext cx="0" cy="411480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488" name="Line 8"/>
          <p:cNvSpPr>
            <a:spLocks noChangeShapeType="1"/>
          </p:cNvSpPr>
          <p:nvPr/>
        </p:nvSpPr>
        <p:spPr bwMode="auto">
          <a:xfrm>
            <a:off x="5943600" y="2057400"/>
            <a:ext cx="0" cy="411480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490" name="Line 10"/>
          <p:cNvSpPr>
            <a:spLocks noChangeShapeType="1"/>
          </p:cNvSpPr>
          <p:nvPr/>
        </p:nvSpPr>
        <p:spPr bwMode="auto">
          <a:xfrm>
            <a:off x="1828800" y="6172200"/>
            <a:ext cx="4114800" cy="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1295400" y="16764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6019800" y="1752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6019800" y="6096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</a:t>
            </a:r>
            <a:r>
              <a:rPr lang="ru-RU" dirty="0"/>
              <a:t> </a:t>
            </a:r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1219200" y="6096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А</a:t>
            </a:r>
            <a:r>
              <a:rPr lang="ru-RU" dirty="0"/>
              <a:t> </a:t>
            </a:r>
          </a:p>
        </p:txBody>
      </p:sp>
      <p:sp>
        <p:nvSpPr>
          <p:cNvPr id="148496" name="Line 16"/>
          <p:cNvSpPr>
            <a:spLocks noChangeShapeType="1"/>
          </p:cNvSpPr>
          <p:nvPr/>
        </p:nvSpPr>
        <p:spPr bwMode="auto">
          <a:xfrm flipH="1">
            <a:off x="1828800" y="2057400"/>
            <a:ext cx="2743200" cy="1371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V="1">
            <a:off x="3200400" y="4800600"/>
            <a:ext cx="2743200" cy="1371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498" name="Line 18"/>
          <p:cNvSpPr>
            <a:spLocks noChangeShapeType="1"/>
          </p:cNvSpPr>
          <p:nvPr/>
        </p:nvSpPr>
        <p:spPr bwMode="auto">
          <a:xfrm>
            <a:off x="1828800" y="3429000"/>
            <a:ext cx="1371600" cy="274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499" name="Line 19"/>
          <p:cNvSpPr>
            <a:spLocks noChangeShapeType="1"/>
          </p:cNvSpPr>
          <p:nvPr/>
        </p:nvSpPr>
        <p:spPr bwMode="auto">
          <a:xfrm>
            <a:off x="4572000" y="2057400"/>
            <a:ext cx="1371600" cy="274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1295400" y="32004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K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4343400" y="1524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</a:t>
            </a:r>
            <a:r>
              <a:rPr lang="ru-RU" dirty="0"/>
              <a:t> </a:t>
            </a:r>
          </a:p>
        </p:txBody>
      </p:sp>
      <p:sp>
        <p:nvSpPr>
          <p:cNvPr id="148502" name="Rectangle 22"/>
          <p:cNvSpPr>
            <a:spLocks noChangeArrowheads="1"/>
          </p:cNvSpPr>
          <p:nvPr/>
        </p:nvSpPr>
        <p:spPr bwMode="auto">
          <a:xfrm>
            <a:off x="6096000" y="4572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8503" name="Rectangle 23"/>
          <p:cNvSpPr>
            <a:spLocks noChangeArrowheads="1"/>
          </p:cNvSpPr>
          <p:nvPr/>
        </p:nvSpPr>
        <p:spPr bwMode="auto">
          <a:xfrm>
            <a:off x="2895600" y="6172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8504" name="Line 24"/>
          <p:cNvSpPr>
            <a:spLocks noChangeShapeType="1"/>
          </p:cNvSpPr>
          <p:nvPr/>
        </p:nvSpPr>
        <p:spPr bwMode="auto">
          <a:xfrm>
            <a:off x="2057400" y="2057400"/>
            <a:ext cx="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05" name="Line 25"/>
          <p:cNvSpPr>
            <a:spLocks noChangeShapeType="1"/>
          </p:cNvSpPr>
          <p:nvPr/>
        </p:nvSpPr>
        <p:spPr bwMode="auto">
          <a:xfrm flipH="1">
            <a:off x="1828800" y="2286000"/>
            <a:ext cx="2286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06" name="Line 26"/>
          <p:cNvSpPr>
            <a:spLocks noChangeShapeType="1"/>
          </p:cNvSpPr>
          <p:nvPr/>
        </p:nvSpPr>
        <p:spPr bwMode="auto">
          <a:xfrm>
            <a:off x="5638800" y="2057400"/>
            <a:ext cx="0" cy="2286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08" name="Line 28"/>
          <p:cNvSpPr>
            <a:spLocks noChangeShapeType="1"/>
          </p:cNvSpPr>
          <p:nvPr/>
        </p:nvSpPr>
        <p:spPr bwMode="auto">
          <a:xfrm>
            <a:off x="5638800" y="2286000"/>
            <a:ext cx="3048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11" name="Line 31"/>
          <p:cNvSpPr>
            <a:spLocks noChangeShapeType="1"/>
          </p:cNvSpPr>
          <p:nvPr/>
        </p:nvSpPr>
        <p:spPr bwMode="auto">
          <a:xfrm>
            <a:off x="1828800" y="5943600"/>
            <a:ext cx="2286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12" name="Line 32"/>
          <p:cNvSpPr>
            <a:spLocks noChangeShapeType="1"/>
          </p:cNvSpPr>
          <p:nvPr/>
        </p:nvSpPr>
        <p:spPr bwMode="auto">
          <a:xfrm>
            <a:off x="2057400" y="5943600"/>
            <a:ext cx="0" cy="2286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13" name="Line 33"/>
          <p:cNvSpPr>
            <a:spLocks noChangeShapeType="1"/>
          </p:cNvSpPr>
          <p:nvPr/>
        </p:nvSpPr>
        <p:spPr bwMode="auto">
          <a:xfrm flipV="1">
            <a:off x="5715000" y="5867400"/>
            <a:ext cx="0" cy="3048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14" name="Line 34"/>
          <p:cNvSpPr>
            <a:spLocks noChangeShapeType="1"/>
          </p:cNvSpPr>
          <p:nvPr/>
        </p:nvSpPr>
        <p:spPr bwMode="auto">
          <a:xfrm>
            <a:off x="5715000" y="5867400"/>
            <a:ext cx="2286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15" name="Line 35"/>
          <p:cNvSpPr>
            <a:spLocks noChangeShapeType="1"/>
          </p:cNvSpPr>
          <p:nvPr/>
        </p:nvSpPr>
        <p:spPr bwMode="auto">
          <a:xfrm>
            <a:off x="1752600" y="2743200"/>
            <a:ext cx="1524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17" name="Line 37"/>
          <p:cNvSpPr>
            <a:spLocks noChangeShapeType="1"/>
          </p:cNvSpPr>
          <p:nvPr/>
        </p:nvSpPr>
        <p:spPr bwMode="auto">
          <a:xfrm>
            <a:off x="5257800" y="1981200"/>
            <a:ext cx="0" cy="2286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18" name="Line 38"/>
          <p:cNvSpPr>
            <a:spLocks noChangeShapeType="1"/>
          </p:cNvSpPr>
          <p:nvPr/>
        </p:nvSpPr>
        <p:spPr bwMode="auto">
          <a:xfrm>
            <a:off x="2514600" y="6019800"/>
            <a:ext cx="0" cy="3048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19" name="Line 39"/>
          <p:cNvSpPr>
            <a:spLocks noChangeShapeType="1"/>
          </p:cNvSpPr>
          <p:nvPr/>
        </p:nvSpPr>
        <p:spPr bwMode="auto">
          <a:xfrm>
            <a:off x="5791200" y="5486400"/>
            <a:ext cx="3048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20" name="Line 40"/>
          <p:cNvSpPr>
            <a:spLocks noChangeShapeType="1"/>
          </p:cNvSpPr>
          <p:nvPr/>
        </p:nvSpPr>
        <p:spPr bwMode="auto">
          <a:xfrm>
            <a:off x="3048000" y="1905000"/>
            <a:ext cx="0" cy="3048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21" name="Line 41"/>
          <p:cNvSpPr>
            <a:spLocks noChangeShapeType="1"/>
          </p:cNvSpPr>
          <p:nvPr/>
        </p:nvSpPr>
        <p:spPr bwMode="auto">
          <a:xfrm>
            <a:off x="3200400" y="1905000"/>
            <a:ext cx="0" cy="3048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22" name="Line 42"/>
          <p:cNvSpPr>
            <a:spLocks noChangeShapeType="1"/>
          </p:cNvSpPr>
          <p:nvPr/>
        </p:nvSpPr>
        <p:spPr bwMode="auto">
          <a:xfrm>
            <a:off x="1676400" y="4800600"/>
            <a:ext cx="3048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23" name="Line 43"/>
          <p:cNvSpPr>
            <a:spLocks noChangeShapeType="1"/>
          </p:cNvSpPr>
          <p:nvPr/>
        </p:nvSpPr>
        <p:spPr bwMode="auto">
          <a:xfrm>
            <a:off x="1676400" y="4953000"/>
            <a:ext cx="3048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24" name="Line 44"/>
          <p:cNvSpPr>
            <a:spLocks noChangeShapeType="1"/>
          </p:cNvSpPr>
          <p:nvPr/>
        </p:nvSpPr>
        <p:spPr bwMode="auto">
          <a:xfrm>
            <a:off x="5791200" y="3200400"/>
            <a:ext cx="3048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25" name="Line 45"/>
          <p:cNvSpPr>
            <a:spLocks noChangeShapeType="1"/>
          </p:cNvSpPr>
          <p:nvPr/>
        </p:nvSpPr>
        <p:spPr bwMode="auto">
          <a:xfrm>
            <a:off x="5791200" y="3429000"/>
            <a:ext cx="3048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26" name="Line 46"/>
          <p:cNvSpPr>
            <a:spLocks noChangeShapeType="1"/>
          </p:cNvSpPr>
          <p:nvPr/>
        </p:nvSpPr>
        <p:spPr bwMode="auto">
          <a:xfrm>
            <a:off x="4572000" y="6019800"/>
            <a:ext cx="0" cy="3048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527" name="Line 47"/>
          <p:cNvSpPr>
            <a:spLocks noChangeShapeType="1"/>
          </p:cNvSpPr>
          <p:nvPr/>
        </p:nvSpPr>
        <p:spPr bwMode="auto">
          <a:xfrm>
            <a:off x="4800600" y="6019800"/>
            <a:ext cx="0" cy="3048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 anchor="b"/>
          <a:lstStyle/>
          <a:p>
            <a:pPr eaLnBrk="1" hangingPunct="1"/>
            <a:r>
              <a:rPr lang="ru-RU" sz="2800" b="1" dirty="0" smtClean="0">
                <a:solidFill>
                  <a:srgbClr val="FF0000"/>
                </a:solidFill>
              </a:rPr>
              <a:t>Построить прямоугольный треугольник по катетам, измерить гипотенузу</a:t>
            </a:r>
          </a:p>
        </p:txBody>
      </p:sp>
      <p:graphicFrame>
        <p:nvGraphicFramePr>
          <p:cNvPr id="120835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494214"/>
        </p:xfrm>
        <a:graphic>
          <a:graphicData uri="http://schemas.openxmlformats.org/drawingml/2006/table">
            <a:tbl>
              <a:tblPr/>
              <a:tblGrid>
                <a:gridCol w="2058988"/>
                <a:gridCol w="2057400"/>
                <a:gridCol w="2054225"/>
                <a:gridCol w="2058987"/>
              </a:tblGrid>
              <a:tr h="1125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ряд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ряд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ряд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Гипотенуза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929438" y="5043488"/>
            <a:ext cx="1428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</a:rPr>
              <a:t>10</a:t>
            </a: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ru-RU" sz="4000" b="1">
                <a:solidFill>
                  <a:srgbClr val="FF0000"/>
                </a:solidFill>
              </a:rPr>
              <a:t>см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929188" y="5083175"/>
            <a:ext cx="1428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</a:rPr>
              <a:t>13</a:t>
            </a: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ru-RU" sz="4000" b="1">
                <a:solidFill>
                  <a:srgbClr val="FF0000"/>
                </a:solidFill>
              </a:rPr>
              <a:t>см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994025" y="5089525"/>
            <a:ext cx="1428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</a:rPr>
              <a:t>5</a:t>
            </a: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ru-RU" sz="4000" b="1">
                <a:solidFill>
                  <a:srgbClr val="FF0000"/>
                </a:solidFill>
              </a:rPr>
              <a:t>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666" name="Group 2"/>
          <p:cNvGraphicFramePr>
            <a:graphicFrameLocks noGrp="1"/>
          </p:cNvGraphicFramePr>
          <p:nvPr>
            <p:ph type="body" idx="4294967295"/>
          </p:nvPr>
        </p:nvGraphicFramePr>
        <p:xfrm>
          <a:off x="468313" y="333375"/>
          <a:ext cx="8424862" cy="5616575"/>
        </p:xfrm>
        <a:graphic>
          <a:graphicData uri="http://schemas.openxmlformats.org/drawingml/2006/table">
            <a:tbl>
              <a:tblPr/>
              <a:tblGrid>
                <a:gridCol w="2108200"/>
                <a:gridCol w="2106612"/>
                <a:gridCol w="2101850"/>
                <a:gridCol w="2108200"/>
              </a:tblGrid>
              <a:tr h="173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4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4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ru-RU" sz="40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4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Пифагор Самосский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VI</a:t>
            </a:r>
            <a:r>
              <a:rPr lang="ru-RU" sz="2400" b="1" dirty="0" smtClean="0">
                <a:solidFill>
                  <a:srgbClr val="FF0000"/>
                </a:solidFill>
              </a:rPr>
              <a:t> век до н.э)</a:t>
            </a:r>
          </a:p>
        </p:txBody>
      </p:sp>
      <p:sp>
        <p:nvSpPr>
          <p:cNvPr id="13315" name="Rectangle 548"/>
          <p:cNvSpPr>
            <a:spLocks noChangeArrowheads="1"/>
          </p:cNvSpPr>
          <p:nvPr/>
        </p:nvSpPr>
        <p:spPr bwMode="auto">
          <a:xfrm>
            <a:off x="684213" y="1773238"/>
            <a:ext cx="3887787" cy="521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Мыслитель</a:t>
            </a:r>
          </a:p>
          <a:p>
            <a:endParaRPr lang="ru-RU" sz="4000" b="1"/>
          </a:p>
          <a:p>
            <a:endParaRPr lang="ru-RU" sz="4000" b="1"/>
          </a:p>
          <a:p>
            <a:r>
              <a:rPr lang="ru-RU" sz="4000" b="1"/>
              <a:t>Философ</a:t>
            </a:r>
          </a:p>
          <a:p>
            <a:endParaRPr lang="ru-RU" sz="4000" b="1"/>
          </a:p>
          <a:p>
            <a:endParaRPr lang="ru-RU" sz="4000" b="1"/>
          </a:p>
          <a:p>
            <a:r>
              <a:rPr lang="ru-RU" sz="4000" b="1"/>
              <a:t>Математик</a:t>
            </a:r>
          </a:p>
          <a:p>
            <a:endParaRPr lang="ru-RU" sz="3200" b="1"/>
          </a:p>
          <a:p>
            <a:endParaRPr lang="ru-RU" sz="2400" b="1">
              <a:solidFill>
                <a:schemeClr val="tx2"/>
              </a:solidFill>
            </a:endParaRPr>
          </a:p>
        </p:txBody>
      </p:sp>
      <p:pic>
        <p:nvPicPr>
          <p:cNvPr id="4646" name="Picture 550" descr="Рисунок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773238"/>
            <a:ext cx="4184650" cy="4248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i="1" u="sng" dirty="0">
                <a:solidFill>
                  <a:srgbClr val="FF0000"/>
                </a:solidFill>
              </a:rPr>
              <a:t>Биография Пифагора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1274" y="1484313"/>
            <a:ext cx="5078443" cy="523083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ru-RU" sz="2800" b="1" dirty="0"/>
              <a:t>     </a:t>
            </a:r>
            <a:r>
              <a:rPr lang="ru-RU" sz="2800" b="1" dirty="0">
                <a:solidFill>
                  <a:srgbClr val="002060"/>
                </a:solidFill>
              </a:rPr>
              <a:t>Пифагор-это не имя, а прозвище, данное ему за </a:t>
            </a:r>
          </a:p>
          <a:p>
            <a:pPr>
              <a:buFont typeface="Wingdings" pitchFamily="2" charset="2"/>
              <a:buNone/>
            </a:pPr>
            <a:r>
              <a:rPr lang="ru-RU" sz="2800" b="1" dirty="0">
                <a:solidFill>
                  <a:srgbClr val="002060"/>
                </a:solidFill>
              </a:rPr>
              <a:t>    то , что он высказывал истину также постоянно, как дельфийский </a:t>
            </a:r>
            <a:r>
              <a:rPr lang="ru-RU" sz="2800" b="1" dirty="0" err="1">
                <a:solidFill>
                  <a:srgbClr val="002060"/>
                </a:solidFill>
              </a:rPr>
              <a:t>аракул</a:t>
            </a:r>
            <a:r>
              <a:rPr lang="ru-RU" sz="2800" b="1" dirty="0">
                <a:solidFill>
                  <a:srgbClr val="002060"/>
                </a:solidFill>
              </a:rPr>
              <a:t>, («Пифагор» значит «убеждающий речью») жил в Древней Греции. О жизни его известно немного, зато с именем его связан ряд легенд. Рассказывают, что он много путешествовал, изучал древнюю культуру и достижения науки разных стран.</a:t>
            </a:r>
          </a:p>
          <a:p>
            <a:pPr>
              <a:buFont typeface="Wingdings" pitchFamily="2" charset="2"/>
              <a:buNone/>
            </a:pPr>
            <a:endParaRPr lang="ru-RU" sz="2000" b="1" dirty="0">
              <a:solidFill>
                <a:srgbClr val="800000"/>
              </a:solidFill>
            </a:endParaRPr>
          </a:p>
        </p:txBody>
      </p:sp>
      <p:pic>
        <p:nvPicPr>
          <p:cNvPr id="41989" name="Picture 5" descr="pifag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133600"/>
            <a:ext cx="2536825" cy="3224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0"/>
            <a:ext cx="4087813" cy="479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57200" y="5670550"/>
            <a:ext cx="381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Рафаэль </a:t>
            </a:r>
            <a:r>
              <a:rPr lang="ru-RU" sz="2000" dirty="0" err="1">
                <a:solidFill>
                  <a:srgbClr val="FF0000"/>
                </a:solidFill>
              </a:rPr>
              <a:t>Санти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  <a:r>
              <a:rPr lang="ru-RU" sz="2000" dirty="0" smtClean="0">
                <a:solidFill>
                  <a:srgbClr val="FF0000"/>
                </a:solidFill>
              </a:rPr>
              <a:t>Пифагор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(деталь Афинской школы).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72000" y="500042"/>
            <a:ext cx="4572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Школа Пифагора, или, как ее еще называют, пифагорейский союз, была одновременно и философской школой, и политической партией, и религиозным братством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В пифагорейской школе изучали  числа и их свойства,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музыку, живопись. Развивали физическое здоровье, трудолюбие .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endParaRPr lang="ru-RU" sz="3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14282" y="609600"/>
            <a:ext cx="457203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Излюбленной геометрической фигурой пифагорейцев была пентаграмма, называемая также пифагорейской звездой. Пифагорейцы пользовались этой фигурой, вычерчивая ее на песке, чтобы приветствовать и узнавать друг друга. Пентаграмма служила им паролем и была символом здоровья и счастья. </a:t>
            </a:r>
          </a:p>
        </p:txBody>
      </p:sp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304800"/>
            <a:ext cx="4419600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83" name="Picture 15" descr="cent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4800600"/>
            <a:ext cx="2808288" cy="17859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606</Words>
  <Application>Microsoft Office PowerPoint</Application>
  <PresentationFormat>Экран (4:3)</PresentationFormat>
  <Paragraphs>163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Формула</vt:lpstr>
      <vt:lpstr>Слайд 1</vt:lpstr>
      <vt:lpstr>Слайд 2</vt:lpstr>
      <vt:lpstr>По данным рисунка докажите, что КLMN – квадрат. </vt:lpstr>
      <vt:lpstr>Построить прямоугольный треугольник по катетам, измерить гипотенузу</vt:lpstr>
      <vt:lpstr>Слайд 5</vt:lpstr>
      <vt:lpstr>Пифагор Самосский (VI век до н.э)</vt:lpstr>
      <vt:lpstr>Биография Пифагора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Решите задачи:</vt:lpstr>
      <vt:lpstr>ЕГИПЕТСКИЙ ТРЕУГОЛЬНИК </vt:lpstr>
      <vt:lpstr>Пифагоровы тройки</vt:lpstr>
      <vt:lpstr>Слайд 18</vt:lpstr>
      <vt:lpstr>Слайд 19</vt:lpstr>
      <vt:lpstr>Слайд 20</vt:lpstr>
      <vt:lpstr>Если дан нам треугольник, И притом с прямым углом, То квадрат гипотенузы  Мы всегда легко найдем:  Катеты в квадрат возводим, Сумму степеней находим- И таким простым путем К результату мы придем.                                   (И.Дырченко)</vt:lpstr>
      <vt:lpstr>Теорема обратная теореме Пифагора</vt:lpstr>
      <vt:lpstr>Доказательство теоремы обратной теореме Пифагора.</vt:lpstr>
      <vt:lpstr>Слайд 24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2014-12-08T18:12:15Z</dcterms:created>
  <dcterms:modified xsi:type="dcterms:W3CDTF">2014-12-10T19:55:44Z</dcterms:modified>
</cp:coreProperties>
</file>