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4BBC8B-DE99-4B88-BA3A-9BF424674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3D87-89A0-43F5-B7D6-A2B8C24627F9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8A761-F6BE-44CB-A00A-E9F0906B05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mage4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000100" y="-1"/>
            <a:ext cx="7072362" cy="6727863"/>
          </a:xfrm>
          <a:prstGeom prst="rect">
            <a:avLst/>
          </a:prstGeom>
          <a:noFill/>
          <a:ln>
            <a:noFill/>
          </a:ln>
        </p:spPr>
      </p:pic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071538" y="571480"/>
            <a:ext cx="7129462" cy="2735262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ru-RU" sz="8000" b="1" kern="10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/>
              </a:rPr>
              <a:t>Теорема </a:t>
            </a:r>
          </a:p>
          <a:p>
            <a:pPr algn="ctr">
              <a:defRPr/>
            </a:pPr>
            <a:r>
              <a:rPr lang="ru-RU" sz="8000" b="1" kern="10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/>
              </a:rPr>
              <a:t>Пифагора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331913" y="188913"/>
            <a:ext cx="5256212" cy="792162"/>
            <a:chOff x="1837" y="799"/>
            <a:chExt cx="3311" cy="499"/>
          </a:xfrm>
        </p:grpSpPr>
        <p:sp>
          <p:nvSpPr>
            <p:cNvPr id="14384" name="Rectangle 4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4385" name="Object 49"/>
            <p:cNvGraphicFramePr>
              <a:graphicFrameLocks noChangeAspect="1"/>
            </p:cNvGraphicFramePr>
            <p:nvPr/>
          </p:nvGraphicFramePr>
          <p:xfrm>
            <a:off x="3086" y="915"/>
            <a:ext cx="859" cy="349"/>
          </p:xfrm>
          <a:graphic>
            <a:graphicData uri="http://schemas.openxmlformats.org/presentationml/2006/ole">
              <p:oleObj spid="_x0000_s9219" name="Формула" r:id="rId3" imgW="431640" imgH="177480" progId="Equation.3">
                <p:embed/>
              </p:oleObj>
            </a:graphicData>
          </a:graphic>
        </p:graphicFrame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1187450" y="1196975"/>
            <a:ext cx="5256213" cy="792163"/>
            <a:chOff x="1837" y="799"/>
            <a:chExt cx="3311" cy="499"/>
          </a:xfrm>
        </p:grpSpPr>
        <p:sp>
          <p:nvSpPr>
            <p:cNvPr id="14400" name="Rectangle 6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4401" name="Object 65"/>
            <p:cNvGraphicFramePr>
              <a:graphicFrameLocks noChangeAspect="1"/>
            </p:cNvGraphicFramePr>
            <p:nvPr/>
          </p:nvGraphicFramePr>
          <p:xfrm>
            <a:off x="2631" y="889"/>
            <a:ext cx="1767" cy="399"/>
          </p:xfrm>
          <a:graphic>
            <a:graphicData uri="http://schemas.openxmlformats.org/presentationml/2006/ole">
              <p:oleObj spid="_x0000_s9218" name="Формула" r:id="rId4" imgW="888840" imgH="203040" progId="Equation.3">
                <p:embed/>
              </p:oleObj>
            </a:graphicData>
          </a:graphic>
        </p:graphicFrame>
      </p:grp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8243888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2555875" y="55895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2555875" y="19891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05" name="Text Box 69"/>
          <p:cNvSpPr txBox="1">
            <a:spLocks noChangeArrowheads="1"/>
          </p:cNvSpPr>
          <p:nvPr/>
        </p:nvSpPr>
        <p:spPr bwMode="auto">
          <a:xfrm>
            <a:off x="4427538" y="27813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4406" name="AutoShape 70"/>
          <p:cNvSpPr>
            <a:spLocks noChangeArrowheads="1"/>
          </p:cNvSpPr>
          <p:nvPr/>
        </p:nvSpPr>
        <p:spPr bwMode="auto">
          <a:xfrm>
            <a:off x="2987675" y="2349500"/>
            <a:ext cx="5400675" cy="3311525"/>
          </a:xfrm>
          <a:prstGeom prst="rtTriangle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407" name="Freeform 71"/>
          <p:cNvSpPr>
            <a:spLocks/>
          </p:cNvSpPr>
          <p:nvPr/>
        </p:nvSpPr>
        <p:spPr bwMode="auto">
          <a:xfrm>
            <a:off x="2984500" y="3267075"/>
            <a:ext cx="1452563" cy="2381250"/>
          </a:xfrm>
          <a:custGeom>
            <a:avLst/>
            <a:gdLst/>
            <a:ahLst/>
            <a:cxnLst>
              <a:cxn ang="0">
                <a:pos x="0" y="1500"/>
              </a:cxn>
              <a:cxn ang="0">
                <a:pos x="915" y="0"/>
              </a:cxn>
            </a:cxnLst>
            <a:rect l="0" t="0" r="r" b="b"/>
            <a:pathLst>
              <a:path w="915" h="1500">
                <a:moveTo>
                  <a:pt x="0" y="1500"/>
                </a:moveTo>
                <a:lnTo>
                  <a:pt x="915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08" name="Freeform 72"/>
          <p:cNvSpPr>
            <a:spLocks/>
          </p:cNvSpPr>
          <p:nvPr/>
        </p:nvSpPr>
        <p:spPr bwMode="auto">
          <a:xfrm rot="16200000" flipH="1">
            <a:off x="3028157" y="5260181"/>
            <a:ext cx="336550" cy="417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3635375" y="22764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4411" name="Freeform 75"/>
          <p:cNvSpPr>
            <a:spLocks/>
          </p:cNvSpPr>
          <p:nvPr/>
        </p:nvSpPr>
        <p:spPr bwMode="auto">
          <a:xfrm rot="-25025425">
            <a:off x="4375150" y="3338513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12" name="Freeform 76"/>
          <p:cNvSpPr>
            <a:spLocks/>
          </p:cNvSpPr>
          <p:nvPr/>
        </p:nvSpPr>
        <p:spPr bwMode="auto">
          <a:xfrm>
            <a:off x="2984500" y="3240088"/>
            <a:ext cx="1466850" cy="2408237"/>
          </a:xfrm>
          <a:custGeom>
            <a:avLst/>
            <a:gdLst/>
            <a:ahLst/>
            <a:cxnLst>
              <a:cxn ang="0">
                <a:pos x="0" y="1517"/>
              </a:cxn>
              <a:cxn ang="0">
                <a:pos x="924" y="0"/>
              </a:cxn>
            </a:cxnLst>
            <a:rect l="0" t="0" r="r" b="b"/>
            <a:pathLst>
              <a:path w="924" h="1517">
                <a:moveTo>
                  <a:pt x="0" y="1517"/>
                </a:moveTo>
                <a:lnTo>
                  <a:pt x="924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2987675" y="42211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30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4414" name="Freeform 78"/>
          <p:cNvSpPr>
            <a:spLocks/>
          </p:cNvSpPr>
          <p:nvPr/>
        </p:nvSpPr>
        <p:spPr bwMode="auto">
          <a:xfrm rot="-264097">
            <a:off x="2987675" y="4724400"/>
            <a:ext cx="358775" cy="2889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15" name="Freeform 79"/>
          <p:cNvSpPr>
            <a:spLocks/>
          </p:cNvSpPr>
          <p:nvPr/>
        </p:nvSpPr>
        <p:spPr bwMode="auto">
          <a:xfrm>
            <a:off x="2971800" y="2325688"/>
            <a:ext cx="5432425" cy="3335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22" y="2101"/>
              </a:cxn>
            </a:cxnLst>
            <a:rect l="0" t="0" r="r" b="b"/>
            <a:pathLst>
              <a:path w="3422" h="2101">
                <a:moveTo>
                  <a:pt x="0" y="0"/>
                </a:moveTo>
                <a:lnTo>
                  <a:pt x="3422" y="2101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416" name="Freeform 80"/>
          <p:cNvSpPr>
            <a:spLocks/>
          </p:cNvSpPr>
          <p:nvPr/>
        </p:nvSpPr>
        <p:spPr bwMode="auto">
          <a:xfrm>
            <a:off x="2971800" y="5648325"/>
            <a:ext cx="5432425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22" y="17"/>
              </a:cxn>
            </a:cxnLst>
            <a:rect l="0" t="0" r="r" b="b"/>
            <a:pathLst>
              <a:path w="3422" h="17">
                <a:moveTo>
                  <a:pt x="0" y="0"/>
                </a:moveTo>
                <a:lnTo>
                  <a:pt x="3422" y="17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2" grpId="0" animBg="1"/>
      <p:bldP spid="14415" grpId="0" animBg="1"/>
      <p:bldP spid="144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Т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еорема обратная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теореме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Пифагора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3633267"/>
          </a:xfrm>
        </p:spPr>
        <p:txBody>
          <a:bodyPr/>
          <a:lstStyle/>
          <a:p>
            <a:pPr marL="0" indent="45720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Если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квадрат одной стороны равен сумме квадратов двух других сторон, то такой треугольник прямоугольный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44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5680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143000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Доказательство теоремы обратной теореме Пифагора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b="1" dirty="0"/>
          </a:p>
        </p:txBody>
      </p:sp>
      <p:sp>
        <p:nvSpPr>
          <p:cNvPr id="23" name="Объект 22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000"/>
              </a:spcAft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Дано:</a:t>
            </a:r>
            <a:endParaRPr lang="ru-RU" b="1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АВС- произвольный треугольник,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АВ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=АС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+ВС</a:t>
            </a:r>
            <a:r>
              <a:rPr lang="ru-RU" sz="2400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- прямоугольный треугольник,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А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=АС, В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2400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=ВС,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Угол С</a:t>
            </a:r>
            <a:r>
              <a:rPr lang="ru-RU" sz="2400" baseline="-25000" dirty="0" smtClean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прямой угол.</a:t>
            </a: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/>
                <a:ea typeface="Times New Roman"/>
              </a:rPr>
              <a:t>Доказать</a:t>
            </a:r>
            <a:r>
              <a:rPr lang="ru-RU" sz="2400" b="1" dirty="0" smtClean="0">
                <a:latin typeface="Times New Roman"/>
                <a:ea typeface="Times New Roman"/>
              </a:rPr>
              <a:t>:</a:t>
            </a:r>
            <a:r>
              <a:rPr lang="ru-RU" sz="2400" dirty="0" smtClean="0">
                <a:latin typeface="Times New Roman"/>
                <a:ea typeface="Times New Roman"/>
              </a:rPr>
              <a:t> угол С </a:t>
            </a:r>
            <a:r>
              <a:rPr lang="ru-RU" sz="2400" dirty="0">
                <a:latin typeface="Times New Roman"/>
                <a:ea typeface="Times New Roman"/>
              </a:rPr>
              <a:t>прямой.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pic>
        <p:nvPicPr>
          <p:cNvPr id="6170" name="Picture 2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rgbClr val="0000FF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92" y="2492896"/>
            <a:ext cx="446553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3710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Объект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</p:spPr>
            <p:txBody>
              <a:bodyPr/>
              <a:lstStyle/>
              <a:p>
                <a:pPr marL="0" indent="0" algn="ctr">
                  <a:spcAft>
                    <a:spcPts val="1000"/>
                  </a:spcAft>
                  <a:buNone/>
                </a:pPr>
                <a:r>
                  <a:rPr lang="ru-RU" sz="3600" b="1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Доказательство:</a:t>
                </a:r>
                <a:endParaRPr lang="ru-RU" sz="3600" b="1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Рассмотрим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треугольник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.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+В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 (теорема 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Пифагора)</a:t>
                </a:r>
                <a:endParaRPr lang="en-US" sz="2600" dirty="0"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en-US" sz="2600" b="1" dirty="0" smtClean="0"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b="1" dirty="0" smtClean="0">
                    <a:latin typeface="Times New Roman"/>
                    <a:ea typeface="Times New Roman"/>
                    <a:cs typeface="Times New Roman"/>
                  </a:rPr>
                  <a:t>2)</a:t>
                </a:r>
                <a:r>
                  <a:rPr lang="en-US" sz="2600" b="1" dirty="0" smtClean="0"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=АС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(по условию), 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=ВС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 АС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+ВС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>
                    <a:latin typeface="Times New Roman"/>
                    <a:ea typeface="Times New Roman"/>
                    <a:cs typeface="Times New Roman"/>
                  </a:rPr>
                  <a:t>3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 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АВ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=АС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+ВС</a:t>
                </a:r>
                <a:r>
                  <a:rPr lang="ru-RU" sz="26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(по 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,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0"/>
                  </a:spcAft>
                  <a:buNone/>
                </a:pPr>
                <a:r>
                  <a:rPr lang="ru-RU" sz="2600" b="1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:r>
                  <a:rPr lang="ru-RU" sz="2600" b="1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 </m:t>
                    </m:r>
                    <m:r>
                      <a:rPr lang="ru-RU" sz="26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∆</m:t>
                    </m:r>
                  </m:oMath>
                </a14:m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 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</a:t>
                </a:r>
                <a14:m>
                  <m:oMath xmlns:m="http://schemas.openxmlformats.org/officeDocument/2006/math">
                    <m:r>
                      <a:rPr lang="ru-RU" sz="26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∆</m:t>
                    </m:r>
                  </m:oMath>
                </a14:m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АВС ( по трем сторонам)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=АВ (п.3),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=АС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114300" indent="0">
                  <a:spcAft>
                    <a:spcPts val="0"/>
                  </a:spcAft>
                  <a:buNone/>
                </a:pP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В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=ВС (по условию),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 marL="0" lvl="0" indent="457200">
                  <a:spcAft>
                    <a:spcPts val="1000"/>
                  </a:spcAft>
                  <a:buNone/>
                </a:pPr>
                <a:r>
                  <a:rPr lang="ru-RU" sz="2600" b="1" dirty="0">
                    <a:latin typeface="Times New Roman"/>
                    <a:ea typeface="Times New Roman"/>
                    <a:cs typeface="Times New Roman"/>
                  </a:rPr>
                  <a:t>5</a:t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С</a:t>
                </a:r>
                <a:r>
                  <a:rPr lang="ru-RU" sz="2600" baseline="-25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:r>
                  <a:rPr lang="ru-RU" sz="26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 С=90 </a:t>
                </a:r>
                <a:r>
                  <a:rPr lang="ru-RU" sz="2600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0</a:t>
                </a:r>
                <a:r>
                  <a:rPr lang="ru-RU" sz="2600" dirty="0">
                    <a:effectLst/>
                    <a:latin typeface="Times New Roman"/>
                    <a:ea typeface="Times New Roman"/>
                    <a:cs typeface="Times New Roman"/>
                  </a:rPr>
                  <a:t>( как соответственные углы в равных треугольниках) </a:t>
                </a:r>
                <a:endParaRPr lang="ru-RU" sz="26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  <a:blipFill rotWithShape="1">
                <a:blip r:embed="rId2"/>
                <a:stretch>
                  <a:fillRect l="-1259" t="-1643" b="-1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941" y="5788494"/>
            <a:ext cx="341934" cy="305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469" y="5788494"/>
            <a:ext cx="360040" cy="32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85841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83515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300788" y="21336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8172450" y="53736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779838" y="357346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14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258888" y="188913"/>
            <a:ext cx="5256212" cy="792162"/>
            <a:chOff x="1837" y="799"/>
            <a:chExt cx="3311" cy="499"/>
          </a:xfrm>
        </p:grpSpPr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23586" name="Object 34"/>
            <p:cNvGraphicFramePr>
              <a:graphicFrameLocks noChangeAspect="1"/>
            </p:cNvGraphicFramePr>
            <p:nvPr/>
          </p:nvGraphicFramePr>
          <p:xfrm>
            <a:off x="3086" y="915"/>
            <a:ext cx="859" cy="349"/>
          </p:xfrm>
          <a:graphic>
            <a:graphicData uri="http://schemas.openxmlformats.org/presentationml/2006/ole">
              <p:oleObj spid="_x0000_s10243" name="Формула" r:id="rId3" imgW="431640" imgH="177480" progId="Equation.3">
                <p:embed/>
              </p:oleObj>
            </a:graphicData>
          </a:graphic>
        </p:graphicFrame>
      </p:grpSp>
      <p:sp>
        <p:nvSpPr>
          <p:cNvPr id="23592" name="Freeform 40"/>
          <p:cNvSpPr>
            <a:spLocks/>
          </p:cNvSpPr>
          <p:nvPr/>
        </p:nvSpPr>
        <p:spPr bwMode="auto">
          <a:xfrm>
            <a:off x="2268538" y="2636838"/>
            <a:ext cx="5930900" cy="2971800"/>
          </a:xfrm>
          <a:custGeom>
            <a:avLst/>
            <a:gdLst/>
            <a:ahLst/>
            <a:cxnLst>
              <a:cxn ang="0">
                <a:pos x="3736" y="1846"/>
              </a:cxn>
              <a:cxn ang="0">
                <a:pos x="0" y="1872"/>
              </a:cxn>
              <a:cxn ang="0">
                <a:pos x="2719" y="0"/>
              </a:cxn>
              <a:cxn ang="0">
                <a:pos x="3736" y="1846"/>
              </a:cxn>
            </a:cxnLst>
            <a:rect l="0" t="0" r="r" b="b"/>
            <a:pathLst>
              <a:path w="3736" h="1872">
                <a:moveTo>
                  <a:pt x="3736" y="1846"/>
                </a:moveTo>
                <a:lnTo>
                  <a:pt x="0" y="1872"/>
                </a:lnTo>
                <a:lnTo>
                  <a:pt x="2719" y="0"/>
                </a:lnTo>
                <a:lnTo>
                  <a:pt x="3736" y="1846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93" name="Freeform 41"/>
          <p:cNvSpPr>
            <a:spLocks/>
          </p:cNvSpPr>
          <p:nvPr/>
        </p:nvSpPr>
        <p:spPr bwMode="auto">
          <a:xfrm>
            <a:off x="2268538" y="2636838"/>
            <a:ext cx="5930900" cy="2971800"/>
          </a:xfrm>
          <a:custGeom>
            <a:avLst/>
            <a:gdLst/>
            <a:ahLst/>
            <a:cxnLst>
              <a:cxn ang="0">
                <a:pos x="3736" y="1846"/>
              </a:cxn>
              <a:cxn ang="0">
                <a:pos x="0" y="1872"/>
              </a:cxn>
              <a:cxn ang="0">
                <a:pos x="2719" y="0"/>
              </a:cxn>
              <a:cxn ang="0">
                <a:pos x="3736" y="1846"/>
              </a:cxn>
            </a:cxnLst>
            <a:rect l="0" t="0" r="r" b="b"/>
            <a:pathLst>
              <a:path w="3736" h="1872">
                <a:moveTo>
                  <a:pt x="3736" y="1846"/>
                </a:moveTo>
                <a:lnTo>
                  <a:pt x="0" y="1872"/>
                </a:lnTo>
                <a:lnTo>
                  <a:pt x="2719" y="0"/>
                </a:lnTo>
                <a:lnTo>
                  <a:pt x="3736" y="1846"/>
                </a:lnTo>
              </a:path>
            </a:pathLst>
          </a:custGeom>
          <a:gradFill rotWithShape="1">
            <a:gsLst>
              <a:gs pos="0">
                <a:srgbClr val="33CCCC"/>
              </a:gs>
              <a:gs pos="100000">
                <a:srgbClr val="33CCCC">
                  <a:gamma/>
                  <a:tint val="0"/>
                  <a:invGamma/>
                </a:srgbClr>
              </a:gs>
            </a:gsLst>
            <a:path path="rect">
              <a:fillToRect l="100000" t="100000"/>
            </a:path>
          </a:gradFill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50825" y="1196975"/>
            <a:ext cx="5256213" cy="817563"/>
            <a:chOff x="1837" y="799"/>
            <a:chExt cx="3311" cy="515"/>
          </a:xfrm>
        </p:grpSpPr>
        <p:sp>
          <p:nvSpPr>
            <p:cNvPr id="23602" name="Rectangle 5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23603" name="Object 51"/>
            <p:cNvGraphicFramePr>
              <a:graphicFrameLocks noChangeAspect="1"/>
            </p:cNvGraphicFramePr>
            <p:nvPr/>
          </p:nvGraphicFramePr>
          <p:xfrm>
            <a:off x="3200" y="865"/>
            <a:ext cx="630" cy="449"/>
          </p:xfrm>
          <a:graphic>
            <a:graphicData uri="http://schemas.openxmlformats.org/presentationml/2006/ole">
              <p:oleObj spid="_x0000_s10242" name="Формула" r:id="rId4" imgW="317160" imgH="228600" progId="Equation.3">
                <p:embed/>
              </p:oleObj>
            </a:graphicData>
          </a:graphic>
        </p:graphicFrame>
      </p:grp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7380288" y="357346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13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5076825" y="55895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15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63938" y="188913"/>
            <a:ext cx="5272087" cy="792162"/>
            <a:chOff x="1837" y="799"/>
            <a:chExt cx="3321" cy="499"/>
          </a:xfrm>
        </p:grpSpPr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9160" name="Object 8"/>
            <p:cNvGraphicFramePr>
              <a:graphicFrameLocks noChangeAspect="1"/>
            </p:cNvGraphicFramePr>
            <p:nvPr/>
          </p:nvGraphicFramePr>
          <p:xfrm>
            <a:off x="1873" y="890"/>
            <a:ext cx="3285" cy="399"/>
          </p:xfrm>
          <a:graphic>
            <a:graphicData uri="http://schemas.openxmlformats.org/presentationml/2006/ole">
              <p:oleObj spid="_x0000_s11267" name="Формула" r:id="rId3" imgW="1650960" imgH="203040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196975"/>
            <a:ext cx="5256213" cy="817563"/>
            <a:chOff x="1837" y="799"/>
            <a:chExt cx="3311" cy="515"/>
          </a:xfrm>
        </p:grpSpPr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49163" name="Object 11"/>
            <p:cNvGraphicFramePr>
              <a:graphicFrameLocks noChangeAspect="1"/>
            </p:cNvGraphicFramePr>
            <p:nvPr/>
          </p:nvGraphicFramePr>
          <p:xfrm>
            <a:off x="3137" y="865"/>
            <a:ext cx="756" cy="449"/>
          </p:xfrm>
          <a:graphic>
            <a:graphicData uri="http://schemas.openxmlformats.org/presentationml/2006/ole">
              <p:oleObj spid="_x0000_s11266" name="Формула" r:id="rId4" imgW="380880" imgH="228600" progId="Equation.3">
                <p:embed/>
              </p:oleObj>
            </a:graphicData>
          </a:graphic>
        </p:graphicFrame>
      </p:grpSp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1835150" y="3213100"/>
            <a:ext cx="6337300" cy="2376488"/>
          </a:xfrm>
          <a:prstGeom prst="parallelogram">
            <a:avLst>
              <a:gd name="adj" fmla="val 66667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15478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3132138" y="27813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8101013" y="27082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644366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2339975" y="3933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9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9188" name="AutoShape 36"/>
          <p:cNvSpPr>
            <a:spLocks noChangeArrowheads="1"/>
          </p:cNvSpPr>
          <p:nvPr/>
        </p:nvSpPr>
        <p:spPr bwMode="auto">
          <a:xfrm>
            <a:off x="1835150" y="3213100"/>
            <a:ext cx="6337300" cy="2376488"/>
          </a:xfrm>
          <a:prstGeom prst="parallelogram">
            <a:avLst>
              <a:gd name="adj" fmla="val 66667"/>
            </a:avLst>
          </a:prstGeom>
          <a:gradFill rotWithShape="1">
            <a:gsLst>
              <a:gs pos="0">
                <a:srgbClr val="C0C0C0">
                  <a:alpha val="0"/>
                </a:srgbClr>
              </a:gs>
              <a:gs pos="50000">
                <a:srgbClr val="C0C0C0">
                  <a:gamma/>
                  <a:shade val="46275"/>
                  <a:invGamma/>
                </a:srgbClr>
              </a:gs>
              <a:gs pos="100000">
                <a:srgbClr val="C0C0C0">
                  <a:alpha val="0"/>
                </a:srgbClr>
              </a:gs>
            </a:gsLst>
            <a:lin ang="5400000" scaled="1"/>
          </a:gradFill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89" name="Freeform 37"/>
          <p:cNvSpPr>
            <a:spLocks/>
          </p:cNvSpPr>
          <p:nvPr/>
        </p:nvSpPr>
        <p:spPr bwMode="auto">
          <a:xfrm>
            <a:off x="3419475" y="3213100"/>
            <a:ext cx="3146425" cy="2352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82" y="1482"/>
              </a:cxn>
            </a:cxnLst>
            <a:rect l="0" t="0" r="r" b="b"/>
            <a:pathLst>
              <a:path w="1982" h="1482">
                <a:moveTo>
                  <a:pt x="0" y="0"/>
                </a:moveTo>
                <a:lnTo>
                  <a:pt x="1982" y="1482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5003800" y="3933825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12</a:t>
            </a:r>
            <a:r>
              <a:rPr lang="ru-RU" sz="2800" b="1">
                <a:latin typeface="Times New Roman" pitchFamily="18" charset="0"/>
              </a:rPr>
              <a:t> </a:t>
            </a:r>
          </a:p>
        </p:txBody>
      </p:sp>
      <p:sp>
        <p:nvSpPr>
          <p:cNvPr id="49191" name="Text Box 39"/>
          <p:cNvSpPr txBox="1">
            <a:spLocks noChangeArrowheads="1"/>
          </p:cNvSpPr>
          <p:nvPr/>
        </p:nvSpPr>
        <p:spPr bwMode="auto">
          <a:xfrm>
            <a:off x="3995738" y="5516563"/>
            <a:ext cx="62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785818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FF0000"/>
                </a:solidFill>
              </a:rPr>
              <a:t>Домашнее задание: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14356"/>
            <a:ext cx="8643998" cy="6000792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п. 54, 55 , </a:t>
            </a:r>
            <a:r>
              <a:rPr lang="ru-RU" b="1" dirty="0" err="1" smtClean="0">
                <a:solidFill>
                  <a:srgbClr val="002060"/>
                </a:solidFill>
              </a:rPr>
              <a:t>вопр</a:t>
            </a:r>
            <a:r>
              <a:rPr lang="ru-RU" b="1" dirty="0" smtClean="0">
                <a:solidFill>
                  <a:srgbClr val="002060"/>
                </a:solidFill>
              </a:rPr>
              <a:t> 8-10</a:t>
            </a:r>
          </a:p>
          <a:p>
            <a:pPr eaLnBrk="1" hangingPunct="1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№ 486(а),  487, 494, 495,498</a:t>
            </a:r>
          </a:p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Др. китайская задача: </a:t>
            </a: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Бамбуковый ствол 9 футов высотой переломлен бурей, так, что если верхнюю часть его нагнуть к земле, то верхушка коснется земли на расстоянии 3 футов от основания ствола. На какой высоте переломлен ствол?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468313" y="1341438"/>
            <a:ext cx="20891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380288" y="19161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692275" y="40767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7308850" y="6338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7667625" y="41497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1331913" y="188913"/>
            <a:ext cx="5256212" cy="792162"/>
            <a:chOff x="1837" y="799"/>
            <a:chExt cx="3311" cy="499"/>
          </a:xfrm>
        </p:grpSpPr>
        <p:sp>
          <p:nvSpPr>
            <p:cNvPr id="6245" name="Rectangle 10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6246" name="Object 102"/>
            <p:cNvGraphicFramePr>
              <a:graphicFrameLocks noChangeAspect="1"/>
            </p:cNvGraphicFramePr>
            <p:nvPr/>
          </p:nvGraphicFramePr>
          <p:xfrm>
            <a:off x="3086" y="915"/>
            <a:ext cx="859" cy="349"/>
          </p:xfrm>
          <a:graphic>
            <a:graphicData uri="http://schemas.openxmlformats.org/presentationml/2006/ole">
              <p:oleObj spid="_x0000_s1027" name="Формула" r:id="rId3" imgW="431640" imgH="177480" progId="Equation.3">
                <p:embed/>
              </p:oleObj>
            </a:graphicData>
          </a:graphic>
        </p:graphicFrame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755650" y="1196975"/>
            <a:ext cx="5256213" cy="792163"/>
            <a:chOff x="1837" y="799"/>
            <a:chExt cx="3311" cy="499"/>
          </a:xfrm>
        </p:grpSpPr>
        <p:sp>
          <p:nvSpPr>
            <p:cNvPr id="6248" name="Rectangle 10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6249" name="Object 105"/>
            <p:cNvGraphicFramePr>
              <a:graphicFrameLocks noChangeAspect="1"/>
            </p:cNvGraphicFramePr>
            <p:nvPr/>
          </p:nvGraphicFramePr>
          <p:xfrm>
            <a:off x="3250" y="914"/>
            <a:ext cx="530" cy="349"/>
          </p:xfrm>
          <a:graphic>
            <a:graphicData uri="http://schemas.openxmlformats.org/presentationml/2006/ole">
              <p:oleObj spid="_x0000_s1026" name="Формула" r:id="rId4" imgW="266400" imgH="177480" progId="Equation.3">
                <p:embed/>
              </p:oleObj>
            </a:graphicData>
          </a:graphic>
        </p:graphicFrame>
      </p:grpSp>
      <p:sp>
        <p:nvSpPr>
          <p:cNvPr id="6250" name="AutoShape 106"/>
          <p:cNvSpPr>
            <a:spLocks noChangeArrowheads="1"/>
          </p:cNvSpPr>
          <p:nvPr/>
        </p:nvSpPr>
        <p:spPr bwMode="auto">
          <a:xfrm rot="16200000">
            <a:off x="2917031" y="1627982"/>
            <a:ext cx="3887787" cy="5473700"/>
          </a:xfrm>
          <a:prstGeom prst="triangle">
            <a:avLst>
              <a:gd name="adj" fmla="val 50000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52" name="Freeform 108"/>
          <p:cNvSpPr>
            <a:spLocks/>
          </p:cNvSpPr>
          <p:nvPr/>
        </p:nvSpPr>
        <p:spPr bwMode="auto">
          <a:xfrm>
            <a:off x="2124075" y="4356100"/>
            <a:ext cx="5473700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8" y="9"/>
              </a:cxn>
            </a:cxnLst>
            <a:rect l="0" t="0" r="r" b="b"/>
            <a:pathLst>
              <a:path w="3448" h="9">
                <a:moveTo>
                  <a:pt x="0" y="0"/>
                </a:moveTo>
                <a:lnTo>
                  <a:pt x="3448" y="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53" name="Freeform 109"/>
          <p:cNvSpPr>
            <a:spLocks/>
          </p:cNvSpPr>
          <p:nvPr/>
        </p:nvSpPr>
        <p:spPr bwMode="auto">
          <a:xfrm rot="5400000">
            <a:off x="7255669" y="3985419"/>
            <a:ext cx="336550" cy="376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54" name="Freeform 110"/>
          <p:cNvSpPr>
            <a:spLocks/>
          </p:cNvSpPr>
          <p:nvPr/>
        </p:nvSpPr>
        <p:spPr bwMode="auto">
          <a:xfrm rot="-3420137">
            <a:off x="7041357" y="5857081"/>
            <a:ext cx="533400" cy="28733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55" name="Freeform 111"/>
          <p:cNvSpPr>
            <a:spLocks/>
          </p:cNvSpPr>
          <p:nvPr/>
        </p:nvSpPr>
        <p:spPr bwMode="auto">
          <a:xfrm rot="11218096">
            <a:off x="7092950" y="2636838"/>
            <a:ext cx="533400" cy="28733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56" name="AutoShape 112"/>
          <p:cNvSpPr>
            <a:spLocks/>
          </p:cNvSpPr>
          <p:nvPr/>
        </p:nvSpPr>
        <p:spPr bwMode="auto">
          <a:xfrm>
            <a:off x="7885113" y="2420938"/>
            <a:ext cx="504825" cy="3887787"/>
          </a:xfrm>
          <a:prstGeom prst="rightBrace">
            <a:avLst>
              <a:gd name="adj1" fmla="val 6417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57" name="Text Box 113"/>
          <p:cNvSpPr txBox="1">
            <a:spLocks noChangeArrowheads="1"/>
          </p:cNvSpPr>
          <p:nvPr/>
        </p:nvSpPr>
        <p:spPr bwMode="auto">
          <a:xfrm>
            <a:off x="8459788" y="393382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258" name="Text Box 114"/>
          <p:cNvSpPr txBox="1">
            <a:spLocks noChangeArrowheads="1"/>
          </p:cNvSpPr>
          <p:nvPr/>
        </p:nvSpPr>
        <p:spPr bwMode="auto">
          <a:xfrm>
            <a:off x="5076825" y="3860800"/>
            <a:ext cx="102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12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см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6259" name="Text Box 115"/>
          <p:cNvSpPr txBox="1">
            <a:spLocks noChangeArrowheads="1"/>
          </p:cNvSpPr>
          <p:nvPr/>
        </p:nvSpPr>
        <p:spPr bwMode="auto">
          <a:xfrm rot="-1191858">
            <a:off x="4500563" y="2781300"/>
            <a:ext cx="102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13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см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" grpId="0" animBg="1"/>
      <p:bldP spid="62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395288" y="1414463"/>
            <a:ext cx="20891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4572000" y="13414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1547813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7667625" y="36449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4787900" y="3357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О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4572000" y="58769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611188" y="1268413"/>
            <a:ext cx="5256212" cy="792162"/>
            <a:chOff x="1837" y="799"/>
            <a:chExt cx="3311" cy="499"/>
          </a:xfrm>
        </p:grpSpPr>
        <p:sp>
          <p:nvSpPr>
            <p:cNvPr id="7231" name="Rectangle 6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7232" name="Object 64"/>
            <p:cNvGraphicFramePr>
              <a:graphicFrameLocks noChangeAspect="1"/>
            </p:cNvGraphicFramePr>
            <p:nvPr/>
          </p:nvGraphicFramePr>
          <p:xfrm>
            <a:off x="3262" y="914"/>
            <a:ext cx="505" cy="349"/>
          </p:xfrm>
          <a:graphic>
            <a:graphicData uri="http://schemas.openxmlformats.org/presentationml/2006/ole">
              <p:oleObj spid="_x0000_s2052" name="Формула" r:id="rId3" imgW="253800" imgH="177480" progId="Equation.3">
                <p:embed/>
              </p:oleObj>
            </a:graphicData>
          </a:graphic>
        </p:graphicFrame>
      </p:grpSp>
      <p:sp>
        <p:nvSpPr>
          <p:cNvPr id="7236" name="AutoShape 68"/>
          <p:cNvSpPr>
            <a:spLocks noChangeArrowheads="1"/>
          </p:cNvSpPr>
          <p:nvPr/>
        </p:nvSpPr>
        <p:spPr bwMode="auto">
          <a:xfrm rot="2130914">
            <a:off x="2484438" y="2205038"/>
            <a:ext cx="4657725" cy="3270250"/>
          </a:xfrm>
          <a:prstGeom prst="parallelogram">
            <a:avLst>
              <a:gd name="adj" fmla="val 35607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1976438" y="3832225"/>
            <a:ext cx="5675312" cy="41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75" y="26"/>
              </a:cxn>
            </a:cxnLst>
            <a:rect l="0" t="0" r="r" b="b"/>
            <a:pathLst>
              <a:path w="3575" h="26">
                <a:moveTo>
                  <a:pt x="0" y="0"/>
                </a:moveTo>
                <a:lnTo>
                  <a:pt x="3575" y="26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38" name="Freeform 70"/>
          <p:cNvSpPr>
            <a:spLocks/>
          </p:cNvSpPr>
          <p:nvPr/>
        </p:nvSpPr>
        <p:spPr bwMode="auto">
          <a:xfrm>
            <a:off x="4813300" y="1841500"/>
            <a:ext cx="1588" cy="4008438"/>
          </a:xfrm>
          <a:custGeom>
            <a:avLst/>
            <a:gdLst/>
            <a:ahLst/>
            <a:cxnLst>
              <a:cxn ang="0">
                <a:pos x="0" y="2525"/>
              </a:cxn>
              <a:cxn ang="0">
                <a:pos x="0" y="0"/>
              </a:cxn>
            </a:cxnLst>
            <a:rect l="0" t="0" r="r" b="b"/>
            <a:pathLst>
              <a:path w="1" h="2525">
                <a:moveTo>
                  <a:pt x="0" y="2525"/>
                </a:moveTo>
                <a:lnTo>
                  <a:pt x="0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4427538" y="44370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6804025" y="11969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>
              <a:latin typeface="Times New Roman" pitchFamily="18" charset="0"/>
            </a:endParaRPr>
          </a:p>
        </p:txBody>
      </p:sp>
      <p:graphicFrame>
        <p:nvGraphicFramePr>
          <p:cNvPr id="7241" name="Object 73"/>
          <p:cNvGraphicFramePr>
            <a:graphicFrameLocks noChangeAspect="1"/>
          </p:cNvGraphicFramePr>
          <p:nvPr>
            <p:ph/>
          </p:nvPr>
        </p:nvGraphicFramePr>
        <p:xfrm>
          <a:off x="3203575" y="3284538"/>
          <a:ext cx="592138" cy="592137"/>
        </p:xfrm>
        <a:graphic>
          <a:graphicData uri="http://schemas.openxmlformats.org/presentationml/2006/ole">
            <p:oleObj spid="_x0000_s2050" name="Формула" r:id="rId4" imgW="228600" imgH="228600" progId="Equation.3">
              <p:embed/>
            </p:oleObj>
          </a:graphicData>
        </a:graphic>
      </p:graphicFrame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3203575" y="188913"/>
            <a:ext cx="5256213" cy="792162"/>
            <a:chOff x="1837" y="799"/>
            <a:chExt cx="3311" cy="499"/>
          </a:xfrm>
        </p:grpSpPr>
        <p:sp>
          <p:nvSpPr>
            <p:cNvPr id="7244" name="Rectangle 7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7245" name="Object 77"/>
            <p:cNvGraphicFramePr>
              <a:graphicFrameLocks noChangeAspect="1"/>
            </p:cNvGraphicFramePr>
            <p:nvPr/>
          </p:nvGraphicFramePr>
          <p:xfrm>
            <a:off x="2568" y="890"/>
            <a:ext cx="1895" cy="399"/>
          </p:xfrm>
          <a:graphic>
            <a:graphicData uri="http://schemas.openxmlformats.org/presentationml/2006/ole">
              <p:oleObj spid="_x0000_s2051" name="Формула" r:id="rId5" imgW="952200" imgH="203040" progId="Equation.3">
                <p:embed/>
              </p:oleObj>
            </a:graphicData>
          </a:graphic>
        </p:graphicFrame>
      </p:grpSp>
      <p:sp>
        <p:nvSpPr>
          <p:cNvPr id="7246" name="AutoShape 78"/>
          <p:cNvSpPr>
            <a:spLocks/>
          </p:cNvSpPr>
          <p:nvPr/>
        </p:nvSpPr>
        <p:spPr bwMode="auto">
          <a:xfrm rot="-3230912">
            <a:off x="6231731" y="761207"/>
            <a:ext cx="574675" cy="3462338"/>
          </a:xfrm>
          <a:prstGeom prst="rightBrace">
            <a:avLst>
              <a:gd name="adj1" fmla="val 5020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6588125" y="1557338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6" grpId="0" animBg="1"/>
      <p:bldP spid="72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628900" y="52387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6273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8243888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8243888" y="52292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395288" y="1414463"/>
            <a:ext cx="20891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3060700" y="2636838"/>
            <a:ext cx="5183188" cy="2881312"/>
          </a:xfrm>
          <a:prstGeom prst="rect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68" name="Freeform 48"/>
          <p:cNvSpPr>
            <a:spLocks/>
          </p:cNvSpPr>
          <p:nvPr/>
        </p:nvSpPr>
        <p:spPr bwMode="auto">
          <a:xfrm>
            <a:off x="3106738" y="2649538"/>
            <a:ext cx="5132387" cy="2879725"/>
          </a:xfrm>
          <a:custGeom>
            <a:avLst/>
            <a:gdLst/>
            <a:ahLst/>
            <a:cxnLst>
              <a:cxn ang="0">
                <a:pos x="3233" y="1814"/>
              </a:cxn>
              <a:cxn ang="0">
                <a:pos x="0" y="0"/>
              </a:cxn>
            </a:cxnLst>
            <a:rect l="0" t="0" r="r" b="b"/>
            <a:pathLst>
              <a:path w="3233" h="1814">
                <a:moveTo>
                  <a:pt x="3233" y="1814"/>
                </a:moveTo>
                <a:lnTo>
                  <a:pt x="0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 rot="1945463">
            <a:off x="5286375" y="3433763"/>
            <a:ext cx="85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см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5175" name="AutoShape 55"/>
          <p:cNvSpPr>
            <a:spLocks/>
          </p:cNvSpPr>
          <p:nvPr/>
        </p:nvSpPr>
        <p:spPr bwMode="auto">
          <a:xfrm rot="5400000">
            <a:off x="5400675" y="3248026"/>
            <a:ext cx="574675" cy="5257800"/>
          </a:xfrm>
          <a:prstGeom prst="rightBrace">
            <a:avLst>
              <a:gd name="adj1" fmla="val 76243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435600" y="609282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203575" y="188913"/>
            <a:ext cx="5256213" cy="792162"/>
            <a:chOff x="1837" y="799"/>
            <a:chExt cx="3311" cy="499"/>
          </a:xfrm>
        </p:grpSpPr>
        <p:sp>
          <p:nvSpPr>
            <p:cNvPr id="5178" name="Rectangle 5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5179" name="Object 59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3076" name="Формула" r:id="rId3" imgW="1562040" imgH="203040" progId="Equation.3">
                <p:embed/>
              </p:oleObj>
            </a:graphicData>
          </a:graphic>
        </p:graphicFrame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2195513" y="692150"/>
            <a:ext cx="5256212" cy="792163"/>
            <a:chOff x="1837" y="799"/>
            <a:chExt cx="3311" cy="499"/>
          </a:xfrm>
        </p:grpSpPr>
        <p:sp>
          <p:nvSpPr>
            <p:cNvPr id="5181" name="Rectangle 6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5182" name="Object 62"/>
            <p:cNvGraphicFramePr>
              <a:graphicFrameLocks noChangeAspect="1"/>
            </p:cNvGraphicFramePr>
            <p:nvPr/>
          </p:nvGraphicFramePr>
          <p:xfrm>
            <a:off x="2580" y="916"/>
            <a:ext cx="1870" cy="348"/>
          </p:xfrm>
          <a:graphic>
            <a:graphicData uri="http://schemas.openxmlformats.org/presentationml/2006/ole">
              <p:oleObj spid="_x0000_s3075" name="Формула" r:id="rId4" imgW="939600" imgH="177480" progId="Equation.3">
                <p:embed/>
              </p:oleObj>
            </a:graphicData>
          </a:graphic>
        </p:graphicFrame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755650" y="1196975"/>
            <a:ext cx="5256213" cy="792163"/>
            <a:chOff x="1837" y="799"/>
            <a:chExt cx="3311" cy="499"/>
          </a:xfrm>
        </p:grpSpPr>
        <p:sp>
          <p:nvSpPr>
            <p:cNvPr id="5184" name="Rectangle 6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5185" name="Object 65"/>
            <p:cNvGraphicFramePr>
              <a:graphicFrameLocks noChangeAspect="1"/>
            </p:cNvGraphicFramePr>
            <p:nvPr/>
          </p:nvGraphicFramePr>
          <p:xfrm>
            <a:off x="3250" y="926"/>
            <a:ext cx="530" cy="324"/>
          </p:xfrm>
          <a:graphic>
            <a:graphicData uri="http://schemas.openxmlformats.org/presentationml/2006/ole">
              <p:oleObj spid="_x0000_s3074" name="Формула" r:id="rId5" imgW="266400" imgH="1648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5" grpId="0" animBg="1"/>
      <p:bldP spid="51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05105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563938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83169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6948488" y="54451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3430588" y="188913"/>
            <a:ext cx="5289550" cy="792162"/>
            <a:chOff x="1837" y="799"/>
            <a:chExt cx="3332" cy="499"/>
          </a:xfrm>
        </p:grpSpPr>
        <p:sp>
          <p:nvSpPr>
            <p:cNvPr id="9283" name="Rectangle 6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9284" name="Object 68"/>
            <p:cNvGraphicFramePr>
              <a:graphicFrameLocks noChangeAspect="1"/>
            </p:cNvGraphicFramePr>
            <p:nvPr/>
          </p:nvGraphicFramePr>
          <p:xfrm>
            <a:off x="1858" y="891"/>
            <a:ext cx="3311" cy="398"/>
          </p:xfrm>
          <a:graphic>
            <a:graphicData uri="http://schemas.openxmlformats.org/presentationml/2006/ole">
              <p:oleObj spid="_x0000_s4099" name="Формула" r:id="rId3" imgW="1663560" imgH="203040" progId="Equation.3">
                <p:embed/>
              </p:oleObj>
            </a:graphicData>
          </a:graphic>
        </p:graphicFrame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250825" y="1196975"/>
            <a:ext cx="5256213" cy="792163"/>
            <a:chOff x="1837" y="799"/>
            <a:chExt cx="3311" cy="499"/>
          </a:xfrm>
        </p:grpSpPr>
        <p:sp>
          <p:nvSpPr>
            <p:cNvPr id="9292" name="Rectangle 7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9293" name="Object 77"/>
            <p:cNvGraphicFramePr>
              <a:graphicFrameLocks noChangeAspect="1"/>
            </p:cNvGraphicFramePr>
            <p:nvPr/>
          </p:nvGraphicFramePr>
          <p:xfrm>
            <a:off x="3262" y="914"/>
            <a:ext cx="505" cy="349"/>
          </p:xfrm>
          <a:graphic>
            <a:graphicData uri="http://schemas.openxmlformats.org/presentationml/2006/ole">
              <p:oleObj spid="_x0000_s4098" name="Формула" r:id="rId4" imgW="253800" imgH="177480" progId="Equation.3">
                <p:embed/>
              </p:oleObj>
            </a:graphicData>
          </a:graphic>
        </p:graphicFrame>
      </p:grpSp>
      <p:sp>
        <p:nvSpPr>
          <p:cNvPr id="9294" name="AutoShape 78"/>
          <p:cNvSpPr>
            <a:spLocks noChangeArrowheads="1"/>
          </p:cNvSpPr>
          <p:nvPr/>
        </p:nvSpPr>
        <p:spPr bwMode="auto">
          <a:xfrm>
            <a:off x="2484438" y="2708275"/>
            <a:ext cx="5903912" cy="2808288"/>
          </a:xfrm>
          <a:prstGeom prst="parallelogram">
            <a:avLst>
              <a:gd name="adj" fmla="val 52558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95" name="Freeform 79"/>
          <p:cNvSpPr>
            <a:spLocks/>
          </p:cNvSpPr>
          <p:nvPr/>
        </p:nvSpPr>
        <p:spPr bwMode="auto">
          <a:xfrm>
            <a:off x="3995738" y="2708275"/>
            <a:ext cx="12700" cy="2809875"/>
          </a:xfrm>
          <a:custGeom>
            <a:avLst/>
            <a:gdLst/>
            <a:ahLst/>
            <a:cxnLst>
              <a:cxn ang="0">
                <a:pos x="8" y="1770"/>
              </a:cxn>
              <a:cxn ang="0">
                <a:pos x="0" y="0"/>
              </a:cxn>
            </a:cxnLst>
            <a:rect l="0" t="0" r="r" b="b"/>
            <a:pathLst>
              <a:path w="8" h="1770">
                <a:moveTo>
                  <a:pt x="8" y="1770"/>
                </a:moveTo>
                <a:lnTo>
                  <a:pt x="0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370840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Е</a:t>
            </a:r>
          </a:p>
        </p:txBody>
      </p:sp>
      <p:sp>
        <p:nvSpPr>
          <p:cNvPr id="9297" name="Freeform 81"/>
          <p:cNvSpPr>
            <a:spLocks/>
          </p:cNvSpPr>
          <p:nvPr/>
        </p:nvSpPr>
        <p:spPr bwMode="auto">
          <a:xfrm rot="5400000">
            <a:off x="3654425" y="5138738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98" name="Freeform 82"/>
          <p:cNvSpPr>
            <a:spLocks/>
          </p:cNvSpPr>
          <p:nvPr/>
        </p:nvSpPr>
        <p:spPr bwMode="auto">
          <a:xfrm rot="944908">
            <a:off x="2628900" y="5227638"/>
            <a:ext cx="358775" cy="26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2771775" y="48688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45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9300" name="Text Box 84"/>
          <p:cNvSpPr txBox="1">
            <a:spLocks noChangeArrowheads="1"/>
          </p:cNvSpPr>
          <p:nvPr/>
        </p:nvSpPr>
        <p:spPr bwMode="auto">
          <a:xfrm>
            <a:off x="3995738" y="4076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9301" name="AutoShape 85"/>
          <p:cNvSpPr>
            <a:spLocks/>
          </p:cNvSpPr>
          <p:nvPr/>
        </p:nvSpPr>
        <p:spPr bwMode="auto">
          <a:xfrm rot="1601608">
            <a:off x="7743825" y="2620963"/>
            <a:ext cx="503238" cy="3168650"/>
          </a:xfrm>
          <a:prstGeom prst="rightBrace">
            <a:avLst>
              <a:gd name="adj1" fmla="val 5247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8172450" y="3860800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1" grpId="0" animBg="1"/>
      <p:bldP spid="93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3" name="Rectangle 4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411413" y="188913"/>
            <a:ext cx="5256212" cy="792162"/>
            <a:chOff x="1837" y="799"/>
            <a:chExt cx="3311" cy="499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0290" name="Object 50"/>
            <p:cNvGraphicFramePr>
              <a:graphicFrameLocks noChangeAspect="1"/>
            </p:cNvGraphicFramePr>
            <p:nvPr/>
          </p:nvGraphicFramePr>
          <p:xfrm>
            <a:off x="2467" y="890"/>
            <a:ext cx="2097" cy="399"/>
          </p:xfrm>
          <a:graphic>
            <a:graphicData uri="http://schemas.openxmlformats.org/presentationml/2006/ole">
              <p:oleObj spid="_x0000_s5123" name="Формула" r:id="rId3" imgW="1054080" imgH="203040" progId="Equation.3">
                <p:embed/>
              </p:oleObj>
            </a:graphicData>
          </a:graphic>
        </p:graphicFrame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395288" y="1196975"/>
            <a:ext cx="5256212" cy="792163"/>
            <a:chOff x="1837" y="799"/>
            <a:chExt cx="3311" cy="499"/>
          </a:xfrm>
        </p:grpSpPr>
        <p:sp>
          <p:nvSpPr>
            <p:cNvPr id="10352" name="Rectangle 11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0353" name="Object 113"/>
            <p:cNvGraphicFramePr>
              <a:graphicFrameLocks noChangeAspect="1"/>
            </p:cNvGraphicFramePr>
            <p:nvPr/>
          </p:nvGraphicFramePr>
          <p:xfrm>
            <a:off x="3250" y="914"/>
            <a:ext cx="530" cy="349"/>
          </p:xfrm>
          <a:graphic>
            <a:graphicData uri="http://schemas.openxmlformats.org/presentationml/2006/ole">
              <p:oleObj spid="_x0000_s5122" name="Формула" r:id="rId4" imgW="266400" imgH="177480" progId="Equation.3">
                <p:embed/>
              </p:oleObj>
            </a:graphicData>
          </a:graphic>
        </p:graphicFrame>
      </p:grpSp>
      <p:sp>
        <p:nvSpPr>
          <p:cNvPr id="10354" name="Text Box 114"/>
          <p:cNvSpPr txBox="1">
            <a:spLocks noChangeArrowheads="1"/>
          </p:cNvSpPr>
          <p:nvPr/>
        </p:nvSpPr>
        <p:spPr bwMode="auto">
          <a:xfrm>
            <a:off x="2555875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0355" name="Text Box 115"/>
          <p:cNvSpPr txBox="1">
            <a:spLocks noChangeArrowheads="1"/>
          </p:cNvSpPr>
          <p:nvPr/>
        </p:nvSpPr>
        <p:spPr bwMode="auto">
          <a:xfrm>
            <a:off x="25558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0356" name="Text Box 116"/>
          <p:cNvSpPr txBox="1">
            <a:spLocks noChangeArrowheads="1"/>
          </p:cNvSpPr>
          <p:nvPr/>
        </p:nvSpPr>
        <p:spPr bwMode="auto">
          <a:xfrm>
            <a:off x="838835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0357" name="Text Box 117"/>
          <p:cNvSpPr txBox="1">
            <a:spLocks noChangeArrowheads="1"/>
          </p:cNvSpPr>
          <p:nvPr/>
        </p:nvSpPr>
        <p:spPr bwMode="auto">
          <a:xfrm>
            <a:off x="2484438" y="37163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0358" name="AutoShape 118"/>
          <p:cNvSpPr>
            <a:spLocks noChangeArrowheads="1"/>
          </p:cNvSpPr>
          <p:nvPr/>
        </p:nvSpPr>
        <p:spPr bwMode="auto">
          <a:xfrm>
            <a:off x="2987675" y="2349500"/>
            <a:ext cx="5400675" cy="3311525"/>
          </a:xfrm>
          <a:prstGeom prst="rtTriangle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60" name="Freeform 120"/>
          <p:cNvSpPr>
            <a:spLocks/>
          </p:cNvSpPr>
          <p:nvPr/>
        </p:nvSpPr>
        <p:spPr bwMode="auto">
          <a:xfrm>
            <a:off x="2971800" y="4033838"/>
            <a:ext cx="2809875" cy="26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70" y="17"/>
              </a:cxn>
            </a:cxnLst>
            <a:rect l="0" t="0" r="r" b="b"/>
            <a:pathLst>
              <a:path w="1770" h="17">
                <a:moveTo>
                  <a:pt x="0" y="0"/>
                </a:moveTo>
                <a:lnTo>
                  <a:pt x="1770" y="17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3" name="Freeform 123"/>
          <p:cNvSpPr>
            <a:spLocks/>
          </p:cNvSpPr>
          <p:nvPr/>
        </p:nvSpPr>
        <p:spPr bwMode="auto">
          <a:xfrm rot="16200000" flipH="1">
            <a:off x="3028157" y="5260181"/>
            <a:ext cx="336550" cy="417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4" name="Text Box 124"/>
          <p:cNvSpPr txBox="1">
            <a:spLocks noChangeArrowheads="1"/>
          </p:cNvSpPr>
          <p:nvPr/>
        </p:nvSpPr>
        <p:spPr bwMode="auto">
          <a:xfrm>
            <a:off x="4356100" y="27082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10</a:t>
            </a:r>
          </a:p>
        </p:txBody>
      </p:sp>
      <p:sp>
        <p:nvSpPr>
          <p:cNvPr id="10365" name="Text Box 125"/>
          <p:cNvSpPr txBox="1">
            <a:spLocks noChangeArrowheads="1"/>
          </p:cNvSpPr>
          <p:nvPr/>
        </p:nvSpPr>
        <p:spPr bwMode="auto">
          <a:xfrm>
            <a:off x="2411413" y="29972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0366" name="Text Box 126"/>
          <p:cNvSpPr txBox="1">
            <a:spLocks noChangeArrowheads="1"/>
          </p:cNvSpPr>
          <p:nvPr/>
        </p:nvSpPr>
        <p:spPr bwMode="auto">
          <a:xfrm>
            <a:off x="5867400" y="37163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Е</a:t>
            </a:r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2843213" y="3284538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>
            <a:off x="2843213" y="4724400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9" name="AutoShape 129"/>
          <p:cNvSpPr>
            <a:spLocks/>
          </p:cNvSpPr>
          <p:nvPr/>
        </p:nvSpPr>
        <p:spPr bwMode="auto">
          <a:xfrm rot="5400000">
            <a:off x="5400675" y="3248025"/>
            <a:ext cx="574675" cy="5400675"/>
          </a:xfrm>
          <a:prstGeom prst="rightBrace">
            <a:avLst>
              <a:gd name="adj1" fmla="val 78315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70" name="Text Box 130"/>
          <p:cNvSpPr txBox="1">
            <a:spLocks noChangeArrowheads="1"/>
          </p:cNvSpPr>
          <p:nvPr/>
        </p:nvSpPr>
        <p:spPr bwMode="auto">
          <a:xfrm>
            <a:off x="5435600" y="609282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9" grpId="0" animBg="1"/>
      <p:bldP spid="103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203575" y="188913"/>
            <a:ext cx="5256213" cy="792162"/>
            <a:chOff x="1837" y="799"/>
            <a:chExt cx="3311" cy="499"/>
          </a:xfrm>
        </p:grpSpPr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1317" name="Object 53"/>
            <p:cNvGraphicFramePr>
              <a:graphicFrameLocks noChangeAspect="1"/>
            </p:cNvGraphicFramePr>
            <p:nvPr/>
          </p:nvGraphicFramePr>
          <p:xfrm>
            <a:off x="2290" y="890"/>
            <a:ext cx="2451" cy="399"/>
          </p:xfrm>
          <a:graphic>
            <a:graphicData uri="http://schemas.openxmlformats.org/presentationml/2006/ole">
              <p:oleObj spid="_x0000_s6147" name="Формула" r:id="rId3" imgW="1231560" imgH="203040" progId="Equation.3">
                <p:embed/>
              </p:oleObj>
            </a:graphicData>
          </a:graphic>
        </p:graphicFrame>
      </p:grpSp>
      <p:sp>
        <p:nvSpPr>
          <p:cNvPr id="11343" name="Rectangle 79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95288" y="1196975"/>
            <a:ext cx="5256212" cy="792163"/>
            <a:chOff x="1837" y="799"/>
            <a:chExt cx="3311" cy="499"/>
          </a:xfrm>
        </p:grpSpPr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1352" name="Object 88"/>
            <p:cNvGraphicFramePr>
              <a:graphicFrameLocks noChangeAspect="1"/>
            </p:cNvGraphicFramePr>
            <p:nvPr/>
          </p:nvGraphicFramePr>
          <p:xfrm>
            <a:off x="3262" y="914"/>
            <a:ext cx="505" cy="349"/>
          </p:xfrm>
          <a:graphic>
            <a:graphicData uri="http://schemas.openxmlformats.org/presentationml/2006/ole">
              <p:oleObj spid="_x0000_s6146" name="Формула" r:id="rId4" imgW="253800" imgH="177480" progId="Equation.3">
                <p:embed/>
              </p:oleObj>
            </a:graphicData>
          </a:graphic>
        </p:graphicFrame>
      </p:grp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3635375" y="26368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6804025" y="2565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56" name="AutoShape 92"/>
          <p:cNvSpPr>
            <a:spLocks noChangeArrowheads="1"/>
          </p:cNvSpPr>
          <p:nvPr/>
        </p:nvSpPr>
        <p:spPr bwMode="auto">
          <a:xfrm flipV="1">
            <a:off x="2627313" y="3068638"/>
            <a:ext cx="5616575" cy="24495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444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57" name="Freeform 93"/>
          <p:cNvSpPr>
            <a:spLocks/>
          </p:cNvSpPr>
          <p:nvPr/>
        </p:nvSpPr>
        <p:spPr bwMode="auto">
          <a:xfrm>
            <a:off x="4033838" y="3106738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59" name="Text Box 95"/>
          <p:cNvSpPr txBox="1">
            <a:spLocks noChangeArrowheads="1"/>
          </p:cNvSpPr>
          <p:nvPr/>
        </p:nvSpPr>
        <p:spPr bwMode="auto">
          <a:xfrm>
            <a:off x="8243888" y="53736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60" name="Freeform 96"/>
          <p:cNvSpPr>
            <a:spLocks/>
          </p:cNvSpPr>
          <p:nvPr/>
        </p:nvSpPr>
        <p:spPr bwMode="auto">
          <a:xfrm rot="10800000">
            <a:off x="4067175" y="515778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3851275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64" name="Freeform 100"/>
          <p:cNvSpPr>
            <a:spLocks/>
          </p:cNvSpPr>
          <p:nvPr/>
        </p:nvSpPr>
        <p:spPr bwMode="auto">
          <a:xfrm>
            <a:off x="6804025" y="3025775"/>
            <a:ext cx="14288" cy="2487613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567"/>
              </a:cxn>
            </a:cxnLst>
            <a:rect l="0" t="0" r="r" b="b"/>
            <a:pathLst>
              <a:path w="9" h="1567">
                <a:moveTo>
                  <a:pt x="9" y="0"/>
                </a:moveTo>
                <a:lnTo>
                  <a:pt x="0" y="1567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5" name="Freeform 101"/>
          <p:cNvSpPr>
            <a:spLocks/>
          </p:cNvSpPr>
          <p:nvPr/>
        </p:nvSpPr>
        <p:spPr bwMode="auto">
          <a:xfrm rot="5400000">
            <a:off x="6443663" y="5157788"/>
            <a:ext cx="360362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6588125" y="5516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F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367" name="Text Box 103"/>
          <p:cNvSpPr txBox="1">
            <a:spLocks noChangeArrowheads="1"/>
          </p:cNvSpPr>
          <p:nvPr/>
        </p:nvSpPr>
        <p:spPr bwMode="auto">
          <a:xfrm>
            <a:off x="3419475" y="393382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30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1368" name="Freeform 104"/>
          <p:cNvSpPr>
            <a:spLocks/>
          </p:cNvSpPr>
          <p:nvPr/>
        </p:nvSpPr>
        <p:spPr bwMode="auto">
          <a:xfrm rot="9894112">
            <a:off x="3635375" y="3716338"/>
            <a:ext cx="358775" cy="2889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69" name="Text Box 105"/>
          <p:cNvSpPr txBox="1">
            <a:spLocks noChangeArrowheads="1"/>
          </p:cNvSpPr>
          <p:nvPr/>
        </p:nvSpPr>
        <p:spPr bwMode="auto">
          <a:xfrm>
            <a:off x="2916238" y="40052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4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1370" name="Freeform 106"/>
          <p:cNvSpPr>
            <a:spLocks/>
          </p:cNvSpPr>
          <p:nvPr/>
        </p:nvSpPr>
        <p:spPr bwMode="auto">
          <a:xfrm>
            <a:off x="6804025" y="3068638"/>
            <a:ext cx="14288" cy="248761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1567"/>
              </a:cxn>
            </a:cxnLst>
            <a:rect l="0" t="0" r="r" b="b"/>
            <a:pathLst>
              <a:path w="9" h="1567">
                <a:moveTo>
                  <a:pt x="9" y="0"/>
                </a:moveTo>
                <a:lnTo>
                  <a:pt x="0" y="1567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2375" name="Text Box 87"/>
          <p:cNvSpPr txBox="1">
            <a:spLocks noChangeArrowheads="1"/>
          </p:cNvSpPr>
          <p:nvPr/>
        </p:nvSpPr>
        <p:spPr bwMode="auto">
          <a:xfrm>
            <a:off x="1835150" y="54451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2376" name="Text Box 88"/>
          <p:cNvSpPr txBox="1">
            <a:spLocks noChangeArrowheads="1"/>
          </p:cNvSpPr>
          <p:nvPr/>
        </p:nvSpPr>
        <p:spPr bwMode="auto">
          <a:xfrm>
            <a:off x="4284663" y="21336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377" name="Text Box 89"/>
          <p:cNvSpPr txBox="1">
            <a:spLocks noChangeArrowheads="1"/>
          </p:cNvSpPr>
          <p:nvPr/>
        </p:nvSpPr>
        <p:spPr bwMode="auto">
          <a:xfrm>
            <a:off x="8172450" y="53736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5003800" y="5516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380" name="Freeform 92"/>
          <p:cNvSpPr>
            <a:spLocks/>
          </p:cNvSpPr>
          <p:nvPr/>
        </p:nvSpPr>
        <p:spPr bwMode="auto">
          <a:xfrm>
            <a:off x="2268538" y="2635250"/>
            <a:ext cx="5930900" cy="2973388"/>
          </a:xfrm>
          <a:custGeom>
            <a:avLst/>
            <a:gdLst/>
            <a:ahLst/>
            <a:cxnLst>
              <a:cxn ang="0">
                <a:pos x="3736" y="1847"/>
              </a:cxn>
              <a:cxn ang="0">
                <a:pos x="0" y="1873"/>
              </a:cxn>
              <a:cxn ang="0">
                <a:pos x="1434" y="0"/>
              </a:cxn>
              <a:cxn ang="0">
                <a:pos x="3736" y="1847"/>
              </a:cxn>
            </a:cxnLst>
            <a:rect l="0" t="0" r="r" b="b"/>
            <a:pathLst>
              <a:path w="3736" h="1873">
                <a:moveTo>
                  <a:pt x="3736" y="1847"/>
                </a:moveTo>
                <a:lnTo>
                  <a:pt x="0" y="1873"/>
                </a:lnTo>
                <a:lnTo>
                  <a:pt x="1434" y="0"/>
                </a:lnTo>
                <a:lnTo>
                  <a:pt x="3736" y="1847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82" name="Freeform 94"/>
          <p:cNvSpPr>
            <a:spLocks/>
          </p:cNvSpPr>
          <p:nvPr/>
        </p:nvSpPr>
        <p:spPr bwMode="auto">
          <a:xfrm>
            <a:off x="4545013" y="2649538"/>
            <a:ext cx="700087" cy="2944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1" y="1855"/>
              </a:cxn>
            </a:cxnLst>
            <a:rect l="0" t="0" r="r" b="b"/>
            <a:pathLst>
              <a:path w="441" h="1855">
                <a:moveTo>
                  <a:pt x="0" y="0"/>
                </a:moveTo>
                <a:lnTo>
                  <a:pt x="441" y="1855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2916238" y="37893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6227763" y="3573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6661150" y="5373688"/>
            <a:ext cx="14288" cy="315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6732588" y="5373688"/>
            <a:ext cx="14287" cy="315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3779838" y="5445125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3851275" y="5445125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 rot="-3130034">
            <a:off x="4446588" y="2689225"/>
            <a:ext cx="336550" cy="374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250825" y="1196975"/>
            <a:ext cx="5256213" cy="792163"/>
            <a:chOff x="1837" y="799"/>
            <a:chExt cx="3311" cy="499"/>
          </a:xfrm>
        </p:grpSpPr>
        <p:sp>
          <p:nvSpPr>
            <p:cNvPr id="12394" name="Rectangle 10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2395" name="Object 107"/>
            <p:cNvGraphicFramePr>
              <a:graphicFrameLocks noChangeAspect="1"/>
            </p:cNvGraphicFramePr>
            <p:nvPr/>
          </p:nvGraphicFramePr>
          <p:xfrm>
            <a:off x="3250" y="926"/>
            <a:ext cx="530" cy="324"/>
          </p:xfrm>
          <a:graphic>
            <a:graphicData uri="http://schemas.openxmlformats.org/presentationml/2006/ole">
              <p:oleObj spid="_x0000_s7171" name="Формула" r:id="rId3" imgW="266400" imgH="164880" progId="Equation.3">
                <p:embed/>
              </p:oleObj>
            </a:graphicData>
          </a:graphic>
        </p:graphicFrame>
      </p:grpSp>
      <p:grpSp>
        <p:nvGrpSpPr>
          <p:cNvPr id="3" name="Group 108"/>
          <p:cNvGrpSpPr>
            <a:grpSpLocks/>
          </p:cNvGrpSpPr>
          <p:nvPr/>
        </p:nvGrpSpPr>
        <p:grpSpPr bwMode="auto">
          <a:xfrm>
            <a:off x="1331913" y="188913"/>
            <a:ext cx="5256212" cy="792162"/>
            <a:chOff x="1837" y="799"/>
            <a:chExt cx="3311" cy="499"/>
          </a:xfrm>
        </p:grpSpPr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2398" name="Object 110"/>
            <p:cNvGraphicFramePr>
              <a:graphicFrameLocks noChangeAspect="1"/>
            </p:cNvGraphicFramePr>
            <p:nvPr/>
          </p:nvGraphicFramePr>
          <p:xfrm>
            <a:off x="3086" y="915"/>
            <a:ext cx="859" cy="349"/>
          </p:xfrm>
          <a:graphic>
            <a:graphicData uri="http://schemas.openxmlformats.org/presentationml/2006/ole">
              <p:oleObj spid="_x0000_s7170" name="Формула" r:id="rId4" imgW="431640" imgH="177480" progId="Equation.3">
                <p:embed/>
              </p:oleObj>
            </a:graphicData>
          </a:graphic>
        </p:graphicFrame>
      </p:grpSp>
      <p:sp>
        <p:nvSpPr>
          <p:cNvPr id="12399" name="Freeform 111"/>
          <p:cNvSpPr>
            <a:spLocks/>
          </p:cNvSpPr>
          <p:nvPr/>
        </p:nvSpPr>
        <p:spPr bwMode="auto">
          <a:xfrm>
            <a:off x="2286000" y="5581650"/>
            <a:ext cx="2986088" cy="254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881" y="0"/>
              </a:cxn>
            </a:cxnLst>
            <a:rect l="0" t="0" r="r" b="b"/>
            <a:pathLst>
              <a:path w="1881" h="16">
                <a:moveTo>
                  <a:pt x="0" y="16"/>
                </a:moveTo>
                <a:lnTo>
                  <a:pt x="1881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484438" y="188913"/>
            <a:ext cx="5256212" cy="792162"/>
            <a:chOff x="1837" y="799"/>
            <a:chExt cx="3311" cy="499"/>
          </a:xfrm>
        </p:grpSpPr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351" name="Object 39"/>
            <p:cNvGraphicFramePr>
              <a:graphicFrameLocks noChangeAspect="1"/>
            </p:cNvGraphicFramePr>
            <p:nvPr/>
          </p:nvGraphicFramePr>
          <p:xfrm>
            <a:off x="2366" y="890"/>
            <a:ext cx="2299" cy="399"/>
          </p:xfrm>
          <a:graphic>
            <a:graphicData uri="http://schemas.openxmlformats.org/presentationml/2006/ole">
              <p:oleObj spid="_x0000_s8195" name="Формула" r:id="rId3" imgW="1155600" imgH="203040" progId="Equation.3">
                <p:embed/>
              </p:oleObj>
            </a:graphicData>
          </a:graphic>
        </p:graphicFrame>
      </p:grp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395288" y="1196975"/>
            <a:ext cx="5256212" cy="792163"/>
            <a:chOff x="1837" y="799"/>
            <a:chExt cx="3311" cy="499"/>
          </a:xfrm>
        </p:grpSpPr>
        <p:sp>
          <p:nvSpPr>
            <p:cNvPr id="13382" name="Rectangle 7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13383" name="Object 71"/>
            <p:cNvGraphicFramePr>
              <a:graphicFrameLocks noChangeAspect="1"/>
            </p:cNvGraphicFramePr>
            <p:nvPr/>
          </p:nvGraphicFramePr>
          <p:xfrm>
            <a:off x="3250" y="914"/>
            <a:ext cx="530" cy="349"/>
          </p:xfrm>
          <a:graphic>
            <a:graphicData uri="http://schemas.openxmlformats.org/presentationml/2006/ole">
              <p:oleObj spid="_x0000_s8194" name="Формула" r:id="rId4" imgW="266400" imgH="177480" progId="Equation.3">
                <p:embed/>
              </p:oleObj>
            </a:graphicData>
          </a:graphic>
        </p:graphicFrame>
      </p:grpSp>
      <p:sp>
        <p:nvSpPr>
          <p:cNvPr id="13384" name="Text Box 72"/>
          <p:cNvSpPr txBox="1">
            <a:spLocks noChangeArrowheads="1"/>
          </p:cNvSpPr>
          <p:nvPr/>
        </p:nvSpPr>
        <p:spPr bwMode="auto">
          <a:xfrm>
            <a:off x="3059113" y="594995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3385" name="Text Box 73"/>
          <p:cNvSpPr txBox="1">
            <a:spLocks noChangeArrowheads="1"/>
          </p:cNvSpPr>
          <p:nvPr/>
        </p:nvSpPr>
        <p:spPr bwMode="auto">
          <a:xfrm>
            <a:off x="3059113" y="20605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86" name="Text Box 74"/>
          <p:cNvSpPr txBox="1">
            <a:spLocks noChangeArrowheads="1"/>
          </p:cNvSpPr>
          <p:nvPr/>
        </p:nvSpPr>
        <p:spPr bwMode="auto">
          <a:xfrm>
            <a:off x="7380288" y="20605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87" name="Text Box 75"/>
          <p:cNvSpPr txBox="1">
            <a:spLocks noChangeArrowheads="1"/>
          </p:cNvSpPr>
          <p:nvPr/>
        </p:nvSpPr>
        <p:spPr bwMode="auto">
          <a:xfrm>
            <a:off x="7380288" y="594995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88" name="Rectangle 76"/>
          <p:cNvSpPr>
            <a:spLocks noChangeArrowheads="1"/>
          </p:cNvSpPr>
          <p:nvPr/>
        </p:nvSpPr>
        <p:spPr bwMode="auto">
          <a:xfrm>
            <a:off x="3492500" y="2349500"/>
            <a:ext cx="3887788" cy="3887788"/>
          </a:xfrm>
          <a:prstGeom prst="rect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>
            <a:off x="3509963" y="2379663"/>
            <a:ext cx="3871912" cy="3832225"/>
          </a:xfrm>
          <a:custGeom>
            <a:avLst/>
            <a:gdLst/>
            <a:ahLst/>
            <a:cxnLst>
              <a:cxn ang="0">
                <a:pos x="0" y="2414"/>
              </a:cxn>
              <a:cxn ang="0">
                <a:pos x="2439" y="0"/>
              </a:cxn>
            </a:cxnLst>
            <a:rect l="0" t="0" r="r" b="b"/>
            <a:pathLst>
              <a:path w="2439" h="2414">
                <a:moveTo>
                  <a:pt x="0" y="2414"/>
                </a:moveTo>
                <a:lnTo>
                  <a:pt x="2439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92" name="Text Box 80"/>
          <p:cNvSpPr txBox="1">
            <a:spLocks noChangeArrowheads="1"/>
          </p:cNvSpPr>
          <p:nvPr/>
        </p:nvSpPr>
        <p:spPr bwMode="auto">
          <a:xfrm>
            <a:off x="3132138" y="39338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93" name="Text Box 81"/>
          <p:cNvSpPr txBox="1">
            <a:spLocks noChangeArrowheads="1"/>
          </p:cNvSpPr>
          <p:nvPr/>
        </p:nvSpPr>
        <p:spPr bwMode="auto">
          <a:xfrm>
            <a:off x="5580063" y="40767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O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3394" name="Freeform 82"/>
          <p:cNvSpPr>
            <a:spLocks/>
          </p:cNvSpPr>
          <p:nvPr/>
        </p:nvSpPr>
        <p:spPr bwMode="auto">
          <a:xfrm>
            <a:off x="3482975" y="2339975"/>
            <a:ext cx="3898900" cy="3886200"/>
          </a:xfrm>
          <a:custGeom>
            <a:avLst/>
            <a:gdLst/>
            <a:ahLst/>
            <a:cxnLst>
              <a:cxn ang="0">
                <a:pos x="2456" y="2448"/>
              </a:cxn>
              <a:cxn ang="0">
                <a:pos x="0" y="0"/>
              </a:cxn>
            </a:cxnLst>
            <a:rect l="0" t="0" r="r" b="b"/>
            <a:pathLst>
              <a:path w="2456" h="2448">
                <a:moveTo>
                  <a:pt x="2456" y="2448"/>
                </a:moveTo>
                <a:lnTo>
                  <a:pt x="0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95" name="AutoShape 83"/>
          <p:cNvSpPr>
            <a:spLocks/>
          </p:cNvSpPr>
          <p:nvPr/>
        </p:nvSpPr>
        <p:spPr bwMode="auto">
          <a:xfrm rot="13551144">
            <a:off x="3938588" y="3622675"/>
            <a:ext cx="574675" cy="2663825"/>
          </a:xfrm>
          <a:prstGeom prst="rightBrace">
            <a:avLst>
              <a:gd name="adj1" fmla="val 38628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96" name="Text Box 84"/>
          <p:cNvSpPr txBox="1">
            <a:spLocks noChangeArrowheads="1"/>
          </p:cNvSpPr>
          <p:nvPr/>
        </p:nvSpPr>
        <p:spPr bwMode="auto">
          <a:xfrm>
            <a:off x="3563938" y="4005263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5" grpId="0" animBg="1"/>
      <p:bldP spid="1339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242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Теорема обратная теореме Пифагора</vt:lpstr>
      <vt:lpstr>Доказательство теоремы обратной теореме Пифагора.</vt:lpstr>
      <vt:lpstr>Слайд 13</vt:lpstr>
      <vt:lpstr>Слайд 14</vt:lpstr>
      <vt:lpstr>Слайд 15</vt:lpstr>
      <vt:lpstr>Домашнее задание: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2014-12-10T19:50:36Z</dcterms:created>
  <dcterms:modified xsi:type="dcterms:W3CDTF">2014-12-10T19:54:25Z</dcterms:modified>
</cp:coreProperties>
</file>