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7" r:id="rId2"/>
    <p:sldId id="258" r:id="rId3"/>
    <p:sldId id="259" r:id="rId4"/>
    <p:sldId id="260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61" r:id="rId13"/>
    <p:sldId id="262" r:id="rId14"/>
    <p:sldId id="263" r:id="rId15"/>
    <p:sldId id="264" r:id="rId16"/>
    <p:sldId id="265" r:id="rId17"/>
    <p:sldId id="284" r:id="rId18"/>
    <p:sldId id="285" r:id="rId19"/>
    <p:sldId id="286" r:id="rId20"/>
    <p:sldId id="287" r:id="rId21"/>
    <p:sldId id="288" r:id="rId22"/>
    <p:sldId id="266" r:id="rId23"/>
    <p:sldId id="267" r:id="rId24"/>
    <p:sldId id="268" r:id="rId25"/>
    <p:sldId id="289" r:id="rId26"/>
    <p:sldId id="270" r:id="rId27"/>
    <p:sldId id="271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E4C3"/>
    <a:srgbClr val="C7099E"/>
    <a:srgbClr val="7CDA9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10" Type="http://schemas.openxmlformats.org/officeDocument/2006/relationships/image" Target="../media/image26.wmf"/><Relationship Id="rId4" Type="http://schemas.openxmlformats.org/officeDocument/2006/relationships/image" Target="../media/image20.wmf"/><Relationship Id="rId9" Type="http://schemas.openxmlformats.org/officeDocument/2006/relationships/image" Target="../media/image25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image" Target="../media/image19.wmf"/><Relationship Id="rId7" Type="http://schemas.openxmlformats.org/officeDocument/2006/relationships/image" Target="../media/image28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Relationship Id="rId9" Type="http://schemas.openxmlformats.org/officeDocument/2006/relationships/image" Target="../media/image25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892796-AA11-40B9-AC3F-BC4E12FB338C}" type="datetimeFigureOut">
              <a:rPr lang="ru-RU" smtClean="0"/>
              <a:pPr/>
              <a:t>17.10.2014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BFBEF4-721D-42F4-98B3-F75D4D106DE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C721F-0F32-4BB5-ACA2-27B49F67F746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C721F-0F32-4BB5-ACA2-27B49F67F746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C721F-0F32-4BB5-ACA2-27B49F67F746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C721F-0F32-4BB5-ACA2-27B49F67F746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3B6915-BFAE-45F6-BE19-8424182AFAC9}" type="slidenum">
              <a:rPr lang="ru-RU"/>
              <a:pPr/>
              <a:t>21</a:t>
            </a:fld>
            <a:endParaRPr lang="ru-RU"/>
          </a:p>
        </p:txBody>
      </p:sp>
      <p:sp>
        <p:nvSpPr>
          <p:cNvPr id="675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C721F-0F32-4BB5-ACA2-27B49F67F746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1AEB2-633E-436B-9BB7-CB4238E409BB}" type="datetimeFigureOut">
              <a:rPr lang="ru-RU" smtClean="0"/>
              <a:pPr/>
              <a:t>17.10.2014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01DA9-D623-4FD2-AA0F-EB67AD2E9A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1AEB2-633E-436B-9BB7-CB4238E409BB}" type="datetimeFigureOut">
              <a:rPr lang="ru-RU" smtClean="0"/>
              <a:pPr/>
              <a:t>17.10.2014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01DA9-D623-4FD2-AA0F-EB67AD2E9A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1AEB2-633E-436B-9BB7-CB4238E409BB}" type="datetimeFigureOut">
              <a:rPr lang="ru-RU" smtClean="0"/>
              <a:pPr/>
              <a:t>17.10.2014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01DA9-D623-4FD2-AA0F-EB67AD2E9A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1AEB2-633E-436B-9BB7-CB4238E409BB}" type="datetimeFigureOut">
              <a:rPr lang="ru-RU" smtClean="0"/>
              <a:pPr/>
              <a:t>17.10.2014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01DA9-D623-4FD2-AA0F-EB67AD2E9A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1AEB2-633E-436B-9BB7-CB4238E409BB}" type="datetimeFigureOut">
              <a:rPr lang="ru-RU" smtClean="0"/>
              <a:pPr/>
              <a:t>17.10.2014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01DA9-D623-4FD2-AA0F-EB67AD2E9A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1AEB2-633E-436B-9BB7-CB4238E409BB}" type="datetimeFigureOut">
              <a:rPr lang="ru-RU" smtClean="0"/>
              <a:pPr/>
              <a:t>17.10.2014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01DA9-D623-4FD2-AA0F-EB67AD2E9A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1AEB2-633E-436B-9BB7-CB4238E409BB}" type="datetimeFigureOut">
              <a:rPr lang="ru-RU" smtClean="0"/>
              <a:pPr/>
              <a:t>17.10.2014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01DA9-D623-4FD2-AA0F-EB67AD2E9A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1AEB2-633E-436B-9BB7-CB4238E409BB}" type="datetimeFigureOut">
              <a:rPr lang="ru-RU" smtClean="0"/>
              <a:pPr/>
              <a:t>17.10.2014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01DA9-D623-4FD2-AA0F-EB67AD2E9A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1AEB2-633E-436B-9BB7-CB4238E409BB}" type="datetimeFigureOut">
              <a:rPr lang="ru-RU" smtClean="0"/>
              <a:pPr/>
              <a:t>17.10.2014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01DA9-D623-4FD2-AA0F-EB67AD2E9A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1AEB2-633E-436B-9BB7-CB4238E409BB}" type="datetimeFigureOut">
              <a:rPr lang="ru-RU" smtClean="0"/>
              <a:pPr/>
              <a:t>17.10.2014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01DA9-D623-4FD2-AA0F-EB67AD2E9A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1AEB2-633E-436B-9BB7-CB4238E409BB}" type="datetimeFigureOut">
              <a:rPr lang="ru-RU" smtClean="0"/>
              <a:pPr/>
              <a:t>17.10.2014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01DA9-D623-4FD2-AA0F-EB67AD2E9A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1AEB2-633E-436B-9BB7-CB4238E409BB}" type="datetimeFigureOut">
              <a:rPr lang="ru-RU" smtClean="0"/>
              <a:pPr/>
              <a:t>17.10.2014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01DA9-D623-4FD2-AA0F-EB67AD2E9A4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1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3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5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7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9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4.bin"/><Relationship Id="rId12" Type="http://schemas.openxmlformats.org/officeDocument/2006/relationships/oleObject" Target="../embeddings/oleObject2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3.bin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2.bin"/><Relationship Id="rId10" Type="http://schemas.openxmlformats.org/officeDocument/2006/relationships/oleObject" Target="../embeddings/oleObject27.bin"/><Relationship Id="rId4" Type="http://schemas.openxmlformats.org/officeDocument/2006/relationships/oleObject" Target="../embeddings/oleObject21.bin"/><Relationship Id="rId9" Type="http://schemas.openxmlformats.org/officeDocument/2006/relationships/oleObject" Target="../embeddings/oleObject26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3.bin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2.bin"/><Relationship Id="rId10" Type="http://schemas.openxmlformats.org/officeDocument/2006/relationships/oleObject" Target="../embeddings/oleObject37.bin"/><Relationship Id="rId4" Type="http://schemas.openxmlformats.org/officeDocument/2006/relationships/oleObject" Target="../embeddings/oleObject31.bin"/><Relationship Id="rId9" Type="http://schemas.openxmlformats.org/officeDocument/2006/relationships/oleObject" Target="../embeddings/oleObject36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3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1214414" y="714356"/>
            <a:ext cx="4357718" cy="2714644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омб 22"/>
          <p:cNvSpPr/>
          <p:nvPr/>
        </p:nvSpPr>
        <p:spPr>
          <a:xfrm rot="20201907">
            <a:off x="2928015" y="2288875"/>
            <a:ext cx="5956342" cy="2540915"/>
          </a:xfrm>
          <a:prstGeom prst="diamond">
            <a:avLst/>
          </a:prstGeom>
          <a:noFill/>
          <a:ln w="38100"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929058" y="3571876"/>
            <a:ext cx="3714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FFFF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РОМБ</a:t>
            </a:r>
            <a:endParaRPr lang="ru-RU" sz="6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FFFF"/>
              </a:soli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786182" y="3214686"/>
            <a:ext cx="3286148" cy="2857520"/>
          </a:xfrm>
          <a:prstGeom prst="rect">
            <a:avLst/>
          </a:prstGeom>
          <a:noFill/>
          <a:ln w="3810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 rot="1254208">
            <a:off x="1428899" y="5091271"/>
            <a:ext cx="55007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FF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квадрат</a:t>
            </a:r>
            <a:endParaRPr lang="ru-RU" sz="6000" dirty="0">
              <a:solidFill>
                <a:srgbClr val="FF00FF"/>
              </a:solidFill>
              <a:latin typeface="Arial Black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 rot="20759646">
            <a:off x="499897" y="1272310"/>
            <a:ext cx="82776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Прямоугольник</a:t>
            </a:r>
            <a:endParaRPr lang="ru-RU" sz="6000" dirty="0">
              <a:solidFill>
                <a:srgbClr val="00206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3" grpId="0" animBg="1"/>
      <p:bldP spid="3" grpId="0"/>
      <p:bldP spid="21" grpId="0" animBg="1"/>
      <p:bldP spid="5" grpId="0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1258888" y="260350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 dirty="0">
                <a:latin typeface="Times New Roman" pitchFamily="18" charset="0"/>
              </a:rPr>
              <a:t>Дано: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3059113" y="188913"/>
            <a:ext cx="5256212" cy="792162"/>
            <a:chOff x="1837" y="799"/>
            <a:chExt cx="3311" cy="499"/>
          </a:xfrm>
        </p:grpSpPr>
        <p:sp>
          <p:nvSpPr>
            <p:cNvPr id="33814" name="Rectangle 22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33815" name="Object 23"/>
            <p:cNvGraphicFramePr>
              <a:graphicFrameLocks noChangeAspect="1"/>
            </p:cNvGraphicFramePr>
            <p:nvPr/>
          </p:nvGraphicFramePr>
          <p:xfrm>
            <a:off x="1962" y="890"/>
            <a:ext cx="3108" cy="399"/>
          </p:xfrm>
          <a:graphic>
            <a:graphicData uri="http://schemas.openxmlformats.org/presentationml/2006/ole">
              <p:oleObj spid="_x0000_s39939" name="Формула" r:id="rId3" imgW="1562040" imgH="203040" progId="Equation.3">
                <p:embed/>
              </p:oleObj>
            </a:graphicData>
          </a:graphic>
        </p:graphicFrame>
      </p:grp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395288" y="1341438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 dirty="0">
                <a:latin typeface="Times New Roman" pitchFamily="18" charset="0"/>
              </a:rPr>
              <a:t>Найти:</a:t>
            </a:r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827088" y="1196975"/>
            <a:ext cx="5256212" cy="792163"/>
            <a:chOff x="1837" y="799"/>
            <a:chExt cx="3311" cy="499"/>
          </a:xfrm>
        </p:grpSpPr>
        <p:sp>
          <p:nvSpPr>
            <p:cNvPr id="33818" name="Rectangle 26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33819" name="Object 27"/>
            <p:cNvGraphicFramePr>
              <a:graphicFrameLocks noChangeAspect="1"/>
            </p:cNvGraphicFramePr>
            <p:nvPr/>
          </p:nvGraphicFramePr>
          <p:xfrm>
            <a:off x="2947" y="890"/>
            <a:ext cx="1136" cy="399"/>
          </p:xfrm>
          <a:graphic>
            <a:graphicData uri="http://schemas.openxmlformats.org/presentationml/2006/ole">
              <p:oleObj spid="_x0000_s39938" name="Формула" r:id="rId4" imgW="571320" imgH="203040" progId="Equation.3">
                <p:embed/>
              </p:oleObj>
            </a:graphicData>
          </a:graphic>
        </p:graphicFrame>
      </p:grpSp>
      <p:sp>
        <p:nvSpPr>
          <p:cNvPr id="33820" name="Text Box 28"/>
          <p:cNvSpPr txBox="1">
            <a:spLocks noChangeArrowheads="1"/>
          </p:cNvSpPr>
          <p:nvPr/>
        </p:nvSpPr>
        <p:spPr bwMode="auto">
          <a:xfrm>
            <a:off x="2484438" y="2276475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 dirty="0">
                <a:latin typeface="Times New Roman" pitchFamily="18" charset="0"/>
              </a:rPr>
              <a:t>B</a:t>
            </a:r>
            <a:endParaRPr lang="ru-RU" sz="2800" b="1" i="1" dirty="0">
              <a:latin typeface="Times New Roman" pitchFamily="18" charset="0"/>
            </a:endParaRPr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2411413" y="5589588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 i="1" dirty="0">
                <a:latin typeface="Times New Roman" pitchFamily="18" charset="0"/>
              </a:rPr>
              <a:t>А</a:t>
            </a:r>
          </a:p>
        </p:txBody>
      </p:sp>
      <p:sp>
        <p:nvSpPr>
          <p:cNvPr id="33822" name="Text Box 30"/>
          <p:cNvSpPr txBox="1">
            <a:spLocks noChangeArrowheads="1"/>
          </p:cNvSpPr>
          <p:nvPr/>
        </p:nvSpPr>
        <p:spPr bwMode="auto">
          <a:xfrm>
            <a:off x="8316913" y="2276475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 dirty="0">
                <a:latin typeface="Times New Roman" pitchFamily="18" charset="0"/>
              </a:rPr>
              <a:t>C</a:t>
            </a:r>
            <a:endParaRPr lang="ru-RU" sz="2800" b="1" i="1" dirty="0">
              <a:latin typeface="Times New Roman" pitchFamily="18" charset="0"/>
            </a:endParaRPr>
          </a:p>
        </p:txBody>
      </p:sp>
      <p:sp>
        <p:nvSpPr>
          <p:cNvPr id="33823" name="Text Box 31"/>
          <p:cNvSpPr txBox="1">
            <a:spLocks noChangeArrowheads="1"/>
          </p:cNvSpPr>
          <p:nvPr/>
        </p:nvSpPr>
        <p:spPr bwMode="auto">
          <a:xfrm>
            <a:off x="8388350" y="5661025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 dirty="0">
                <a:latin typeface="Times New Roman" pitchFamily="18" charset="0"/>
              </a:rPr>
              <a:t>D</a:t>
            </a:r>
            <a:endParaRPr lang="ru-RU" sz="2800" b="1" i="1" dirty="0">
              <a:latin typeface="Times New Roman" pitchFamily="18" charset="0"/>
            </a:endParaRPr>
          </a:p>
        </p:txBody>
      </p:sp>
      <p:sp>
        <p:nvSpPr>
          <p:cNvPr id="33824" name="Rectangle 32"/>
          <p:cNvSpPr>
            <a:spLocks noChangeArrowheads="1"/>
          </p:cNvSpPr>
          <p:nvPr/>
        </p:nvSpPr>
        <p:spPr bwMode="auto">
          <a:xfrm>
            <a:off x="2771775" y="2781300"/>
            <a:ext cx="5688013" cy="3024188"/>
          </a:xfrm>
          <a:prstGeom prst="rect">
            <a:avLst/>
          </a:prstGeom>
          <a:noFill/>
          <a:ln w="44450">
            <a:solidFill>
              <a:srgbClr val="00206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3825" name="Freeform 33"/>
          <p:cNvSpPr>
            <a:spLocks/>
          </p:cNvSpPr>
          <p:nvPr/>
        </p:nvSpPr>
        <p:spPr bwMode="auto">
          <a:xfrm>
            <a:off x="2755900" y="2755900"/>
            <a:ext cx="5715000" cy="30527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600" y="1923"/>
              </a:cxn>
            </a:cxnLst>
            <a:rect l="0" t="0" r="r" b="b"/>
            <a:pathLst>
              <a:path w="3600" h="1923">
                <a:moveTo>
                  <a:pt x="0" y="0"/>
                </a:moveTo>
                <a:lnTo>
                  <a:pt x="3600" y="1923"/>
                </a:lnTo>
              </a:path>
            </a:pathLst>
          </a:custGeom>
          <a:noFill/>
          <a:ln w="44450">
            <a:solidFill>
              <a:srgbClr val="0020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826" name="Freeform 34"/>
          <p:cNvSpPr>
            <a:spLocks/>
          </p:cNvSpPr>
          <p:nvPr/>
        </p:nvSpPr>
        <p:spPr bwMode="auto">
          <a:xfrm>
            <a:off x="2770188" y="2797175"/>
            <a:ext cx="5675312" cy="2998788"/>
          </a:xfrm>
          <a:custGeom>
            <a:avLst/>
            <a:gdLst/>
            <a:ahLst/>
            <a:cxnLst>
              <a:cxn ang="0">
                <a:pos x="3575" y="0"/>
              </a:cxn>
              <a:cxn ang="0">
                <a:pos x="0" y="1889"/>
              </a:cxn>
            </a:cxnLst>
            <a:rect l="0" t="0" r="r" b="b"/>
            <a:pathLst>
              <a:path w="3575" h="1889">
                <a:moveTo>
                  <a:pt x="3575" y="0"/>
                </a:moveTo>
                <a:lnTo>
                  <a:pt x="0" y="1889"/>
                </a:lnTo>
              </a:path>
            </a:pathLst>
          </a:custGeom>
          <a:noFill/>
          <a:ln w="444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827" name="Text Box 35"/>
          <p:cNvSpPr txBox="1">
            <a:spLocks noChangeArrowheads="1"/>
          </p:cNvSpPr>
          <p:nvPr/>
        </p:nvSpPr>
        <p:spPr bwMode="auto">
          <a:xfrm>
            <a:off x="5364163" y="4365625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 dirty="0">
                <a:latin typeface="Times New Roman" pitchFamily="18" charset="0"/>
              </a:rPr>
              <a:t>O</a:t>
            </a:r>
            <a:endParaRPr lang="ru-RU" sz="2800" b="1" i="1" dirty="0">
              <a:latin typeface="Times New Roman" pitchFamily="18" charset="0"/>
            </a:endParaRPr>
          </a:p>
        </p:txBody>
      </p:sp>
      <p:sp>
        <p:nvSpPr>
          <p:cNvPr id="33828" name="Freeform 36"/>
          <p:cNvSpPr>
            <a:spLocks/>
          </p:cNvSpPr>
          <p:nvPr/>
        </p:nvSpPr>
        <p:spPr bwMode="auto">
          <a:xfrm rot="10800000">
            <a:off x="8101013" y="2997200"/>
            <a:ext cx="358775" cy="144463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141" y="9"/>
              </a:cxn>
              <a:cxn ang="0">
                <a:pos x="268" y="60"/>
              </a:cxn>
              <a:cxn ang="0">
                <a:pos x="387" y="187"/>
              </a:cxn>
              <a:cxn ang="0">
                <a:pos x="455" y="331"/>
              </a:cxn>
            </a:cxnLst>
            <a:rect l="0" t="0" r="r" b="b"/>
            <a:pathLst>
              <a:path w="455" h="331">
                <a:moveTo>
                  <a:pt x="0" y="8"/>
                </a:moveTo>
                <a:cubicBezTo>
                  <a:pt x="23" y="8"/>
                  <a:pt x="96" y="0"/>
                  <a:pt x="141" y="9"/>
                </a:cubicBezTo>
                <a:cubicBezTo>
                  <a:pt x="186" y="18"/>
                  <a:pt x="227" y="30"/>
                  <a:pt x="268" y="60"/>
                </a:cubicBezTo>
                <a:cubicBezTo>
                  <a:pt x="309" y="90"/>
                  <a:pt x="356" y="142"/>
                  <a:pt x="387" y="187"/>
                </a:cubicBezTo>
                <a:cubicBezTo>
                  <a:pt x="418" y="232"/>
                  <a:pt x="441" y="301"/>
                  <a:pt x="455" y="331"/>
                </a:cubicBezTo>
              </a:path>
            </a:pathLst>
          </a:custGeom>
          <a:noFill/>
          <a:ln w="34925">
            <a:solidFill>
              <a:srgbClr val="0020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829" name="Text Box 37"/>
          <p:cNvSpPr txBox="1">
            <a:spLocks noChangeArrowheads="1"/>
          </p:cNvSpPr>
          <p:nvPr/>
        </p:nvSpPr>
        <p:spPr bwMode="auto">
          <a:xfrm>
            <a:off x="7812088" y="3141663"/>
            <a:ext cx="660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latin typeface="Times New Roman" pitchFamily="18" charset="0"/>
              </a:rPr>
              <a:t>60</a:t>
            </a:r>
            <a:r>
              <a:rPr lang="en-US" sz="2800" b="1" baseline="30000" dirty="0">
                <a:latin typeface="Times New Roman" pitchFamily="18" charset="0"/>
              </a:rPr>
              <a:t>0</a:t>
            </a:r>
            <a:endParaRPr lang="ru-RU" sz="2800" b="1" dirty="0">
              <a:latin typeface="Times New Roman" pitchFamily="18" charset="0"/>
            </a:endParaRPr>
          </a:p>
        </p:txBody>
      </p:sp>
      <p:sp>
        <p:nvSpPr>
          <p:cNvPr id="33835" name="Freeform 43"/>
          <p:cNvSpPr>
            <a:spLocks/>
          </p:cNvSpPr>
          <p:nvPr/>
        </p:nvSpPr>
        <p:spPr bwMode="auto">
          <a:xfrm>
            <a:off x="2782888" y="2755900"/>
            <a:ext cx="1292225" cy="23812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4" y="1500"/>
              </a:cxn>
            </a:cxnLst>
            <a:rect l="0" t="0" r="r" b="b"/>
            <a:pathLst>
              <a:path w="814" h="1500">
                <a:moveTo>
                  <a:pt x="0" y="0"/>
                </a:moveTo>
                <a:lnTo>
                  <a:pt x="814" y="1500"/>
                </a:lnTo>
              </a:path>
            </a:pathLst>
          </a:custGeom>
          <a:noFill/>
          <a:ln w="44450">
            <a:solidFill>
              <a:srgbClr val="0020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836" name="Freeform 44"/>
          <p:cNvSpPr>
            <a:spLocks/>
          </p:cNvSpPr>
          <p:nvPr/>
        </p:nvSpPr>
        <p:spPr bwMode="auto">
          <a:xfrm rot="9122792">
            <a:off x="3940175" y="4719638"/>
            <a:ext cx="360363" cy="3603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37"/>
              </a:cxn>
              <a:cxn ang="0">
                <a:pos x="212" y="237"/>
              </a:cxn>
            </a:cxnLst>
            <a:rect l="0" t="0" r="r" b="b"/>
            <a:pathLst>
              <a:path w="212" h="237">
                <a:moveTo>
                  <a:pt x="0" y="0"/>
                </a:moveTo>
                <a:lnTo>
                  <a:pt x="0" y="237"/>
                </a:lnTo>
                <a:lnTo>
                  <a:pt x="212" y="237"/>
                </a:lnTo>
              </a:path>
            </a:pathLst>
          </a:custGeom>
          <a:noFill/>
          <a:ln w="38100">
            <a:solidFill>
              <a:srgbClr val="002060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837" name="Text Box 45"/>
          <p:cNvSpPr txBox="1">
            <a:spLocks noChangeArrowheads="1"/>
          </p:cNvSpPr>
          <p:nvPr/>
        </p:nvSpPr>
        <p:spPr bwMode="auto">
          <a:xfrm>
            <a:off x="3924300" y="5013325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 dirty="0">
                <a:latin typeface="Times New Roman" pitchFamily="18" charset="0"/>
              </a:rPr>
              <a:t>E</a:t>
            </a:r>
            <a:endParaRPr lang="ru-RU" sz="2800" b="1" i="1" dirty="0">
              <a:latin typeface="Times New Roman" pitchFamily="18" charset="0"/>
            </a:endParaRPr>
          </a:p>
        </p:txBody>
      </p:sp>
      <p:sp>
        <p:nvSpPr>
          <p:cNvPr id="33838" name="Freeform 46"/>
          <p:cNvSpPr>
            <a:spLocks/>
          </p:cNvSpPr>
          <p:nvPr/>
        </p:nvSpPr>
        <p:spPr bwMode="auto">
          <a:xfrm>
            <a:off x="2771775" y="2781300"/>
            <a:ext cx="5675313" cy="2998788"/>
          </a:xfrm>
          <a:custGeom>
            <a:avLst/>
            <a:gdLst/>
            <a:ahLst/>
            <a:cxnLst>
              <a:cxn ang="0">
                <a:pos x="3575" y="0"/>
              </a:cxn>
              <a:cxn ang="0">
                <a:pos x="0" y="1889"/>
              </a:cxn>
            </a:cxnLst>
            <a:rect l="0" t="0" r="r" b="b"/>
            <a:pathLst>
              <a:path w="3575" h="1889">
                <a:moveTo>
                  <a:pt x="3575" y="0"/>
                </a:moveTo>
                <a:lnTo>
                  <a:pt x="0" y="1889"/>
                </a:lnTo>
              </a:path>
            </a:pathLst>
          </a:cu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839" name="Freeform 47"/>
          <p:cNvSpPr>
            <a:spLocks/>
          </p:cNvSpPr>
          <p:nvPr/>
        </p:nvSpPr>
        <p:spPr bwMode="auto">
          <a:xfrm>
            <a:off x="2770188" y="2743200"/>
            <a:ext cx="1587" cy="3025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906"/>
              </a:cxn>
            </a:cxnLst>
            <a:rect l="0" t="0" r="r" b="b"/>
            <a:pathLst>
              <a:path w="1" h="1906">
                <a:moveTo>
                  <a:pt x="0" y="0"/>
                </a:moveTo>
                <a:lnTo>
                  <a:pt x="0" y="1906"/>
                </a:lnTo>
              </a:path>
            </a:pathLst>
          </a:cu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840" name="Text Box 48"/>
          <p:cNvSpPr txBox="1">
            <a:spLocks noChangeArrowheads="1"/>
          </p:cNvSpPr>
          <p:nvPr/>
        </p:nvSpPr>
        <p:spPr bwMode="auto">
          <a:xfrm rot="-1556537">
            <a:off x="3203575" y="4941888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 dirty="0">
                <a:latin typeface="Times New Roman" pitchFamily="18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33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33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38" grpId="0" animBg="1"/>
      <p:bldP spid="3383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35" name="Rectangle 19"/>
          <p:cNvSpPr>
            <a:spLocks noChangeArrowheads="1"/>
          </p:cNvSpPr>
          <p:nvPr/>
        </p:nvSpPr>
        <p:spPr bwMode="auto">
          <a:xfrm>
            <a:off x="2771775" y="2781300"/>
            <a:ext cx="5688013" cy="3024188"/>
          </a:xfrm>
          <a:prstGeom prst="rect">
            <a:avLst/>
          </a:prstGeom>
          <a:noFill/>
          <a:ln w="44450">
            <a:solidFill>
              <a:srgbClr val="00206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4836" name="Freeform 20"/>
          <p:cNvSpPr>
            <a:spLocks/>
          </p:cNvSpPr>
          <p:nvPr/>
        </p:nvSpPr>
        <p:spPr bwMode="auto">
          <a:xfrm>
            <a:off x="2755900" y="2770188"/>
            <a:ext cx="5715000" cy="3065462"/>
          </a:xfrm>
          <a:custGeom>
            <a:avLst/>
            <a:gdLst/>
            <a:ahLst/>
            <a:cxnLst>
              <a:cxn ang="0">
                <a:pos x="0" y="1931"/>
              </a:cxn>
              <a:cxn ang="0">
                <a:pos x="2093" y="0"/>
              </a:cxn>
              <a:cxn ang="0">
                <a:pos x="3600" y="1914"/>
              </a:cxn>
            </a:cxnLst>
            <a:rect l="0" t="0" r="r" b="b"/>
            <a:pathLst>
              <a:path w="3600" h="1931">
                <a:moveTo>
                  <a:pt x="0" y="1931"/>
                </a:moveTo>
                <a:lnTo>
                  <a:pt x="2093" y="0"/>
                </a:lnTo>
                <a:lnTo>
                  <a:pt x="3600" y="1914"/>
                </a:lnTo>
              </a:path>
            </a:pathLst>
          </a:custGeom>
          <a:noFill/>
          <a:ln w="44450">
            <a:solidFill>
              <a:srgbClr val="0020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837" name="Text Box 21"/>
          <p:cNvSpPr txBox="1">
            <a:spLocks noChangeArrowheads="1"/>
          </p:cNvSpPr>
          <p:nvPr/>
        </p:nvSpPr>
        <p:spPr bwMode="auto">
          <a:xfrm>
            <a:off x="2484438" y="2276475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 dirty="0">
                <a:latin typeface="Times New Roman" pitchFamily="18" charset="0"/>
              </a:rPr>
              <a:t>B</a:t>
            </a:r>
            <a:endParaRPr lang="ru-RU" sz="2800" b="1" i="1" dirty="0">
              <a:latin typeface="Times New Roman" pitchFamily="18" charset="0"/>
            </a:endParaRPr>
          </a:p>
        </p:txBody>
      </p:sp>
      <p:sp>
        <p:nvSpPr>
          <p:cNvPr id="34838" name="Text Box 22"/>
          <p:cNvSpPr txBox="1">
            <a:spLocks noChangeArrowheads="1"/>
          </p:cNvSpPr>
          <p:nvPr/>
        </p:nvSpPr>
        <p:spPr bwMode="auto">
          <a:xfrm>
            <a:off x="2411413" y="5589588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 i="1" dirty="0">
                <a:latin typeface="Times New Roman" pitchFamily="18" charset="0"/>
              </a:rPr>
              <a:t>А</a:t>
            </a:r>
          </a:p>
        </p:txBody>
      </p:sp>
      <p:sp>
        <p:nvSpPr>
          <p:cNvPr id="34840" name="Text Box 24"/>
          <p:cNvSpPr txBox="1">
            <a:spLocks noChangeArrowheads="1"/>
          </p:cNvSpPr>
          <p:nvPr/>
        </p:nvSpPr>
        <p:spPr bwMode="auto">
          <a:xfrm>
            <a:off x="8316913" y="2276475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 dirty="0">
                <a:latin typeface="Times New Roman" pitchFamily="18" charset="0"/>
              </a:rPr>
              <a:t>C</a:t>
            </a:r>
            <a:endParaRPr lang="ru-RU" sz="2800" b="1" i="1" dirty="0">
              <a:latin typeface="Times New Roman" pitchFamily="18" charset="0"/>
            </a:endParaRPr>
          </a:p>
        </p:txBody>
      </p:sp>
      <p:sp>
        <p:nvSpPr>
          <p:cNvPr id="34841" name="Text Box 25"/>
          <p:cNvSpPr txBox="1">
            <a:spLocks noChangeArrowheads="1"/>
          </p:cNvSpPr>
          <p:nvPr/>
        </p:nvSpPr>
        <p:spPr bwMode="auto">
          <a:xfrm>
            <a:off x="8388350" y="5661025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 dirty="0">
                <a:latin typeface="Times New Roman" pitchFamily="18" charset="0"/>
              </a:rPr>
              <a:t>D</a:t>
            </a:r>
            <a:endParaRPr lang="ru-RU" sz="2800" b="1" i="1" dirty="0">
              <a:latin typeface="Times New Roman" pitchFamily="18" charset="0"/>
            </a:endParaRPr>
          </a:p>
        </p:txBody>
      </p:sp>
      <p:sp>
        <p:nvSpPr>
          <p:cNvPr id="34842" name="Text Box 26"/>
          <p:cNvSpPr txBox="1">
            <a:spLocks noChangeArrowheads="1"/>
          </p:cNvSpPr>
          <p:nvPr/>
        </p:nvSpPr>
        <p:spPr bwMode="auto">
          <a:xfrm>
            <a:off x="5724525" y="3141663"/>
            <a:ext cx="660400" cy="51911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latin typeface="Times New Roman" pitchFamily="18" charset="0"/>
              </a:rPr>
              <a:t>75</a:t>
            </a:r>
            <a:r>
              <a:rPr lang="en-US" sz="2800" b="1" baseline="30000" dirty="0">
                <a:latin typeface="Times New Roman" pitchFamily="18" charset="0"/>
              </a:rPr>
              <a:t>0</a:t>
            </a:r>
            <a:endParaRPr lang="ru-RU" sz="2800" b="1" dirty="0">
              <a:latin typeface="Times New Roman" pitchFamily="18" charset="0"/>
            </a:endParaRPr>
          </a:p>
        </p:txBody>
      </p:sp>
      <p:sp>
        <p:nvSpPr>
          <p:cNvPr id="34843" name="Freeform 27"/>
          <p:cNvSpPr>
            <a:spLocks/>
          </p:cNvSpPr>
          <p:nvPr/>
        </p:nvSpPr>
        <p:spPr bwMode="auto">
          <a:xfrm rot="-338385">
            <a:off x="5867400" y="2924175"/>
            <a:ext cx="307975" cy="90488"/>
          </a:xfrm>
          <a:custGeom>
            <a:avLst/>
            <a:gdLst/>
            <a:ahLst/>
            <a:cxnLst>
              <a:cxn ang="0">
                <a:pos x="243" y="25"/>
              </a:cxn>
              <a:cxn ang="0">
                <a:pos x="161" y="59"/>
              </a:cxn>
              <a:cxn ang="0">
                <a:pos x="88" y="54"/>
              </a:cxn>
              <a:cxn ang="0">
                <a:pos x="0" y="0"/>
              </a:cxn>
            </a:cxnLst>
            <a:rect l="0" t="0" r="r" b="b"/>
            <a:pathLst>
              <a:path w="243" h="64">
                <a:moveTo>
                  <a:pt x="243" y="25"/>
                </a:moveTo>
                <a:cubicBezTo>
                  <a:pt x="229" y="31"/>
                  <a:pt x="187" y="54"/>
                  <a:pt x="161" y="59"/>
                </a:cubicBezTo>
                <a:cubicBezTo>
                  <a:pt x="135" y="64"/>
                  <a:pt x="115" y="64"/>
                  <a:pt x="88" y="54"/>
                </a:cubicBezTo>
                <a:cubicBezTo>
                  <a:pt x="61" y="44"/>
                  <a:pt x="18" y="11"/>
                  <a:pt x="0" y="0"/>
                </a:cubicBezTo>
              </a:path>
            </a:pathLst>
          </a:custGeom>
          <a:noFill/>
          <a:ln w="34925">
            <a:solidFill>
              <a:srgbClr val="0020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844" name="Freeform 28"/>
          <p:cNvSpPr>
            <a:spLocks/>
          </p:cNvSpPr>
          <p:nvPr/>
        </p:nvSpPr>
        <p:spPr bwMode="auto">
          <a:xfrm>
            <a:off x="5795963" y="3068638"/>
            <a:ext cx="504825" cy="101600"/>
          </a:xfrm>
          <a:custGeom>
            <a:avLst/>
            <a:gdLst/>
            <a:ahLst/>
            <a:cxnLst>
              <a:cxn ang="0">
                <a:pos x="243" y="25"/>
              </a:cxn>
              <a:cxn ang="0">
                <a:pos x="161" y="59"/>
              </a:cxn>
              <a:cxn ang="0">
                <a:pos x="88" y="54"/>
              </a:cxn>
              <a:cxn ang="0">
                <a:pos x="0" y="0"/>
              </a:cxn>
            </a:cxnLst>
            <a:rect l="0" t="0" r="r" b="b"/>
            <a:pathLst>
              <a:path w="243" h="64">
                <a:moveTo>
                  <a:pt x="243" y="25"/>
                </a:moveTo>
                <a:cubicBezTo>
                  <a:pt x="229" y="31"/>
                  <a:pt x="187" y="54"/>
                  <a:pt x="161" y="59"/>
                </a:cubicBezTo>
                <a:cubicBezTo>
                  <a:pt x="135" y="64"/>
                  <a:pt x="115" y="64"/>
                  <a:pt x="88" y="54"/>
                </a:cubicBezTo>
                <a:cubicBezTo>
                  <a:pt x="61" y="44"/>
                  <a:pt x="18" y="11"/>
                  <a:pt x="0" y="0"/>
                </a:cubicBezTo>
              </a:path>
            </a:pathLst>
          </a:custGeom>
          <a:noFill/>
          <a:ln w="34925">
            <a:solidFill>
              <a:srgbClr val="0020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845" name="Freeform 29"/>
          <p:cNvSpPr>
            <a:spLocks/>
          </p:cNvSpPr>
          <p:nvPr/>
        </p:nvSpPr>
        <p:spPr bwMode="auto">
          <a:xfrm rot="16200000">
            <a:off x="2771775" y="2781300"/>
            <a:ext cx="360363" cy="3603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37"/>
              </a:cxn>
              <a:cxn ang="0">
                <a:pos x="212" y="237"/>
              </a:cxn>
            </a:cxnLst>
            <a:rect l="0" t="0" r="r" b="b"/>
            <a:pathLst>
              <a:path w="212" h="237">
                <a:moveTo>
                  <a:pt x="0" y="0"/>
                </a:moveTo>
                <a:lnTo>
                  <a:pt x="0" y="237"/>
                </a:lnTo>
                <a:lnTo>
                  <a:pt x="212" y="237"/>
                </a:lnTo>
              </a:path>
            </a:pathLst>
          </a:custGeom>
          <a:noFill/>
          <a:ln w="38100">
            <a:solidFill>
              <a:srgbClr val="002060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846" name="Freeform 30"/>
          <p:cNvSpPr>
            <a:spLocks/>
          </p:cNvSpPr>
          <p:nvPr/>
        </p:nvSpPr>
        <p:spPr bwMode="auto">
          <a:xfrm rot="-7588534">
            <a:off x="5401469" y="2888456"/>
            <a:ext cx="358775" cy="144463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141" y="9"/>
              </a:cxn>
              <a:cxn ang="0">
                <a:pos x="268" y="60"/>
              </a:cxn>
              <a:cxn ang="0">
                <a:pos x="387" y="187"/>
              </a:cxn>
              <a:cxn ang="0">
                <a:pos x="455" y="331"/>
              </a:cxn>
            </a:cxnLst>
            <a:rect l="0" t="0" r="r" b="b"/>
            <a:pathLst>
              <a:path w="455" h="331">
                <a:moveTo>
                  <a:pt x="0" y="8"/>
                </a:moveTo>
                <a:cubicBezTo>
                  <a:pt x="23" y="8"/>
                  <a:pt x="96" y="0"/>
                  <a:pt x="141" y="9"/>
                </a:cubicBezTo>
                <a:cubicBezTo>
                  <a:pt x="186" y="18"/>
                  <a:pt x="227" y="30"/>
                  <a:pt x="268" y="60"/>
                </a:cubicBezTo>
                <a:cubicBezTo>
                  <a:pt x="309" y="90"/>
                  <a:pt x="356" y="142"/>
                  <a:pt x="387" y="187"/>
                </a:cubicBezTo>
                <a:cubicBezTo>
                  <a:pt x="418" y="232"/>
                  <a:pt x="441" y="301"/>
                  <a:pt x="455" y="331"/>
                </a:cubicBezTo>
              </a:path>
            </a:pathLst>
          </a:custGeom>
          <a:noFill/>
          <a:ln w="34925">
            <a:solidFill>
              <a:srgbClr val="0020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847" name="Freeform 31"/>
          <p:cNvSpPr>
            <a:spLocks/>
          </p:cNvSpPr>
          <p:nvPr/>
        </p:nvSpPr>
        <p:spPr bwMode="auto">
          <a:xfrm rot="-20666202">
            <a:off x="2771775" y="5300663"/>
            <a:ext cx="358775" cy="144462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141" y="9"/>
              </a:cxn>
              <a:cxn ang="0">
                <a:pos x="268" y="60"/>
              </a:cxn>
              <a:cxn ang="0">
                <a:pos x="387" y="187"/>
              </a:cxn>
              <a:cxn ang="0">
                <a:pos x="455" y="331"/>
              </a:cxn>
            </a:cxnLst>
            <a:rect l="0" t="0" r="r" b="b"/>
            <a:pathLst>
              <a:path w="455" h="331">
                <a:moveTo>
                  <a:pt x="0" y="8"/>
                </a:moveTo>
                <a:cubicBezTo>
                  <a:pt x="23" y="8"/>
                  <a:pt x="96" y="0"/>
                  <a:pt x="141" y="9"/>
                </a:cubicBezTo>
                <a:cubicBezTo>
                  <a:pt x="186" y="18"/>
                  <a:pt x="227" y="30"/>
                  <a:pt x="268" y="60"/>
                </a:cubicBezTo>
                <a:cubicBezTo>
                  <a:pt x="309" y="90"/>
                  <a:pt x="356" y="142"/>
                  <a:pt x="387" y="187"/>
                </a:cubicBezTo>
                <a:cubicBezTo>
                  <a:pt x="418" y="232"/>
                  <a:pt x="441" y="301"/>
                  <a:pt x="455" y="331"/>
                </a:cubicBezTo>
              </a:path>
            </a:pathLst>
          </a:custGeom>
          <a:noFill/>
          <a:ln w="34925">
            <a:solidFill>
              <a:srgbClr val="0020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848" name="Text Box 32"/>
          <p:cNvSpPr txBox="1">
            <a:spLocks noChangeArrowheads="1"/>
          </p:cNvSpPr>
          <p:nvPr/>
        </p:nvSpPr>
        <p:spPr bwMode="auto">
          <a:xfrm rot="3101678">
            <a:off x="6854032" y="3666331"/>
            <a:ext cx="8509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dirty="0">
                <a:latin typeface="Times New Roman" pitchFamily="18" charset="0"/>
              </a:rPr>
              <a:t>6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ru-RU" sz="2800" b="1" dirty="0">
                <a:latin typeface="Times New Roman" pitchFamily="18" charset="0"/>
              </a:rPr>
              <a:t>см</a:t>
            </a:r>
          </a:p>
        </p:txBody>
      </p:sp>
      <p:sp>
        <p:nvSpPr>
          <p:cNvPr id="34849" name="Text Box 33"/>
          <p:cNvSpPr txBox="1">
            <a:spLocks noChangeArrowheads="1"/>
          </p:cNvSpPr>
          <p:nvPr/>
        </p:nvSpPr>
        <p:spPr bwMode="auto">
          <a:xfrm rot="16200000">
            <a:off x="2102644" y="4026694"/>
            <a:ext cx="8509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dirty="0">
                <a:latin typeface="Times New Roman" pitchFamily="18" charset="0"/>
              </a:rPr>
              <a:t>4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ru-RU" sz="2800" b="1" dirty="0">
                <a:latin typeface="Times New Roman" pitchFamily="18" charset="0"/>
              </a:rPr>
              <a:t>см</a:t>
            </a:r>
          </a:p>
        </p:txBody>
      </p:sp>
      <p:sp>
        <p:nvSpPr>
          <p:cNvPr id="34850" name="Rectangle 34"/>
          <p:cNvSpPr>
            <a:spLocks noChangeArrowheads="1"/>
          </p:cNvSpPr>
          <p:nvPr/>
        </p:nvSpPr>
        <p:spPr bwMode="auto">
          <a:xfrm>
            <a:off x="1258888" y="260350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 dirty="0">
                <a:latin typeface="Times New Roman" pitchFamily="18" charset="0"/>
              </a:rPr>
              <a:t>Дано: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3059113" y="188913"/>
            <a:ext cx="5256212" cy="792162"/>
            <a:chOff x="1837" y="799"/>
            <a:chExt cx="3311" cy="499"/>
          </a:xfrm>
        </p:grpSpPr>
        <p:sp>
          <p:nvSpPr>
            <p:cNvPr id="34852" name="Rectangle 36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34853" name="Object 37"/>
            <p:cNvGraphicFramePr>
              <a:graphicFrameLocks noChangeAspect="1"/>
            </p:cNvGraphicFramePr>
            <p:nvPr/>
          </p:nvGraphicFramePr>
          <p:xfrm>
            <a:off x="1962" y="890"/>
            <a:ext cx="3108" cy="399"/>
          </p:xfrm>
          <a:graphic>
            <a:graphicData uri="http://schemas.openxmlformats.org/presentationml/2006/ole">
              <p:oleObj spid="_x0000_s40963" name="Формула" r:id="rId3" imgW="1562040" imgH="203040" progId="Equation.3">
                <p:embed/>
              </p:oleObj>
            </a:graphicData>
          </a:graphic>
        </p:graphicFrame>
      </p:grpSp>
      <p:sp>
        <p:nvSpPr>
          <p:cNvPr id="34854" name="Rectangle 38"/>
          <p:cNvSpPr>
            <a:spLocks noChangeArrowheads="1"/>
          </p:cNvSpPr>
          <p:nvPr/>
        </p:nvSpPr>
        <p:spPr bwMode="auto">
          <a:xfrm>
            <a:off x="395288" y="1341438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 dirty="0">
                <a:latin typeface="Times New Roman" pitchFamily="18" charset="0"/>
              </a:rPr>
              <a:t>Найти:</a:t>
            </a:r>
          </a:p>
        </p:txBody>
      </p:sp>
      <p:grpSp>
        <p:nvGrpSpPr>
          <p:cNvPr id="3" name="Group 39"/>
          <p:cNvGrpSpPr>
            <a:grpSpLocks/>
          </p:cNvGrpSpPr>
          <p:nvPr/>
        </p:nvGrpSpPr>
        <p:grpSpPr bwMode="auto">
          <a:xfrm>
            <a:off x="179388" y="1196975"/>
            <a:ext cx="5256212" cy="792163"/>
            <a:chOff x="1837" y="799"/>
            <a:chExt cx="3311" cy="499"/>
          </a:xfrm>
        </p:grpSpPr>
        <p:sp>
          <p:nvSpPr>
            <p:cNvPr id="34856" name="Rectangle 40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34857" name="Object 41"/>
            <p:cNvGraphicFramePr>
              <a:graphicFrameLocks noChangeAspect="1"/>
            </p:cNvGraphicFramePr>
            <p:nvPr/>
          </p:nvGraphicFramePr>
          <p:xfrm>
            <a:off x="3250" y="927"/>
            <a:ext cx="530" cy="324"/>
          </p:xfrm>
          <a:graphic>
            <a:graphicData uri="http://schemas.openxmlformats.org/presentationml/2006/ole">
              <p:oleObj spid="_x0000_s40962" name="Формула" r:id="rId4" imgW="266400" imgH="164880" progId="Equation.3">
                <p:embed/>
              </p:oleObj>
            </a:graphicData>
          </a:graphic>
        </p:graphicFrame>
      </p:grpSp>
      <p:sp>
        <p:nvSpPr>
          <p:cNvPr id="34858" name="Freeform 42"/>
          <p:cNvSpPr>
            <a:spLocks/>
          </p:cNvSpPr>
          <p:nvPr/>
        </p:nvSpPr>
        <p:spPr bwMode="auto">
          <a:xfrm>
            <a:off x="2771775" y="5780088"/>
            <a:ext cx="5699125" cy="15875"/>
          </a:xfrm>
          <a:custGeom>
            <a:avLst/>
            <a:gdLst/>
            <a:ahLst/>
            <a:cxnLst>
              <a:cxn ang="0">
                <a:pos x="3590" y="10"/>
              </a:cxn>
              <a:cxn ang="0">
                <a:pos x="0" y="0"/>
              </a:cxn>
            </a:cxnLst>
            <a:rect l="0" t="0" r="r" b="b"/>
            <a:pathLst>
              <a:path w="3590" h="10">
                <a:moveTo>
                  <a:pt x="3590" y="10"/>
                </a:moveTo>
                <a:lnTo>
                  <a:pt x="0" y="0"/>
                </a:lnTo>
              </a:path>
            </a:pathLst>
          </a:cu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859" name="Text Box 43"/>
          <p:cNvSpPr txBox="1">
            <a:spLocks noChangeArrowheads="1"/>
          </p:cNvSpPr>
          <p:nvPr/>
        </p:nvSpPr>
        <p:spPr bwMode="auto">
          <a:xfrm>
            <a:off x="5364163" y="5661025"/>
            <a:ext cx="5270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5400" b="1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4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48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48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4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58" grpId="0" animBg="1"/>
      <p:bldP spid="3485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араллелограмм 28"/>
          <p:cNvSpPr/>
          <p:nvPr/>
        </p:nvSpPr>
        <p:spPr>
          <a:xfrm>
            <a:off x="5214942" y="1714488"/>
            <a:ext cx="3571900" cy="1714512"/>
          </a:xfrm>
          <a:prstGeom prst="parallelogram">
            <a:avLst>
              <a:gd name="adj" fmla="val 41232"/>
            </a:avLst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214942" y="0"/>
            <a:ext cx="71438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4800" b="1" dirty="0" smtClean="0">
                <a:ln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endParaRPr lang="ru-RU" sz="4800" b="1" dirty="0">
              <a:ln/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29058" y="2928934"/>
            <a:ext cx="71438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4800" b="1" dirty="0" smtClean="0">
                <a:ln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ru-RU" sz="4800" b="1" dirty="0">
              <a:ln/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143240" y="4286256"/>
            <a:ext cx="63579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800" b="1" i="1" dirty="0" smtClean="0">
                <a:solidFill>
                  <a:srgbClr val="FF0000"/>
                </a:solidFill>
                <a:latin typeface="Bookman Old Style" pitchFamily="18" charset="0"/>
              </a:rPr>
              <a:t>все стороны равны</a:t>
            </a:r>
            <a:endParaRPr lang="ru-RU" sz="3800" b="1" i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429256" y="3714752"/>
            <a:ext cx="30718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+mj-lt"/>
              </a:rPr>
              <a:t>у которого:</a:t>
            </a:r>
            <a:endParaRPr lang="ru-RU" sz="32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32" name="TextBox 31"/>
          <p:cNvSpPr txBox="1"/>
          <p:nvPr/>
        </p:nvSpPr>
        <p:spPr>
          <a:xfrm rot="20759646">
            <a:off x="4100762" y="508240"/>
            <a:ext cx="7715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latin typeface="Arial Black" pitchFamily="34" charset="0"/>
              </a:rPr>
              <a:t>_</a:t>
            </a:r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FFFF"/>
                </a:solidFill>
                <a:effectLst>
                  <a:reflection blurRad="12700" stA="28000" endPos="45000" dist="1000" dir="5400000" sy="-100000" algn="bl" rotWithShape="0"/>
                </a:effectLst>
                <a:latin typeface="+mj-lt"/>
              </a:rPr>
              <a:t> </a:t>
            </a:r>
            <a:endParaRPr lang="ru-RU" sz="5400" b="1" dirty="0">
              <a:solidFill>
                <a:srgbClr val="00FFFF"/>
              </a:solidFill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3000372"/>
            <a:ext cx="71438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4800" b="1" dirty="0" smtClean="0">
                <a:ln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4800" b="1" dirty="0">
              <a:ln/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 rot="20759646">
            <a:off x="1427738" y="1251040"/>
            <a:ext cx="27773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spc="6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РОМБ</a:t>
            </a:r>
            <a:endParaRPr lang="ru-RU" sz="5400" b="1" spc="60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42976" y="0"/>
            <a:ext cx="71438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4800" b="1" dirty="0" smtClean="0">
                <a:ln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endParaRPr lang="ru-RU" sz="4800" b="1" dirty="0">
              <a:ln/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 rot="20707618">
            <a:off x="4010983" y="1734865"/>
            <a:ext cx="5268925" cy="76944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4400" b="1" dirty="0" smtClean="0">
                <a:solidFill>
                  <a:srgbClr val="002060"/>
                </a:solidFill>
                <a:latin typeface="+mj-lt"/>
              </a:rPr>
              <a:t> параллелограмм,</a:t>
            </a:r>
            <a:r>
              <a:rPr lang="ru-RU" sz="4400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j-lt"/>
              </a:rPr>
              <a:t> </a:t>
            </a:r>
            <a:endParaRPr lang="ru-RU" sz="4400" b="1" dirty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j-lt"/>
            </a:endParaRPr>
          </a:p>
        </p:txBody>
      </p:sp>
      <p:sp>
        <p:nvSpPr>
          <p:cNvPr id="28" name="Параллелограмм 27"/>
          <p:cNvSpPr/>
          <p:nvPr/>
        </p:nvSpPr>
        <p:spPr>
          <a:xfrm>
            <a:off x="428596" y="428604"/>
            <a:ext cx="4786346" cy="2786082"/>
          </a:xfrm>
          <a:prstGeom prst="parallelogram">
            <a:avLst>
              <a:gd name="adj" fmla="val 49872"/>
            </a:avLst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" name="Группа 68"/>
          <p:cNvGrpSpPr/>
          <p:nvPr/>
        </p:nvGrpSpPr>
        <p:grpSpPr>
          <a:xfrm>
            <a:off x="428596" y="428604"/>
            <a:ext cx="3429024" cy="2787670"/>
            <a:chOff x="428596" y="428604"/>
            <a:chExt cx="3429024" cy="2787670"/>
          </a:xfrm>
        </p:grpSpPr>
        <p:cxnSp>
          <p:nvCxnSpPr>
            <p:cNvPr id="44" name="Прямая соединительная линия 43"/>
            <p:cNvCxnSpPr/>
            <p:nvPr/>
          </p:nvCxnSpPr>
          <p:spPr>
            <a:xfrm rot="5400000">
              <a:off x="-285784" y="1142984"/>
              <a:ext cx="2786082" cy="1357322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 rot="10800000">
              <a:off x="428596" y="3214686"/>
              <a:ext cx="3429024" cy="1588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Прямоугольник 48"/>
          <p:cNvSpPr/>
          <p:nvPr/>
        </p:nvSpPr>
        <p:spPr>
          <a:xfrm rot="-1620000">
            <a:off x="3345800" y="2608894"/>
            <a:ext cx="380698" cy="354328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олилиния 30"/>
          <p:cNvSpPr/>
          <p:nvPr/>
        </p:nvSpPr>
        <p:spPr>
          <a:xfrm>
            <a:off x="1571604" y="3786190"/>
            <a:ext cx="214314" cy="285752"/>
          </a:xfrm>
          <a:custGeom>
            <a:avLst/>
            <a:gdLst>
              <a:gd name="connsiteX0" fmla="*/ 0 w 220133"/>
              <a:gd name="connsiteY0" fmla="*/ 0 h 152400"/>
              <a:gd name="connsiteX1" fmla="*/ 169333 w 220133"/>
              <a:gd name="connsiteY1" fmla="*/ 33867 h 152400"/>
              <a:gd name="connsiteX2" fmla="*/ 220133 w 220133"/>
              <a:gd name="connsiteY2" fmla="*/ 15240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0133" h="152400">
                <a:moveTo>
                  <a:pt x="0" y="0"/>
                </a:moveTo>
                <a:cubicBezTo>
                  <a:pt x="66322" y="4233"/>
                  <a:pt x="132644" y="8467"/>
                  <a:pt x="169333" y="33867"/>
                </a:cubicBezTo>
                <a:cubicBezTo>
                  <a:pt x="206022" y="59267"/>
                  <a:pt x="213077" y="105833"/>
                  <a:pt x="220133" y="152400"/>
                </a:cubicBezTo>
              </a:path>
            </a:pathLst>
          </a:cu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FF00"/>
              </a:solidFill>
            </a:endParaRPr>
          </a:p>
        </p:txBody>
      </p:sp>
      <p:sp>
        <p:nvSpPr>
          <p:cNvPr id="30" name="Полилиния 29"/>
          <p:cNvSpPr/>
          <p:nvPr/>
        </p:nvSpPr>
        <p:spPr>
          <a:xfrm>
            <a:off x="1354667" y="3606800"/>
            <a:ext cx="220133" cy="152400"/>
          </a:xfrm>
          <a:custGeom>
            <a:avLst/>
            <a:gdLst>
              <a:gd name="connsiteX0" fmla="*/ 0 w 220133"/>
              <a:gd name="connsiteY0" fmla="*/ 0 h 152400"/>
              <a:gd name="connsiteX1" fmla="*/ 169333 w 220133"/>
              <a:gd name="connsiteY1" fmla="*/ 33867 h 152400"/>
              <a:gd name="connsiteX2" fmla="*/ 220133 w 220133"/>
              <a:gd name="connsiteY2" fmla="*/ 15240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0133" h="152400">
                <a:moveTo>
                  <a:pt x="0" y="0"/>
                </a:moveTo>
                <a:cubicBezTo>
                  <a:pt x="66322" y="4233"/>
                  <a:pt x="132644" y="8467"/>
                  <a:pt x="169333" y="33867"/>
                </a:cubicBezTo>
                <a:cubicBezTo>
                  <a:pt x="206022" y="59267"/>
                  <a:pt x="213077" y="105833"/>
                  <a:pt x="220133" y="152400"/>
                </a:cubicBezTo>
              </a:path>
            </a:pathLst>
          </a:cu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4214283" y="3759200"/>
            <a:ext cx="129117" cy="342900"/>
          </a:xfrm>
          <a:custGeom>
            <a:avLst/>
            <a:gdLst>
              <a:gd name="connsiteX0" fmla="*/ 129117 w 129117"/>
              <a:gd name="connsiteY0" fmla="*/ 0 h 342900"/>
              <a:gd name="connsiteX1" fmla="*/ 27517 w 129117"/>
              <a:gd name="connsiteY1" fmla="*/ 101600 h 342900"/>
              <a:gd name="connsiteX2" fmla="*/ 2117 w 129117"/>
              <a:gd name="connsiteY2" fmla="*/ 241300 h 342900"/>
              <a:gd name="connsiteX3" fmla="*/ 14817 w 129117"/>
              <a:gd name="connsiteY3" fmla="*/ 342900 h 34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9117" h="342900">
                <a:moveTo>
                  <a:pt x="129117" y="0"/>
                </a:moveTo>
                <a:cubicBezTo>
                  <a:pt x="88900" y="30691"/>
                  <a:pt x="48684" y="61383"/>
                  <a:pt x="27517" y="101600"/>
                </a:cubicBezTo>
                <a:cubicBezTo>
                  <a:pt x="6350" y="141817"/>
                  <a:pt x="4234" y="201083"/>
                  <a:pt x="2117" y="241300"/>
                </a:cubicBezTo>
                <a:cubicBezTo>
                  <a:pt x="0" y="281517"/>
                  <a:pt x="14817" y="342900"/>
                  <a:pt x="14817" y="342900"/>
                </a:cubicBezTo>
              </a:path>
            </a:pathLst>
          </a:cu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4394200" y="3693583"/>
            <a:ext cx="431800" cy="103717"/>
          </a:xfrm>
          <a:custGeom>
            <a:avLst/>
            <a:gdLst>
              <a:gd name="connsiteX0" fmla="*/ 0 w 431800"/>
              <a:gd name="connsiteY0" fmla="*/ 65617 h 103717"/>
              <a:gd name="connsiteX1" fmla="*/ 190500 w 431800"/>
              <a:gd name="connsiteY1" fmla="*/ 2117 h 103717"/>
              <a:gd name="connsiteX2" fmla="*/ 342900 w 431800"/>
              <a:gd name="connsiteY2" fmla="*/ 52917 h 103717"/>
              <a:gd name="connsiteX3" fmla="*/ 431800 w 431800"/>
              <a:gd name="connsiteY3" fmla="*/ 103717 h 103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800" h="103717">
                <a:moveTo>
                  <a:pt x="0" y="65617"/>
                </a:moveTo>
                <a:cubicBezTo>
                  <a:pt x="66675" y="34925"/>
                  <a:pt x="133350" y="4234"/>
                  <a:pt x="190500" y="2117"/>
                </a:cubicBezTo>
                <a:cubicBezTo>
                  <a:pt x="247650" y="0"/>
                  <a:pt x="302683" y="35984"/>
                  <a:pt x="342900" y="52917"/>
                </a:cubicBezTo>
                <a:cubicBezTo>
                  <a:pt x="383117" y="69850"/>
                  <a:pt x="407458" y="86783"/>
                  <a:pt x="431800" y="103717"/>
                </a:cubicBezTo>
              </a:path>
            </a:pathLst>
          </a:cu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олилиния 32"/>
          <p:cNvSpPr/>
          <p:nvPr/>
        </p:nvSpPr>
        <p:spPr>
          <a:xfrm>
            <a:off x="4072467" y="3643314"/>
            <a:ext cx="213781" cy="420686"/>
          </a:xfrm>
          <a:custGeom>
            <a:avLst/>
            <a:gdLst>
              <a:gd name="connsiteX0" fmla="*/ 143933 w 143933"/>
              <a:gd name="connsiteY0" fmla="*/ 0 h 469900"/>
              <a:gd name="connsiteX1" fmla="*/ 29633 w 143933"/>
              <a:gd name="connsiteY1" fmla="*/ 190500 h 469900"/>
              <a:gd name="connsiteX2" fmla="*/ 4233 w 143933"/>
              <a:gd name="connsiteY2" fmla="*/ 342900 h 469900"/>
              <a:gd name="connsiteX3" fmla="*/ 4233 w 143933"/>
              <a:gd name="connsiteY3" fmla="*/ 469900 h 469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3933" h="469900">
                <a:moveTo>
                  <a:pt x="143933" y="0"/>
                </a:moveTo>
                <a:cubicBezTo>
                  <a:pt x="98424" y="66675"/>
                  <a:pt x="52916" y="133350"/>
                  <a:pt x="29633" y="190500"/>
                </a:cubicBezTo>
                <a:cubicBezTo>
                  <a:pt x="6350" y="247650"/>
                  <a:pt x="8466" y="296333"/>
                  <a:pt x="4233" y="342900"/>
                </a:cubicBezTo>
                <a:cubicBezTo>
                  <a:pt x="0" y="389467"/>
                  <a:pt x="2116" y="429683"/>
                  <a:pt x="4233" y="469900"/>
                </a:cubicBezTo>
              </a:path>
            </a:pathLst>
          </a:cu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олилиния 38"/>
          <p:cNvSpPr/>
          <p:nvPr/>
        </p:nvSpPr>
        <p:spPr>
          <a:xfrm>
            <a:off x="4286248" y="3571876"/>
            <a:ext cx="571504" cy="97897"/>
          </a:xfrm>
          <a:custGeom>
            <a:avLst/>
            <a:gdLst>
              <a:gd name="connsiteX0" fmla="*/ 0 w 584200"/>
              <a:gd name="connsiteY0" fmla="*/ 86783 h 112183"/>
              <a:gd name="connsiteX1" fmla="*/ 203200 w 584200"/>
              <a:gd name="connsiteY1" fmla="*/ 10583 h 112183"/>
              <a:gd name="connsiteX2" fmla="*/ 406400 w 584200"/>
              <a:gd name="connsiteY2" fmla="*/ 23283 h 112183"/>
              <a:gd name="connsiteX3" fmla="*/ 584200 w 584200"/>
              <a:gd name="connsiteY3" fmla="*/ 112183 h 1121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4200" h="112183">
                <a:moveTo>
                  <a:pt x="0" y="86783"/>
                </a:moveTo>
                <a:cubicBezTo>
                  <a:pt x="67733" y="53974"/>
                  <a:pt x="135467" y="21166"/>
                  <a:pt x="203200" y="10583"/>
                </a:cubicBezTo>
                <a:cubicBezTo>
                  <a:pt x="270933" y="0"/>
                  <a:pt x="342900" y="6350"/>
                  <a:pt x="406400" y="23283"/>
                </a:cubicBezTo>
                <a:cubicBezTo>
                  <a:pt x="469900" y="40216"/>
                  <a:pt x="527050" y="76199"/>
                  <a:pt x="584200" y="112183"/>
                </a:cubicBezTo>
              </a:path>
            </a:pathLst>
          </a:cu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олилиния 34"/>
          <p:cNvSpPr/>
          <p:nvPr/>
        </p:nvSpPr>
        <p:spPr>
          <a:xfrm>
            <a:off x="3286116" y="1643050"/>
            <a:ext cx="285752" cy="428628"/>
          </a:xfrm>
          <a:custGeom>
            <a:avLst/>
            <a:gdLst>
              <a:gd name="connsiteX0" fmla="*/ 155222 w 155222"/>
              <a:gd name="connsiteY0" fmla="*/ 0 h 231423"/>
              <a:gd name="connsiteX1" fmla="*/ 121356 w 155222"/>
              <a:gd name="connsiteY1" fmla="*/ 135467 h 231423"/>
              <a:gd name="connsiteX2" fmla="*/ 19756 w 155222"/>
              <a:gd name="connsiteY2" fmla="*/ 220134 h 231423"/>
              <a:gd name="connsiteX3" fmla="*/ 2822 w 155222"/>
              <a:gd name="connsiteY3" fmla="*/ 203200 h 231423"/>
              <a:gd name="connsiteX4" fmla="*/ 2822 w 155222"/>
              <a:gd name="connsiteY4" fmla="*/ 186267 h 231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5222" h="231423">
                <a:moveTo>
                  <a:pt x="155222" y="0"/>
                </a:moveTo>
                <a:cubicBezTo>
                  <a:pt x="149578" y="49389"/>
                  <a:pt x="143934" y="98778"/>
                  <a:pt x="121356" y="135467"/>
                </a:cubicBezTo>
                <a:cubicBezTo>
                  <a:pt x="98778" y="172156"/>
                  <a:pt x="39512" y="208845"/>
                  <a:pt x="19756" y="220134"/>
                </a:cubicBezTo>
                <a:cubicBezTo>
                  <a:pt x="0" y="231423"/>
                  <a:pt x="5644" y="208844"/>
                  <a:pt x="2822" y="203200"/>
                </a:cubicBezTo>
                <a:cubicBezTo>
                  <a:pt x="0" y="197556"/>
                  <a:pt x="2822" y="186267"/>
                  <a:pt x="2822" y="186267"/>
                </a:cubicBezTo>
              </a:path>
            </a:pathLst>
          </a:cu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990099"/>
              </a:solidFill>
            </a:endParaRPr>
          </a:p>
        </p:txBody>
      </p:sp>
      <p:sp>
        <p:nvSpPr>
          <p:cNvPr id="34" name="Полилиния 33"/>
          <p:cNvSpPr/>
          <p:nvPr/>
        </p:nvSpPr>
        <p:spPr>
          <a:xfrm>
            <a:off x="3214678" y="1643051"/>
            <a:ext cx="214314" cy="285752"/>
          </a:xfrm>
          <a:custGeom>
            <a:avLst/>
            <a:gdLst>
              <a:gd name="connsiteX0" fmla="*/ 155222 w 155222"/>
              <a:gd name="connsiteY0" fmla="*/ 0 h 231423"/>
              <a:gd name="connsiteX1" fmla="*/ 121356 w 155222"/>
              <a:gd name="connsiteY1" fmla="*/ 135467 h 231423"/>
              <a:gd name="connsiteX2" fmla="*/ 19756 w 155222"/>
              <a:gd name="connsiteY2" fmla="*/ 220134 h 231423"/>
              <a:gd name="connsiteX3" fmla="*/ 2822 w 155222"/>
              <a:gd name="connsiteY3" fmla="*/ 203200 h 231423"/>
              <a:gd name="connsiteX4" fmla="*/ 2822 w 155222"/>
              <a:gd name="connsiteY4" fmla="*/ 186267 h 231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5222" h="231423">
                <a:moveTo>
                  <a:pt x="155222" y="0"/>
                </a:moveTo>
                <a:cubicBezTo>
                  <a:pt x="149578" y="49389"/>
                  <a:pt x="143934" y="98778"/>
                  <a:pt x="121356" y="135467"/>
                </a:cubicBezTo>
                <a:cubicBezTo>
                  <a:pt x="98778" y="172156"/>
                  <a:pt x="39512" y="208845"/>
                  <a:pt x="19756" y="220134"/>
                </a:cubicBezTo>
                <a:cubicBezTo>
                  <a:pt x="0" y="231423"/>
                  <a:pt x="5644" y="208844"/>
                  <a:pt x="2822" y="203200"/>
                </a:cubicBezTo>
                <a:cubicBezTo>
                  <a:pt x="0" y="197556"/>
                  <a:pt x="2822" y="186267"/>
                  <a:pt x="2822" y="186267"/>
                </a:cubicBezTo>
              </a:path>
            </a:pathLst>
          </a:cu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990099"/>
              </a:solidFill>
            </a:endParaRPr>
          </a:p>
        </p:txBody>
      </p:sp>
      <p:sp>
        <p:nvSpPr>
          <p:cNvPr id="41" name="Полилиния 40"/>
          <p:cNvSpPr/>
          <p:nvPr/>
        </p:nvSpPr>
        <p:spPr>
          <a:xfrm>
            <a:off x="2786050" y="2000240"/>
            <a:ext cx="571504" cy="71438"/>
          </a:xfrm>
          <a:custGeom>
            <a:avLst/>
            <a:gdLst>
              <a:gd name="connsiteX0" fmla="*/ 0 w 317500"/>
              <a:gd name="connsiteY0" fmla="*/ 0 h 67733"/>
              <a:gd name="connsiteX1" fmla="*/ 139700 w 317500"/>
              <a:gd name="connsiteY1" fmla="*/ 63500 h 67733"/>
              <a:gd name="connsiteX2" fmla="*/ 317500 w 317500"/>
              <a:gd name="connsiteY2" fmla="*/ 25400 h 67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7500" h="67733">
                <a:moveTo>
                  <a:pt x="0" y="0"/>
                </a:moveTo>
                <a:cubicBezTo>
                  <a:pt x="43391" y="29633"/>
                  <a:pt x="86783" y="59267"/>
                  <a:pt x="139700" y="63500"/>
                </a:cubicBezTo>
                <a:cubicBezTo>
                  <a:pt x="192617" y="67733"/>
                  <a:pt x="255058" y="46566"/>
                  <a:pt x="317500" y="25400"/>
                </a:cubicBezTo>
              </a:path>
            </a:pathLst>
          </a:cu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олилиния 35"/>
          <p:cNvSpPr/>
          <p:nvPr/>
        </p:nvSpPr>
        <p:spPr>
          <a:xfrm>
            <a:off x="2895600" y="1879600"/>
            <a:ext cx="317500" cy="67733"/>
          </a:xfrm>
          <a:custGeom>
            <a:avLst/>
            <a:gdLst>
              <a:gd name="connsiteX0" fmla="*/ 0 w 317500"/>
              <a:gd name="connsiteY0" fmla="*/ 0 h 67733"/>
              <a:gd name="connsiteX1" fmla="*/ 139700 w 317500"/>
              <a:gd name="connsiteY1" fmla="*/ 63500 h 67733"/>
              <a:gd name="connsiteX2" fmla="*/ 317500 w 317500"/>
              <a:gd name="connsiteY2" fmla="*/ 25400 h 67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7500" h="67733">
                <a:moveTo>
                  <a:pt x="0" y="0"/>
                </a:moveTo>
                <a:cubicBezTo>
                  <a:pt x="43391" y="29633"/>
                  <a:pt x="86783" y="59267"/>
                  <a:pt x="139700" y="63500"/>
                </a:cubicBezTo>
                <a:cubicBezTo>
                  <a:pt x="192617" y="67733"/>
                  <a:pt x="255058" y="46566"/>
                  <a:pt x="317500" y="25400"/>
                </a:cubicBezTo>
              </a:path>
            </a:pathLst>
          </a:cu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олилиния 41"/>
          <p:cNvSpPr/>
          <p:nvPr/>
        </p:nvSpPr>
        <p:spPr>
          <a:xfrm>
            <a:off x="5924550" y="1955800"/>
            <a:ext cx="196850" cy="317500"/>
          </a:xfrm>
          <a:custGeom>
            <a:avLst/>
            <a:gdLst>
              <a:gd name="connsiteX0" fmla="*/ 19050 w 196850"/>
              <a:gd name="connsiteY0" fmla="*/ 0 h 317500"/>
              <a:gd name="connsiteX1" fmla="*/ 6350 w 196850"/>
              <a:gd name="connsiteY1" fmla="*/ 152400 h 317500"/>
              <a:gd name="connsiteX2" fmla="*/ 57150 w 196850"/>
              <a:gd name="connsiteY2" fmla="*/ 254000 h 317500"/>
              <a:gd name="connsiteX3" fmla="*/ 196850 w 196850"/>
              <a:gd name="connsiteY3" fmla="*/ 317500 h 317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6850" h="317500">
                <a:moveTo>
                  <a:pt x="19050" y="0"/>
                </a:moveTo>
                <a:cubicBezTo>
                  <a:pt x="9525" y="55033"/>
                  <a:pt x="0" y="110067"/>
                  <a:pt x="6350" y="152400"/>
                </a:cubicBezTo>
                <a:cubicBezTo>
                  <a:pt x="12700" y="194733"/>
                  <a:pt x="25400" y="226483"/>
                  <a:pt x="57150" y="254000"/>
                </a:cubicBezTo>
                <a:cubicBezTo>
                  <a:pt x="88900" y="281517"/>
                  <a:pt x="142875" y="299508"/>
                  <a:pt x="196850" y="317500"/>
                </a:cubicBezTo>
              </a:path>
            </a:pathLst>
          </a:cu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олилиния 39"/>
          <p:cNvSpPr/>
          <p:nvPr/>
        </p:nvSpPr>
        <p:spPr>
          <a:xfrm>
            <a:off x="5857884" y="1643050"/>
            <a:ext cx="101600" cy="317500"/>
          </a:xfrm>
          <a:custGeom>
            <a:avLst/>
            <a:gdLst>
              <a:gd name="connsiteX0" fmla="*/ 25400 w 101600"/>
              <a:gd name="connsiteY0" fmla="*/ 0 h 317500"/>
              <a:gd name="connsiteX1" fmla="*/ 12700 w 101600"/>
              <a:gd name="connsiteY1" fmla="*/ 139700 h 317500"/>
              <a:gd name="connsiteX2" fmla="*/ 101600 w 101600"/>
              <a:gd name="connsiteY2" fmla="*/ 317500 h 317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600" h="317500">
                <a:moveTo>
                  <a:pt x="25400" y="0"/>
                </a:moveTo>
                <a:cubicBezTo>
                  <a:pt x="12700" y="43391"/>
                  <a:pt x="0" y="86783"/>
                  <a:pt x="12700" y="139700"/>
                </a:cubicBezTo>
                <a:cubicBezTo>
                  <a:pt x="25400" y="192617"/>
                  <a:pt x="63500" y="255058"/>
                  <a:pt x="101600" y="317500"/>
                </a:cubicBezTo>
              </a:path>
            </a:pathLst>
          </a:cu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16200000" flipH="1">
            <a:off x="2607455" y="2107397"/>
            <a:ext cx="2428892" cy="150019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1000100" y="1643050"/>
            <a:ext cx="5715040" cy="2428892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араллелограмм 36"/>
          <p:cNvSpPr/>
          <p:nvPr/>
        </p:nvSpPr>
        <p:spPr>
          <a:xfrm>
            <a:off x="928662" y="1643050"/>
            <a:ext cx="5786478" cy="2428892"/>
          </a:xfrm>
          <a:prstGeom prst="parallelogram">
            <a:avLst>
              <a:gd name="adj" fmla="val 88756"/>
            </a:avLst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TextBox 49"/>
          <p:cNvSpPr txBox="1"/>
          <p:nvPr/>
        </p:nvSpPr>
        <p:spPr>
          <a:xfrm>
            <a:off x="0" y="5715016"/>
            <a:ext cx="935834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4000" b="1" i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Bookman Old Style" pitchFamily="18" charset="0"/>
                <a:cs typeface="Times New Roman" pitchFamily="18" charset="0"/>
              </a:rPr>
              <a:t>2) АС и В</a:t>
            </a:r>
            <a:r>
              <a:rPr lang="en-US" sz="4000" b="1" i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Bookman Old Style" pitchFamily="18" charset="0"/>
                <a:cs typeface="Times New Roman" pitchFamily="18" charset="0"/>
              </a:rPr>
              <a:t>D</a:t>
            </a:r>
            <a:r>
              <a:rPr lang="ru-RU" sz="4000" b="1" i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Bookman Old Style" pitchFamily="18" charset="0"/>
                <a:cs typeface="Times New Roman" pitchFamily="18" charset="0"/>
              </a:rPr>
              <a:t> – биссектрисы углов</a:t>
            </a:r>
            <a:endParaRPr lang="ru-RU" sz="4000" b="1" i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42910" y="214290"/>
            <a:ext cx="807249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Bookman Old Style" pitchFamily="18" charset="0"/>
                <a:cs typeface="Times New Roman" pitchFamily="18" charset="0"/>
              </a:rPr>
              <a:t>СВОЙСТВА РОМБА</a:t>
            </a:r>
            <a:endParaRPr lang="ru-RU" sz="48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Bookman Old Style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643306" y="2000240"/>
            <a:ext cx="71438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4800" b="1" dirty="0" smtClean="0">
                <a:ln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4800" b="1" dirty="0">
              <a:ln/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Группа 50"/>
          <p:cNvGrpSpPr/>
          <p:nvPr/>
        </p:nvGrpSpPr>
        <p:grpSpPr>
          <a:xfrm>
            <a:off x="214282" y="928670"/>
            <a:ext cx="7072362" cy="3759955"/>
            <a:chOff x="214282" y="928670"/>
            <a:chExt cx="7072362" cy="3759955"/>
          </a:xfrm>
        </p:grpSpPr>
        <p:sp>
          <p:nvSpPr>
            <p:cNvPr id="27" name="TextBox 26"/>
            <p:cNvSpPr txBox="1"/>
            <p:nvPr/>
          </p:nvSpPr>
          <p:spPr>
            <a:xfrm>
              <a:off x="2500298" y="928670"/>
              <a:ext cx="7143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flat" dir="t">
                  <a:rot lat="0" lon="0" rev="18900000"/>
                </a:lightRig>
              </a:scene3d>
              <a:sp3d extrusionH="31750" contourW="6350" prstMaterial="powder">
                <a:bevelT w="19050" h="19050" prst="angle"/>
                <a:contourClr>
                  <a:schemeClr val="accent3">
                    <a:tint val="100000"/>
                    <a:shade val="100000"/>
                    <a:satMod val="100000"/>
                    <a:hueMod val="100000"/>
                  </a:schemeClr>
                </a:contourClr>
              </a:sp3d>
            </a:bodyPr>
            <a:lstStyle/>
            <a:p>
              <a:r>
                <a:rPr lang="ru-RU" sz="4800" b="1" dirty="0" smtClean="0">
                  <a:ln/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В</a:t>
              </a:r>
              <a:endParaRPr lang="ru-RU" sz="4800" b="1" dirty="0">
                <a:ln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572264" y="1000108"/>
              <a:ext cx="7143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flat" dir="t">
                  <a:rot lat="0" lon="0" rev="18900000"/>
                </a:lightRig>
              </a:scene3d>
              <a:sp3d extrusionH="31750" contourW="6350" prstMaterial="powder">
                <a:bevelT w="19050" h="19050" prst="angle"/>
                <a:contourClr>
                  <a:schemeClr val="accent3">
                    <a:tint val="100000"/>
                    <a:shade val="100000"/>
                    <a:satMod val="100000"/>
                    <a:hueMod val="100000"/>
                  </a:schemeClr>
                </a:contourClr>
              </a:sp3d>
            </a:bodyPr>
            <a:lstStyle/>
            <a:p>
              <a:r>
                <a:rPr lang="ru-RU" sz="4800" b="1" dirty="0" smtClean="0">
                  <a:ln/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С</a:t>
              </a:r>
              <a:endParaRPr lang="ru-RU" sz="4800" b="1" dirty="0">
                <a:ln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14282" y="3643314"/>
              <a:ext cx="7143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flat" dir="t">
                  <a:rot lat="0" lon="0" rev="18900000"/>
                </a:lightRig>
              </a:scene3d>
              <a:sp3d extrusionH="31750" contourW="6350" prstMaterial="powder">
                <a:bevelT w="19050" h="19050" prst="angle"/>
                <a:contourClr>
                  <a:schemeClr val="accent3">
                    <a:tint val="100000"/>
                    <a:shade val="100000"/>
                    <a:satMod val="100000"/>
                    <a:hueMod val="100000"/>
                  </a:schemeClr>
                </a:contourClr>
              </a:sp3d>
            </a:bodyPr>
            <a:lstStyle/>
            <a:p>
              <a:r>
                <a:rPr lang="ru-RU" sz="4800" b="1" dirty="0" smtClean="0">
                  <a:ln/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А</a:t>
              </a:r>
              <a:endParaRPr lang="ru-RU" sz="4800" b="1" dirty="0">
                <a:ln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714876" y="3857628"/>
              <a:ext cx="7143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flat" dir="t">
                  <a:rot lat="0" lon="0" rev="18900000"/>
                </a:lightRig>
              </a:scene3d>
              <a:sp3d extrusionH="31750" contourW="6350" prstMaterial="powder">
                <a:bevelT w="19050" h="19050" prst="angle"/>
                <a:contourClr>
                  <a:schemeClr val="accent3">
                    <a:tint val="100000"/>
                    <a:shade val="100000"/>
                    <a:satMod val="100000"/>
                    <a:hueMod val="100000"/>
                  </a:schemeClr>
                </a:contourClr>
              </a:sp3d>
            </a:bodyPr>
            <a:lstStyle/>
            <a:p>
              <a:r>
                <a:rPr lang="en-US" sz="4800" b="1" dirty="0" smtClean="0">
                  <a:ln/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ru-RU" sz="4800" b="1" dirty="0">
                <a:ln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0" y="4857760"/>
            <a:ext cx="92155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Bookman Old Style" pitchFamily="18" charset="0"/>
                <a:cs typeface="Times New Roman" pitchFamily="18" charset="0"/>
              </a:rPr>
              <a:t>1) АС и В</a:t>
            </a:r>
            <a:r>
              <a:rPr lang="en-US" sz="4000" b="1" i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Bookman Old Style" pitchFamily="18" charset="0"/>
                <a:cs typeface="Times New Roman" pitchFamily="18" charset="0"/>
              </a:rPr>
              <a:t>D</a:t>
            </a:r>
            <a:r>
              <a:rPr lang="ru-RU" sz="4000" b="1" i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Bookman Old Style" pitchFamily="18" charset="0"/>
                <a:cs typeface="Times New Roman" pitchFamily="18" charset="0"/>
              </a:rPr>
              <a:t> перпендикулярны </a:t>
            </a:r>
            <a:endParaRPr lang="ru-RU" sz="4000" b="1" i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Bookman Old Style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7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800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9" grpId="1" animBg="1"/>
      <p:bldP spid="31" grpId="0" animBg="1"/>
      <p:bldP spid="30" grpId="0" animBg="1"/>
      <p:bldP spid="24" grpId="0" animBg="1"/>
      <p:bldP spid="26" grpId="0" animBg="1"/>
      <p:bldP spid="33" grpId="0" animBg="1"/>
      <p:bldP spid="39" grpId="0" animBg="1"/>
      <p:bldP spid="35" grpId="0" animBg="1"/>
      <p:bldP spid="34" grpId="0" animBg="1"/>
      <p:bldP spid="41" grpId="0" animBg="1"/>
      <p:bldP spid="36" grpId="0" animBg="1"/>
      <p:bldP spid="42" grpId="0" animBg="1"/>
      <p:bldP spid="40" grpId="0" animBg="1"/>
      <p:bldP spid="50" grpId="0"/>
      <p:bldP spid="2" grpId="0"/>
      <p:bldP spid="4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Прямоугольник 48"/>
          <p:cNvSpPr/>
          <p:nvPr/>
        </p:nvSpPr>
        <p:spPr>
          <a:xfrm rot="-1620000">
            <a:off x="3345800" y="2608894"/>
            <a:ext cx="380698" cy="354328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олилиния 30"/>
          <p:cNvSpPr/>
          <p:nvPr/>
        </p:nvSpPr>
        <p:spPr>
          <a:xfrm>
            <a:off x="1571604" y="3786190"/>
            <a:ext cx="214314" cy="285752"/>
          </a:xfrm>
          <a:custGeom>
            <a:avLst/>
            <a:gdLst>
              <a:gd name="connsiteX0" fmla="*/ 0 w 220133"/>
              <a:gd name="connsiteY0" fmla="*/ 0 h 152400"/>
              <a:gd name="connsiteX1" fmla="*/ 169333 w 220133"/>
              <a:gd name="connsiteY1" fmla="*/ 33867 h 152400"/>
              <a:gd name="connsiteX2" fmla="*/ 220133 w 220133"/>
              <a:gd name="connsiteY2" fmla="*/ 15240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0133" h="152400">
                <a:moveTo>
                  <a:pt x="0" y="0"/>
                </a:moveTo>
                <a:cubicBezTo>
                  <a:pt x="66322" y="4233"/>
                  <a:pt x="132644" y="8467"/>
                  <a:pt x="169333" y="33867"/>
                </a:cubicBezTo>
                <a:cubicBezTo>
                  <a:pt x="206022" y="59267"/>
                  <a:pt x="213077" y="105833"/>
                  <a:pt x="220133" y="152400"/>
                </a:cubicBezTo>
              </a:path>
            </a:pathLst>
          </a:cu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FF00"/>
              </a:solidFill>
            </a:endParaRPr>
          </a:p>
        </p:txBody>
      </p:sp>
      <p:sp>
        <p:nvSpPr>
          <p:cNvPr id="30" name="Полилиния 29"/>
          <p:cNvSpPr/>
          <p:nvPr/>
        </p:nvSpPr>
        <p:spPr>
          <a:xfrm>
            <a:off x="1354667" y="3606800"/>
            <a:ext cx="220133" cy="152400"/>
          </a:xfrm>
          <a:custGeom>
            <a:avLst/>
            <a:gdLst>
              <a:gd name="connsiteX0" fmla="*/ 0 w 220133"/>
              <a:gd name="connsiteY0" fmla="*/ 0 h 152400"/>
              <a:gd name="connsiteX1" fmla="*/ 169333 w 220133"/>
              <a:gd name="connsiteY1" fmla="*/ 33867 h 152400"/>
              <a:gd name="connsiteX2" fmla="*/ 220133 w 220133"/>
              <a:gd name="connsiteY2" fmla="*/ 15240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0133" h="152400">
                <a:moveTo>
                  <a:pt x="0" y="0"/>
                </a:moveTo>
                <a:cubicBezTo>
                  <a:pt x="66322" y="4233"/>
                  <a:pt x="132644" y="8467"/>
                  <a:pt x="169333" y="33867"/>
                </a:cubicBezTo>
                <a:cubicBezTo>
                  <a:pt x="206022" y="59267"/>
                  <a:pt x="213077" y="105833"/>
                  <a:pt x="220133" y="152400"/>
                </a:cubicBezTo>
              </a:path>
            </a:pathLst>
          </a:cu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4214283" y="3759200"/>
            <a:ext cx="129117" cy="342900"/>
          </a:xfrm>
          <a:custGeom>
            <a:avLst/>
            <a:gdLst>
              <a:gd name="connsiteX0" fmla="*/ 129117 w 129117"/>
              <a:gd name="connsiteY0" fmla="*/ 0 h 342900"/>
              <a:gd name="connsiteX1" fmla="*/ 27517 w 129117"/>
              <a:gd name="connsiteY1" fmla="*/ 101600 h 342900"/>
              <a:gd name="connsiteX2" fmla="*/ 2117 w 129117"/>
              <a:gd name="connsiteY2" fmla="*/ 241300 h 342900"/>
              <a:gd name="connsiteX3" fmla="*/ 14817 w 129117"/>
              <a:gd name="connsiteY3" fmla="*/ 342900 h 34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9117" h="342900">
                <a:moveTo>
                  <a:pt x="129117" y="0"/>
                </a:moveTo>
                <a:cubicBezTo>
                  <a:pt x="88900" y="30691"/>
                  <a:pt x="48684" y="61383"/>
                  <a:pt x="27517" y="101600"/>
                </a:cubicBezTo>
                <a:cubicBezTo>
                  <a:pt x="6350" y="141817"/>
                  <a:pt x="4234" y="201083"/>
                  <a:pt x="2117" y="241300"/>
                </a:cubicBezTo>
                <a:cubicBezTo>
                  <a:pt x="0" y="281517"/>
                  <a:pt x="14817" y="342900"/>
                  <a:pt x="14817" y="342900"/>
                </a:cubicBezTo>
              </a:path>
            </a:pathLst>
          </a:cu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4394200" y="3693583"/>
            <a:ext cx="431800" cy="103717"/>
          </a:xfrm>
          <a:custGeom>
            <a:avLst/>
            <a:gdLst>
              <a:gd name="connsiteX0" fmla="*/ 0 w 431800"/>
              <a:gd name="connsiteY0" fmla="*/ 65617 h 103717"/>
              <a:gd name="connsiteX1" fmla="*/ 190500 w 431800"/>
              <a:gd name="connsiteY1" fmla="*/ 2117 h 103717"/>
              <a:gd name="connsiteX2" fmla="*/ 342900 w 431800"/>
              <a:gd name="connsiteY2" fmla="*/ 52917 h 103717"/>
              <a:gd name="connsiteX3" fmla="*/ 431800 w 431800"/>
              <a:gd name="connsiteY3" fmla="*/ 103717 h 103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800" h="103717">
                <a:moveTo>
                  <a:pt x="0" y="65617"/>
                </a:moveTo>
                <a:cubicBezTo>
                  <a:pt x="66675" y="34925"/>
                  <a:pt x="133350" y="4234"/>
                  <a:pt x="190500" y="2117"/>
                </a:cubicBezTo>
                <a:cubicBezTo>
                  <a:pt x="247650" y="0"/>
                  <a:pt x="302683" y="35984"/>
                  <a:pt x="342900" y="52917"/>
                </a:cubicBezTo>
                <a:cubicBezTo>
                  <a:pt x="383117" y="69850"/>
                  <a:pt x="407458" y="86783"/>
                  <a:pt x="431800" y="103717"/>
                </a:cubicBezTo>
              </a:path>
            </a:pathLst>
          </a:cu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олилиния 32"/>
          <p:cNvSpPr/>
          <p:nvPr/>
        </p:nvSpPr>
        <p:spPr>
          <a:xfrm>
            <a:off x="4071934" y="3643314"/>
            <a:ext cx="213781" cy="420686"/>
          </a:xfrm>
          <a:custGeom>
            <a:avLst/>
            <a:gdLst>
              <a:gd name="connsiteX0" fmla="*/ 143933 w 143933"/>
              <a:gd name="connsiteY0" fmla="*/ 0 h 469900"/>
              <a:gd name="connsiteX1" fmla="*/ 29633 w 143933"/>
              <a:gd name="connsiteY1" fmla="*/ 190500 h 469900"/>
              <a:gd name="connsiteX2" fmla="*/ 4233 w 143933"/>
              <a:gd name="connsiteY2" fmla="*/ 342900 h 469900"/>
              <a:gd name="connsiteX3" fmla="*/ 4233 w 143933"/>
              <a:gd name="connsiteY3" fmla="*/ 469900 h 469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3933" h="469900">
                <a:moveTo>
                  <a:pt x="143933" y="0"/>
                </a:moveTo>
                <a:cubicBezTo>
                  <a:pt x="98424" y="66675"/>
                  <a:pt x="52916" y="133350"/>
                  <a:pt x="29633" y="190500"/>
                </a:cubicBezTo>
                <a:cubicBezTo>
                  <a:pt x="6350" y="247650"/>
                  <a:pt x="8466" y="296333"/>
                  <a:pt x="4233" y="342900"/>
                </a:cubicBezTo>
                <a:cubicBezTo>
                  <a:pt x="0" y="389467"/>
                  <a:pt x="2116" y="429683"/>
                  <a:pt x="4233" y="469900"/>
                </a:cubicBezTo>
              </a:path>
            </a:pathLst>
          </a:cu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олилиния 38"/>
          <p:cNvSpPr/>
          <p:nvPr/>
        </p:nvSpPr>
        <p:spPr>
          <a:xfrm>
            <a:off x="4286248" y="3571876"/>
            <a:ext cx="571504" cy="97897"/>
          </a:xfrm>
          <a:custGeom>
            <a:avLst/>
            <a:gdLst>
              <a:gd name="connsiteX0" fmla="*/ 0 w 584200"/>
              <a:gd name="connsiteY0" fmla="*/ 86783 h 112183"/>
              <a:gd name="connsiteX1" fmla="*/ 203200 w 584200"/>
              <a:gd name="connsiteY1" fmla="*/ 10583 h 112183"/>
              <a:gd name="connsiteX2" fmla="*/ 406400 w 584200"/>
              <a:gd name="connsiteY2" fmla="*/ 23283 h 112183"/>
              <a:gd name="connsiteX3" fmla="*/ 584200 w 584200"/>
              <a:gd name="connsiteY3" fmla="*/ 112183 h 1121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4200" h="112183">
                <a:moveTo>
                  <a:pt x="0" y="86783"/>
                </a:moveTo>
                <a:cubicBezTo>
                  <a:pt x="67733" y="53974"/>
                  <a:pt x="135467" y="21166"/>
                  <a:pt x="203200" y="10583"/>
                </a:cubicBezTo>
                <a:cubicBezTo>
                  <a:pt x="270933" y="0"/>
                  <a:pt x="342900" y="6350"/>
                  <a:pt x="406400" y="23283"/>
                </a:cubicBezTo>
                <a:cubicBezTo>
                  <a:pt x="469900" y="40216"/>
                  <a:pt x="527050" y="76199"/>
                  <a:pt x="584200" y="112183"/>
                </a:cubicBezTo>
              </a:path>
            </a:pathLst>
          </a:cu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олилиния 34"/>
          <p:cNvSpPr/>
          <p:nvPr/>
        </p:nvSpPr>
        <p:spPr>
          <a:xfrm>
            <a:off x="3286116" y="1643050"/>
            <a:ext cx="285752" cy="428628"/>
          </a:xfrm>
          <a:custGeom>
            <a:avLst/>
            <a:gdLst>
              <a:gd name="connsiteX0" fmla="*/ 155222 w 155222"/>
              <a:gd name="connsiteY0" fmla="*/ 0 h 231423"/>
              <a:gd name="connsiteX1" fmla="*/ 121356 w 155222"/>
              <a:gd name="connsiteY1" fmla="*/ 135467 h 231423"/>
              <a:gd name="connsiteX2" fmla="*/ 19756 w 155222"/>
              <a:gd name="connsiteY2" fmla="*/ 220134 h 231423"/>
              <a:gd name="connsiteX3" fmla="*/ 2822 w 155222"/>
              <a:gd name="connsiteY3" fmla="*/ 203200 h 231423"/>
              <a:gd name="connsiteX4" fmla="*/ 2822 w 155222"/>
              <a:gd name="connsiteY4" fmla="*/ 186267 h 231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5222" h="231423">
                <a:moveTo>
                  <a:pt x="155222" y="0"/>
                </a:moveTo>
                <a:cubicBezTo>
                  <a:pt x="149578" y="49389"/>
                  <a:pt x="143934" y="98778"/>
                  <a:pt x="121356" y="135467"/>
                </a:cubicBezTo>
                <a:cubicBezTo>
                  <a:pt x="98778" y="172156"/>
                  <a:pt x="39512" y="208845"/>
                  <a:pt x="19756" y="220134"/>
                </a:cubicBezTo>
                <a:cubicBezTo>
                  <a:pt x="0" y="231423"/>
                  <a:pt x="5644" y="208844"/>
                  <a:pt x="2822" y="203200"/>
                </a:cubicBezTo>
                <a:cubicBezTo>
                  <a:pt x="0" y="197556"/>
                  <a:pt x="2822" y="186267"/>
                  <a:pt x="2822" y="186267"/>
                </a:cubicBezTo>
              </a:path>
            </a:pathLst>
          </a:cu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990099"/>
              </a:solidFill>
            </a:endParaRPr>
          </a:p>
        </p:txBody>
      </p:sp>
      <p:sp>
        <p:nvSpPr>
          <p:cNvPr id="34" name="Полилиния 33"/>
          <p:cNvSpPr/>
          <p:nvPr/>
        </p:nvSpPr>
        <p:spPr>
          <a:xfrm>
            <a:off x="3214678" y="1643051"/>
            <a:ext cx="214314" cy="285752"/>
          </a:xfrm>
          <a:custGeom>
            <a:avLst/>
            <a:gdLst>
              <a:gd name="connsiteX0" fmla="*/ 155222 w 155222"/>
              <a:gd name="connsiteY0" fmla="*/ 0 h 231423"/>
              <a:gd name="connsiteX1" fmla="*/ 121356 w 155222"/>
              <a:gd name="connsiteY1" fmla="*/ 135467 h 231423"/>
              <a:gd name="connsiteX2" fmla="*/ 19756 w 155222"/>
              <a:gd name="connsiteY2" fmla="*/ 220134 h 231423"/>
              <a:gd name="connsiteX3" fmla="*/ 2822 w 155222"/>
              <a:gd name="connsiteY3" fmla="*/ 203200 h 231423"/>
              <a:gd name="connsiteX4" fmla="*/ 2822 w 155222"/>
              <a:gd name="connsiteY4" fmla="*/ 186267 h 231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5222" h="231423">
                <a:moveTo>
                  <a:pt x="155222" y="0"/>
                </a:moveTo>
                <a:cubicBezTo>
                  <a:pt x="149578" y="49389"/>
                  <a:pt x="143934" y="98778"/>
                  <a:pt x="121356" y="135467"/>
                </a:cubicBezTo>
                <a:cubicBezTo>
                  <a:pt x="98778" y="172156"/>
                  <a:pt x="39512" y="208845"/>
                  <a:pt x="19756" y="220134"/>
                </a:cubicBezTo>
                <a:cubicBezTo>
                  <a:pt x="0" y="231423"/>
                  <a:pt x="5644" y="208844"/>
                  <a:pt x="2822" y="203200"/>
                </a:cubicBezTo>
                <a:cubicBezTo>
                  <a:pt x="0" y="197556"/>
                  <a:pt x="2822" y="186267"/>
                  <a:pt x="2822" y="186267"/>
                </a:cubicBezTo>
              </a:path>
            </a:pathLst>
          </a:cu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990099"/>
              </a:solidFill>
            </a:endParaRPr>
          </a:p>
        </p:txBody>
      </p:sp>
      <p:sp>
        <p:nvSpPr>
          <p:cNvPr id="41" name="Полилиния 40"/>
          <p:cNvSpPr/>
          <p:nvPr/>
        </p:nvSpPr>
        <p:spPr>
          <a:xfrm>
            <a:off x="2786050" y="2000240"/>
            <a:ext cx="571504" cy="71438"/>
          </a:xfrm>
          <a:custGeom>
            <a:avLst/>
            <a:gdLst>
              <a:gd name="connsiteX0" fmla="*/ 0 w 317500"/>
              <a:gd name="connsiteY0" fmla="*/ 0 h 67733"/>
              <a:gd name="connsiteX1" fmla="*/ 139700 w 317500"/>
              <a:gd name="connsiteY1" fmla="*/ 63500 h 67733"/>
              <a:gd name="connsiteX2" fmla="*/ 317500 w 317500"/>
              <a:gd name="connsiteY2" fmla="*/ 25400 h 67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7500" h="67733">
                <a:moveTo>
                  <a:pt x="0" y="0"/>
                </a:moveTo>
                <a:cubicBezTo>
                  <a:pt x="43391" y="29633"/>
                  <a:pt x="86783" y="59267"/>
                  <a:pt x="139700" y="63500"/>
                </a:cubicBezTo>
                <a:cubicBezTo>
                  <a:pt x="192617" y="67733"/>
                  <a:pt x="255058" y="46566"/>
                  <a:pt x="317500" y="25400"/>
                </a:cubicBezTo>
              </a:path>
            </a:pathLst>
          </a:cu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олилиния 35"/>
          <p:cNvSpPr/>
          <p:nvPr/>
        </p:nvSpPr>
        <p:spPr>
          <a:xfrm>
            <a:off x="2895600" y="1879600"/>
            <a:ext cx="317500" cy="67733"/>
          </a:xfrm>
          <a:custGeom>
            <a:avLst/>
            <a:gdLst>
              <a:gd name="connsiteX0" fmla="*/ 0 w 317500"/>
              <a:gd name="connsiteY0" fmla="*/ 0 h 67733"/>
              <a:gd name="connsiteX1" fmla="*/ 139700 w 317500"/>
              <a:gd name="connsiteY1" fmla="*/ 63500 h 67733"/>
              <a:gd name="connsiteX2" fmla="*/ 317500 w 317500"/>
              <a:gd name="connsiteY2" fmla="*/ 25400 h 67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7500" h="67733">
                <a:moveTo>
                  <a:pt x="0" y="0"/>
                </a:moveTo>
                <a:cubicBezTo>
                  <a:pt x="43391" y="29633"/>
                  <a:pt x="86783" y="59267"/>
                  <a:pt x="139700" y="63500"/>
                </a:cubicBezTo>
                <a:cubicBezTo>
                  <a:pt x="192617" y="67733"/>
                  <a:pt x="255058" y="46566"/>
                  <a:pt x="317500" y="25400"/>
                </a:cubicBezTo>
              </a:path>
            </a:pathLst>
          </a:cu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олилиния 41"/>
          <p:cNvSpPr/>
          <p:nvPr/>
        </p:nvSpPr>
        <p:spPr>
          <a:xfrm>
            <a:off x="5924550" y="1955800"/>
            <a:ext cx="196850" cy="317500"/>
          </a:xfrm>
          <a:custGeom>
            <a:avLst/>
            <a:gdLst>
              <a:gd name="connsiteX0" fmla="*/ 19050 w 196850"/>
              <a:gd name="connsiteY0" fmla="*/ 0 h 317500"/>
              <a:gd name="connsiteX1" fmla="*/ 6350 w 196850"/>
              <a:gd name="connsiteY1" fmla="*/ 152400 h 317500"/>
              <a:gd name="connsiteX2" fmla="*/ 57150 w 196850"/>
              <a:gd name="connsiteY2" fmla="*/ 254000 h 317500"/>
              <a:gd name="connsiteX3" fmla="*/ 196850 w 196850"/>
              <a:gd name="connsiteY3" fmla="*/ 317500 h 317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6850" h="317500">
                <a:moveTo>
                  <a:pt x="19050" y="0"/>
                </a:moveTo>
                <a:cubicBezTo>
                  <a:pt x="9525" y="55033"/>
                  <a:pt x="0" y="110067"/>
                  <a:pt x="6350" y="152400"/>
                </a:cubicBezTo>
                <a:cubicBezTo>
                  <a:pt x="12700" y="194733"/>
                  <a:pt x="25400" y="226483"/>
                  <a:pt x="57150" y="254000"/>
                </a:cubicBezTo>
                <a:cubicBezTo>
                  <a:pt x="88900" y="281517"/>
                  <a:pt x="142875" y="299508"/>
                  <a:pt x="196850" y="317500"/>
                </a:cubicBezTo>
              </a:path>
            </a:pathLst>
          </a:cu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олилиния 39"/>
          <p:cNvSpPr/>
          <p:nvPr/>
        </p:nvSpPr>
        <p:spPr>
          <a:xfrm>
            <a:off x="5857884" y="1643050"/>
            <a:ext cx="101600" cy="317500"/>
          </a:xfrm>
          <a:custGeom>
            <a:avLst/>
            <a:gdLst>
              <a:gd name="connsiteX0" fmla="*/ 25400 w 101600"/>
              <a:gd name="connsiteY0" fmla="*/ 0 h 317500"/>
              <a:gd name="connsiteX1" fmla="*/ 12700 w 101600"/>
              <a:gd name="connsiteY1" fmla="*/ 139700 h 317500"/>
              <a:gd name="connsiteX2" fmla="*/ 101600 w 101600"/>
              <a:gd name="connsiteY2" fmla="*/ 317500 h 317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600" h="317500">
                <a:moveTo>
                  <a:pt x="25400" y="0"/>
                </a:moveTo>
                <a:cubicBezTo>
                  <a:pt x="12700" y="43391"/>
                  <a:pt x="0" y="86783"/>
                  <a:pt x="12700" y="139700"/>
                </a:cubicBezTo>
                <a:cubicBezTo>
                  <a:pt x="25400" y="192617"/>
                  <a:pt x="63500" y="255058"/>
                  <a:pt x="101600" y="317500"/>
                </a:cubicBezTo>
              </a:path>
            </a:pathLst>
          </a:cu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16200000" flipH="1">
            <a:off x="2607455" y="2107397"/>
            <a:ext cx="2428892" cy="150019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1000100" y="1643050"/>
            <a:ext cx="5715040" cy="2428892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араллелограмм 36"/>
          <p:cNvSpPr/>
          <p:nvPr/>
        </p:nvSpPr>
        <p:spPr>
          <a:xfrm>
            <a:off x="928662" y="1643050"/>
            <a:ext cx="5786478" cy="2428892"/>
          </a:xfrm>
          <a:prstGeom prst="parallelogram">
            <a:avLst>
              <a:gd name="adj" fmla="val 88756"/>
            </a:avLst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7"/>
          <p:cNvSpPr txBox="1"/>
          <p:nvPr/>
        </p:nvSpPr>
        <p:spPr>
          <a:xfrm>
            <a:off x="3643306" y="2000240"/>
            <a:ext cx="71438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4800" b="1" dirty="0" smtClean="0">
                <a:ln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4800" b="1" dirty="0">
              <a:ln/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50"/>
          <p:cNvGrpSpPr/>
          <p:nvPr/>
        </p:nvGrpSpPr>
        <p:grpSpPr>
          <a:xfrm>
            <a:off x="214282" y="928670"/>
            <a:ext cx="7072362" cy="3759955"/>
            <a:chOff x="214282" y="928670"/>
            <a:chExt cx="7072362" cy="3759955"/>
          </a:xfrm>
        </p:grpSpPr>
        <p:sp>
          <p:nvSpPr>
            <p:cNvPr id="27" name="TextBox 26"/>
            <p:cNvSpPr txBox="1"/>
            <p:nvPr/>
          </p:nvSpPr>
          <p:spPr>
            <a:xfrm>
              <a:off x="2500298" y="928670"/>
              <a:ext cx="7143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flat" dir="t">
                  <a:rot lat="0" lon="0" rev="18900000"/>
                </a:lightRig>
              </a:scene3d>
              <a:sp3d extrusionH="31750" contourW="6350" prstMaterial="powder">
                <a:bevelT w="19050" h="19050" prst="angle"/>
                <a:contourClr>
                  <a:schemeClr val="accent3">
                    <a:tint val="100000"/>
                    <a:shade val="100000"/>
                    <a:satMod val="100000"/>
                    <a:hueMod val="100000"/>
                  </a:schemeClr>
                </a:contourClr>
              </a:sp3d>
            </a:bodyPr>
            <a:lstStyle/>
            <a:p>
              <a:r>
                <a:rPr lang="ru-RU" sz="4800" b="1" dirty="0" smtClean="0">
                  <a:ln/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В</a:t>
              </a:r>
              <a:endParaRPr lang="ru-RU" sz="4800" b="1" dirty="0">
                <a:ln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572264" y="1000108"/>
              <a:ext cx="7143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flat" dir="t">
                  <a:rot lat="0" lon="0" rev="18900000"/>
                </a:lightRig>
              </a:scene3d>
              <a:sp3d extrusionH="31750" contourW="6350" prstMaterial="powder">
                <a:bevelT w="19050" h="19050" prst="angle"/>
                <a:contourClr>
                  <a:schemeClr val="accent3">
                    <a:tint val="100000"/>
                    <a:shade val="100000"/>
                    <a:satMod val="100000"/>
                    <a:hueMod val="100000"/>
                  </a:schemeClr>
                </a:contourClr>
              </a:sp3d>
            </a:bodyPr>
            <a:lstStyle/>
            <a:p>
              <a:r>
                <a:rPr lang="ru-RU" sz="4800" b="1" dirty="0" smtClean="0">
                  <a:ln/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С</a:t>
              </a:r>
              <a:endParaRPr lang="ru-RU" sz="4800" b="1" dirty="0">
                <a:ln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14282" y="3643314"/>
              <a:ext cx="7143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flat" dir="t">
                  <a:rot lat="0" lon="0" rev="18900000"/>
                </a:lightRig>
              </a:scene3d>
              <a:sp3d extrusionH="31750" contourW="6350" prstMaterial="powder">
                <a:bevelT w="19050" h="19050" prst="angle"/>
                <a:contourClr>
                  <a:schemeClr val="accent3">
                    <a:tint val="100000"/>
                    <a:shade val="100000"/>
                    <a:satMod val="100000"/>
                    <a:hueMod val="100000"/>
                  </a:schemeClr>
                </a:contourClr>
              </a:sp3d>
            </a:bodyPr>
            <a:lstStyle/>
            <a:p>
              <a:r>
                <a:rPr lang="ru-RU" sz="4800" b="1" dirty="0" smtClean="0">
                  <a:ln/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А</a:t>
              </a:r>
              <a:endParaRPr lang="ru-RU" sz="4800" b="1" dirty="0">
                <a:ln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714876" y="3857628"/>
              <a:ext cx="7143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flat" dir="t">
                  <a:rot lat="0" lon="0" rev="18900000"/>
                </a:lightRig>
              </a:scene3d>
              <a:sp3d extrusionH="31750" contourW="6350" prstMaterial="powder">
                <a:bevelT w="19050" h="19050" prst="angle"/>
                <a:contourClr>
                  <a:schemeClr val="accent3">
                    <a:tint val="100000"/>
                    <a:shade val="100000"/>
                    <a:satMod val="100000"/>
                    <a:hueMod val="100000"/>
                  </a:schemeClr>
                </a:contourClr>
              </a:sp3d>
            </a:bodyPr>
            <a:lstStyle/>
            <a:p>
              <a:r>
                <a:rPr lang="en-US" sz="4800" b="1" dirty="0" smtClean="0">
                  <a:ln/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ru-RU" sz="4800" b="1" dirty="0">
                <a:ln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2" name="Прямоугольник 31"/>
          <p:cNvSpPr/>
          <p:nvPr/>
        </p:nvSpPr>
        <p:spPr>
          <a:xfrm>
            <a:off x="642910" y="214290"/>
            <a:ext cx="807249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800" b="1" i="1" spc="300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ookman Old Style" pitchFamily="18" charset="0"/>
              </a:rPr>
              <a:t>ПРИЗНАКИ РОМБА</a:t>
            </a:r>
            <a:endParaRPr lang="ru-RU" sz="4800" b="1" i="1" spc="300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00034" y="4572008"/>
            <a:ext cx="778671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4000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ookman Old Style" pitchFamily="18" charset="0"/>
                <a:cs typeface="Times New Roman" pitchFamily="18" charset="0"/>
              </a:rPr>
              <a:t>Параллелограмм – ромб, если</a:t>
            </a:r>
            <a:endParaRPr lang="ru-RU" sz="4000" dirty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0" y="5286388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sz="4000" b="1" i="1" dirty="0" smtClean="0">
                <a:ln w="50800"/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1) АС и В</a:t>
            </a:r>
            <a:r>
              <a:rPr lang="en-US" sz="4000" b="1" i="1" dirty="0" smtClean="0">
                <a:ln w="50800"/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D</a:t>
            </a:r>
            <a:r>
              <a:rPr lang="ru-RU" sz="4000" b="1" i="1" dirty="0" smtClean="0">
                <a:ln w="50800"/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 перпендикулярны</a:t>
            </a:r>
            <a:endParaRPr lang="ru-RU" sz="4000" b="1" i="1" dirty="0">
              <a:ln w="50800"/>
              <a:solidFill>
                <a:srgbClr val="FF0000"/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0" y="5929330"/>
            <a:ext cx="91440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sz="4000" b="1" i="1" dirty="0" smtClean="0">
                <a:ln w="50800"/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2) АС и В</a:t>
            </a:r>
            <a:r>
              <a:rPr lang="en-US" sz="4000" b="1" i="1" dirty="0" smtClean="0">
                <a:ln w="50800"/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D</a:t>
            </a:r>
            <a:r>
              <a:rPr lang="ru-RU" sz="4000" b="1" i="1" dirty="0" smtClean="0">
                <a:ln w="50800"/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 – биссектрисы углов</a:t>
            </a:r>
            <a:endParaRPr lang="ru-RU" sz="4000" b="1" i="1" dirty="0">
              <a:ln w="50800"/>
              <a:solidFill>
                <a:srgbClr val="FF0000"/>
              </a:solidFill>
              <a:latin typeface="Bookman Old Style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7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000"/>
                            </p:stCondLst>
                            <p:childTnLst>
                              <p:par>
                                <p:cTn id="64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8000"/>
                            </p:stCondLst>
                            <p:childTnLst>
                              <p:par>
                                <p:cTn id="6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9" grpId="1" animBg="1"/>
      <p:bldP spid="31" grpId="0" animBg="1"/>
      <p:bldP spid="30" grpId="0" animBg="1"/>
      <p:bldP spid="24" grpId="0" animBg="1"/>
      <p:bldP spid="26" grpId="0" animBg="1"/>
      <p:bldP spid="33" grpId="0" animBg="1"/>
      <p:bldP spid="39" grpId="0" animBg="1"/>
      <p:bldP spid="35" grpId="0" animBg="1"/>
      <p:bldP spid="34" grpId="0" animBg="1"/>
      <p:bldP spid="41" grpId="0" animBg="1"/>
      <p:bldP spid="36" grpId="0" animBg="1"/>
      <p:bldP spid="42" grpId="0" animBg="1"/>
      <p:bldP spid="40" grpId="0" animBg="1"/>
      <p:bldP spid="32" grpId="0"/>
      <p:bldP spid="43" grpId="0"/>
      <p:bldP spid="45" grpId="0"/>
      <p:bldP spid="4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Прямоугольник 55"/>
          <p:cNvSpPr/>
          <p:nvPr/>
        </p:nvSpPr>
        <p:spPr>
          <a:xfrm>
            <a:off x="500034" y="3500438"/>
            <a:ext cx="2643206" cy="1500198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араллелограмм 54"/>
          <p:cNvSpPr/>
          <p:nvPr/>
        </p:nvSpPr>
        <p:spPr>
          <a:xfrm>
            <a:off x="5214942" y="3429000"/>
            <a:ext cx="3786214" cy="1500198"/>
          </a:xfrm>
          <a:prstGeom prst="parallelogram">
            <a:avLst>
              <a:gd name="adj" fmla="val 88756"/>
            </a:avLst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357422" y="2714620"/>
            <a:ext cx="71438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4800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</a:t>
            </a:r>
            <a:endParaRPr lang="ru-RU" sz="4800" b="1" dirty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57884" y="0"/>
            <a:ext cx="71438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4800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</a:t>
            </a:r>
            <a:endParaRPr lang="ru-RU" sz="4800" b="1" dirty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86446" y="2786058"/>
            <a:ext cx="71438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4800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</a:t>
            </a:r>
            <a:endParaRPr lang="ru-RU" sz="4800" b="1" dirty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 rot="20387236">
            <a:off x="6002191" y="3742233"/>
            <a:ext cx="19503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j-lt"/>
              </a:rPr>
              <a:t>ромб,</a:t>
            </a:r>
            <a:r>
              <a:rPr lang="ru-RU" sz="4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FFFF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j-lt"/>
              </a:rPr>
              <a:t> </a:t>
            </a:r>
            <a:endParaRPr lang="ru-RU" sz="4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FFFF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+mj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000760" y="5534561"/>
            <a:ext cx="30003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rgbClr val="FF0000"/>
                </a:solidFill>
                <a:latin typeface="Bookman Old Style" pitchFamily="18" charset="0"/>
              </a:rPr>
              <a:t>все углы </a:t>
            </a:r>
          </a:p>
          <a:p>
            <a:r>
              <a:rPr lang="ru-RU" sz="4000" b="1" i="1" dirty="0" smtClean="0">
                <a:solidFill>
                  <a:srgbClr val="FF0000"/>
                </a:solidFill>
                <a:latin typeface="Bookman Old Style" pitchFamily="18" charset="0"/>
              </a:rPr>
              <a:t>прямые</a:t>
            </a:r>
            <a:endParaRPr lang="ru-RU" sz="4000" b="1" i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000760" y="5072074"/>
            <a:ext cx="26432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B050"/>
                </a:solidFill>
                <a:latin typeface="+mj-lt"/>
              </a:rPr>
              <a:t>у которого</a:t>
            </a:r>
            <a:endParaRPr lang="ru-RU" sz="3200" b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28596" y="5534561"/>
            <a:ext cx="39290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rgbClr val="FF0000"/>
                </a:solidFill>
                <a:latin typeface="Bookman Old Style" pitchFamily="18" charset="0"/>
              </a:rPr>
              <a:t>все стороны </a:t>
            </a:r>
          </a:p>
          <a:p>
            <a:r>
              <a:rPr lang="ru-RU" sz="4000" b="1" i="1" dirty="0" smtClean="0">
                <a:solidFill>
                  <a:srgbClr val="FF0000"/>
                </a:solidFill>
                <a:latin typeface="Bookman Old Style" pitchFamily="18" charset="0"/>
              </a:rPr>
              <a:t>равны</a:t>
            </a:r>
            <a:endParaRPr lang="ru-RU" sz="4000" b="1" i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00034" y="5072074"/>
            <a:ext cx="29289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C000"/>
                </a:solidFill>
                <a:latin typeface="+mj-lt"/>
              </a:rPr>
              <a:t>у которого</a:t>
            </a:r>
            <a:endParaRPr lang="ru-RU" sz="3200" b="1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32" name="TextBox 31"/>
          <p:cNvSpPr txBox="1"/>
          <p:nvPr/>
        </p:nvSpPr>
        <p:spPr>
          <a:xfrm rot="20759646">
            <a:off x="6172462" y="436801"/>
            <a:ext cx="771508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+mj-lt"/>
              </a:rPr>
              <a:t>_</a:t>
            </a:r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66FF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+mj-lt"/>
              </a:rPr>
              <a:t> </a:t>
            </a:r>
            <a:r>
              <a:rPr lang="ru-RU" sz="5400" b="1" dirty="0" smtClean="0">
                <a:ln w="11430"/>
                <a:solidFill>
                  <a:srgbClr val="CC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j-lt"/>
              </a:rPr>
              <a:t>  </a:t>
            </a:r>
            <a:endParaRPr lang="ru-RU" sz="5400" b="1" dirty="0">
              <a:ln w="11430"/>
              <a:solidFill>
                <a:srgbClr val="CC00FF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357422" y="0"/>
            <a:ext cx="71438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4800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</a:t>
            </a:r>
            <a:endParaRPr lang="ru-RU" sz="4800" b="1" dirty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 rot="20510958">
            <a:off x="4530" y="3560296"/>
            <a:ext cx="4635009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4400" b="1" dirty="0" smtClean="0">
                <a:ln w="11430"/>
                <a:solidFill>
                  <a:srgbClr val="FFC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j-lt"/>
              </a:rPr>
              <a:t>прямоугольник,</a:t>
            </a:r>
            <a:r>
              <a:rPr lang="ru-RU" sz="4400" b="1" dirty="0" smtClean="0">
                <a:ln w="11430"/>
                <a:solidFill>
                  <a:srgbClr val="FFFF6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j-lt"/>
              </a:rPr>
              <a:t> </a:t>
            </a:r>
            <a:endParaRPr lang="ru-RU" sz="4400" b="1" dirty="0">
              <a:ln w="11430"/>
              <a:solidFill>
                <a:srgbClr val="FFFF66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j-lt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928926" y="357166"/>
            <a:ext cx="357190" cy="357190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5429256" y="357166"/>
            <a:ext cx="357190" cy="357190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5429256" y="2786058"/>
            <a:ext cx="357190" cy="357190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2928926" y="2786058"/>
            <a:ext cx="357190" cy="357190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2928926" y="357166"/>
            <a:ext cx="2857520" cy="2786082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TextBox 65"/>
          <p:cNvSpPr txBox="1"/>
          <p:nvPr/>
        </p:nvSpPr>
        <p:spPr>
          <a:xfrm rot="20714238">
            <a:off x="2407005" y="1367336"/>
            <a:ext cx="41233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cap="small" spc="30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latin typeface="Arial Black" pitchFamily="34" charset="0"/>
              </a:rPr>
              <a:t>КВАДРАТ</a:t>
            </a:r>
            <a:endParaRPr lang="ru-RU" sz="5400" cap="small" spc="30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3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00"/>
                            </p:stCondLst>
                            <p:childTnLst>
                              <p:par>
                                <p:cTn id="3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9000"/>
                            </p:stCondLst>
                            <p:childTnLst>
                              <p:par>
                                <p:cTn id="4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4000"/>
                            </p:stCondLst>
                            <p:childTnLst>
                              <p:par>
                                <p:cTn id="8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C99FF"/>
                                      </p:to>
                                    </p:animClr>
                                    <p:set>
                                      <p:cBhvr>
                                        <p:cTn id="10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5" grpId="0" animBg="1"/>
      <p:bldP spid="14" grpId="0"/>
      <p:bldP spid="16" grpId="0"/>
      <p:bldP spid="17" grpId="0"/>
      <p:bldP spid="35" grpId="0"/>
      <p:bldP spid="36" grpId="0"/>
      <p:bldP spid="39" grpId="0"/>
      <p:bldP spid="40" grpId="0"/>
      <p:bldP spid="53" grpId="0"/>
      <p:bldP spid="32" grpId="0"/>
      <p:bldP spid="15" grpId="0"/>
      <p:bldP spid="38" grpId="0"/>
      <p:bldP spid="48" grpId="0" animBg="1"/>
      <p:bldP spid="50" grpId="0" animBg="1"/>
      <p:bldP spid="52" grpId="0" animBg="1"/>
      <p:bldP spid="54" grpId="0" animBg="1"/>
      <p:bldP spid="34" grpId="0" animBg="1"/>
      <p:bldP spid="6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олилиния 29"/>
          <p:cNvSpPr/>
          <p:nvPr/>
        </p:nvSpPr>
        <p:spPr>
          <a:xfrm>
            <a:off x="1071538" y="3714752"/>
            <a:ext cx="245533" cy="317500"/>
          </a:xfrm>
          <a:custGeom>
            <a:avLst/>
            <a:gdLst>
              <a:gd name="connsiteX0" fmla="*/ 0 w 245533"/>
              <a:gd name="connsiteY0" fmla="*/ 0 h 317500"/>
              <a:gd name="connsiteX1" fmla="*/ 139700 w 245533"/>
              <a:gd name="connsiteY1" fmla="*/ 76200 h 317500"/>
              <a:gd name="connsiteX2" fmla="*/ 228600 w 245533"/>
              <a:gd name="connsiteY2" fmla="*/ 203200 h 317500"/>
              <a:gd name="connsiteX3" fmla="*/ 241300 w 245533"/>
              <a:gd name="connsiteY3" fmla="*/ 317500 h 317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5533" h="317500">
                <a:moveTo>
                  <a:pt x="0" y="0"/>
                </a:moveTo>
                <a:cubicBezTo>
                  <a:pt x="50800" y="21166"/>
                  <a:pt x="101600" y="42333"/>
                  <a:pt x="139700" y="76200"/>
                </a:cubicBezTo>
                <a:cubicBezTo>
                  <a:pt x="177800" y="110067"/>
                  <a:pt x="211667" y="162983"/>
                  <a:pt x="228600" y="203200"/>
                </a:cubicBezTo>
                <a:cubicBezTo>
                  <a:pt x="245533" y="243417"/>
                  <a:pt x="243416" y="280458"/>
                  <a:pt x="241300" y="317500"/>
                </a:cubicBezTo>
              </a:path>
            </a:pathLst>
          </a:custGeom>
          <a:ln w="38100">
            <a:solidFill>
              <a:srgbClr val="00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714348" y="3571876"/>
            <a:ext cx="368300" cy="152400"/>
          </a:xfrm>
          <a:custGeom>
            <a:avLst/>
            <a:gdLst>
              <a:gd name="connsiteX0" fmla="*/ 368300 w 368300"/>
              <a:gd name="connsiteY0" fmla="*/ 152400 h 152400"/>
              <a:gd name="connsiteX1" fmla="*/ 254000 w 368300"/>
              <a:gd name="connsiteY1" fmla="*/ 38100 h 152400"/>
              <a:gd name="connsiteX2" fmla="*/ 152400 w 368300"/>
              <a:gd name="connsiteY2" fmla="*/ 12700 h 152400"/>
              <a:gd name="connsiteX3" fmla="*/ 0 w 368300"/>
              <a:gd name="connsiteY3" fmla="*/ 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8300" h="152400">
                <a:moveTo>
                  <a:pt x="368300" y="152400"/>
                </a:moveTo>
                <a:cubicBezTo>
                  <a:pt x="329141" y="106891"/>
                  <a:pt x="289983" y="61383"/>
                  <a:pt x="254000" y="38100"/>
                </a:cubicBezTo>
                <a:cubicBezTo>
                  <a:pt x="218017" y="14817"/>
                  <a:pt x="194733" y="19050"/>
                  <a:pt x="152400" y="12700"/>
                </a:cubicBezTo>
                <a:cubicBezTo>
                  <a:pt x="110067" y="6350"/>
                  <a:pt x="55033" y="3175"/>
                  <a:pt x="0" y="0"/>
                </a:cubicBezTo>
              </a:path>
            </a:pathLst>
          </a:custGeom>
          <a:ln w="38100">
            <a:solidFill>
              <a:srgbClr val="00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714348" y="3786190"/>
            <a:ext cx="285752" cy="285752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>
            <a:off x="3286116" y="3786190"/>
            <a:ext cx="285752" cy="285752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3286116" y="1285860"/>
            <a:ext cx="285752" cy="285752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714348" y="1285860"/>
            <a:ext cx="285752" cy="285752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олилиния 32"/>
          <p:cNvSpPr/>
          <p:nvPr/>
        </p:nvSpPr>
        <p:spPr>
          <a:xfrm>
            <a:off x="3214678" y="3500438"/>
            <a:ext cx="381000" cy="184150"/>
          </a:xfrm>
          <a:custGeom>
            <a:avLst/>
            <a:gdLst>
              <a:gd name="connsiteX0" fmla="*/ 0 w 381000"/>
              <a:gd name="connsiteY0" fmla="*/ 184150 h 184150"/>
              <a:gd name="connsiteX1" fmla="*/ 88900 w 381000"/>
              <a:gd name="connsiteY1" fmla="*/ 57150 h 184150"/>
              <a:gd name="connsiteX2" fmla="*/ 254000 w 381000"/>
              <a:gd name="connsiteY2" fmla="*/ 6350 h 184150"/>
              <a:gd name="connsiteX3" fmla="*/ 381000 w 381000"/>
              <a:gd name="connsiteY3" fmla="*/ 19050 h 184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1000" h="184150">
                <a:moveTo>
                  <a:pt x="0" y="184150"/>
                </a:moveTo>
                <a:cubicBezTo>
                  <a:pt x="23283" y="135466"/>
                  <a:pt x="46567" y="86783"/>
                  <a:pt x="88900" y="57150"/>
                </a:cubicBezTo>
                <a:cubicBezTo>
                  <a:pt x="131233" y="27517"/>
                  <a:pt x="205317" y="12700"/>
                  <a:pt x="254000" y="6350"/>
                </a:cubicBezTo>
                <a:cubicBezTo>
                  <a:pt x="302683" y="0"/>
                  <a:pt x="341841" y="9525"/>
                  <a:pt x="381000" y="19050"/>
                </a:cubicBezTo>
              </a:path>
            </a:pathLst>
          </a:custGeom>
          <a:ln w="38100">
            <a:solidFill>
              <a:srgbClr val="00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олилиния 33"/>
          <p:cNvSpPr/>
          <p:nvPr/>
        </p:nvSpPr>
        <p:spPr>
          <a:xfrm>
            <a:off x="3000364" y="3714752"/>
            <a:ext cx="239183" cy="330200"/>
          </a:xfrm>
          <a:custGeom>
            <a:avLst/>
            <a:gdLst>
              <a:gd name="connsiteX0" fmla="*/ 239183 w 239183"/>
              <a:gd name="connsiteY0" fmla="*/ 0 h 330200"/>
              <a:gd name="connsiteX1" fmla="*/ 35983 w 239183"/>
              <a:gd name="connsiteY1" fmla="*/ 127000 h 330200"/>
              <a:gd name="connsiteX2" fmla="*/ 23283 w 239183"/>
              <a:gd name="connsiteY2" fmla="*/ 330200 h 33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9183" h="330200">
                <a:moveTo>
                  <a:pt x="239183" y="0"/>
                </a:moveTo>
                <a:cubicBezTo>
                  <a:pt x="155574" y="35983"/>
                  <a:pt x="71966" y="71967"/>
                  <a:pt x="35983" y="127000"/>
                </a:cubicBezTo>
                <a:cubicBezTo>
                  <a:pt x="0" y="182033"/>
                  <a:pt x="11641" y="256116"/>
                  <a:pt x="23283" y="330200"/>
                </a:cubicBezTo>
              </a:path>
            </a:pathLst>
          </a:custGeom>
          <a:ln w="38100">
            <a:solidFill>
              <a:srgbClr val="00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олилиния 30"/>
          <p:cNvSpPr/>
          <p:nvPr/>
        </p:nvSpPr>
        <p:spPr>
          <a:xfrm>
            <a:off x="2928926" y="1285860"/>
            <a:ext cx="285752" cy="285752"/>
          </a:xfrm>
          <a:custGeom>
            <a:avLst/>
            <a:gdLst>
              <a:gd name="connsiteX0" fmla="*/ 0 w 203200"/>
              <a:gd name="connsiteY0" fmla="*/ 0 h 279400"/>
              <a:gd name="connsiteX1" fmla="*/ 50800 w 203200"/>
              <a:gd name="connsiteY1" fmla="*/ 203200 h 279400"/>
              <a:gd name="connsiteX2" fmla="*/ 203200 w 203200"/>
              <a:gd name="connsiteY2" fmla="*/ 279400 h 27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3200" h="279400">
                <a:moveTo>
                  <a:pt x="0" y="0"/>
                </a:moveTo>
                <a:cubicBezTo>
                  <a:pt x="8466" y="78317"/>
                  <a:pt x="16933" y="156634"/>
                  <a:pt x="50800" y="203200"/>
                </a:cubicBezTo>
                <a:cubicBezTo>
                  <a:pt x="84667" y="249766"/>
                  <a:pt x="143933" y="264583"/>
                  <a:pt x="203200" y="279400"/>
                </a:cubicBezTo>
              </a:path>
            </a:pathLst>
          </a:custGeom>
          <a:ln w="38100">
            <a:solidFill>
              <a:srgbClr val="00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олилиния 55"/>
          <p:cNvSpPr/>
          <p:nvPr/>
        </p:nvSpPr>
        <p:spPr>
          <a:xfrm>
            <a:off x="3214678" y="1571612"/>
            <a:ext cx="357190" cy="214314"/>
          </a:xfrm>
          <a:custGeom>
            <a:avLst/>
            <a:gdLst>
              <a:gd name="connsiteX0" fmla="*/ 0 w 203200"/>
              <a:gd name="connsiteY0" fmla="*/ 0 h 279400"/>
              <a:gd name="connsiteX1" fmla="*/ 50800 w 203200"/>
              <a:gd name="connsiteY1" fmla="*/ 203200 h 279400"/>
              <a:gd name="connsiteX2" fmla="*/ 203200 w 203200"/>
              <a:gd name="connsiteY2" fmla="*/ 279400 h 27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3200" h="279400">
                <a:moveTo>
                  <a:pt x="0" y="0"/>
                </a:moveTo>
                <a:cubicBezTo>
                  <a:pt x="8466" y="78317"/>
                  <a:pt x="16933" y="156634"/>
                  <a:pt x="50800" y="203200"/>
                </a:cubicBezTo>
                <a:cubicBezTo>
                  <a:pt x="84667" y="249766"/>
                  <a:pt x="143933" y="264583"/>
                  <a:pt x="203200" y="279400"/>
                </a:cubicBezTo>
              </a:path>
            </a:pathLst>
          </a:custGeom>
          <a:ln w="38100">
            <a:solidFill>
              <a:srgbClr val="00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рямоугольник 61"/>
          <p:cNvSpPr/>
          <p:nvPr/>
        </p:nvSpPr>
        <p:spPr>
          <a:xfrm rot="18780000">
            <a:off x="1772642" y="2489649"/>
            <a:ext cx="290249" cy="285258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3" name="Прямая соединительная линия 52"/>
          <p:cNvCxnSpPr/>
          <p:nvPr/>
        </p:nvCxnSpPr>
        <p:spPr>
          <a:xfrm rot="5400000">
            <a:off x="714348" y="2643182"/>
            <a:ext cx="1428760" cy="142876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rot="16200000" flipH="1">
            <a:off x="2143108" y="2643182"/>
            <a:ext cx="1428760" cy="142876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10800000" flipV="1">
            <a:off x="2143108" y="1285860"/>
            <a:ext cx="1428760" cy="1357322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олилиния 27"/>
          <p:cNvSpPr/>
          <p:nvPr/>
        </p:nvSpPr>
        <p:spPr>
          <a:xfrm>
            <a:off x="1071538" y="1285860"/>
            <a:ext cx="142876" cy="330200"/>
          </a:xfrm>
          <a:custGeom>
            <a:avLst/>
            <a:gdLst>
              <a:gd name="connsiteX0" fmla="*/ 0 w 167217"/>
              <a:gd name="connsiteY0" fmla="*/ 330200 h 330200"/>
              <a:gd name="connsiteX1" fmla="*/ 139700 w 167217"/>
              <a:gd name="connsiteY1" fmla="*/ 228600 h 330200"/>
              <a:gd name="connsiteX2" fmla="*/ 165100 w 167217"/>
              <a:gd name="connsiteY2" fmla="*/ 88900 h 330200"/>
              <a:gd name="connsiteX3" fmla="*/ 152400 w 167217"/>
              <a:gd name="connsiteY3" fmla="*/ 0 h 33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7217" h="330200">
                <a:moveTo>
                  <a:pt x="0" y="330200"/>
                </a:moveTo>
                <a:cubicBezTo>
                  <a:pt x="56091" y="299508"/>
                  <a:pt x="112183" y="268817"/>
                  <a:pt x="139700" y="228600"/>
                </a:cubicBezTo>
                <a:cubicBezTo>
                  <a:pt x="167217" y="188383"/>
                  <a:pt x="162983" y="127000"/>
                  <a:pt x="165100" y="88900"/>
                </a:cubicBezTo>
                <a:cubicBezTo>
                  <a:pt x="167217" y="50800"/>
                  <a:pt x="152400" y="0"/>
                  <a:pt x="152400" y="0"/>
                </a:cubicBezTo>
              </a:path>
            </a:pathLst>
          </a:custGeom>
          <a:ln w="38100">
            <a:solidFill>
              <a:srgbClr val="00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714348" y="1571612"/>
            <a:ext cx="368300" cy="148167"/>
          </a:xfrm>
          <a:custGeom>
            <a:avLst/>
            <a:gdLst>
              <a:gd name="connsiteX0" fmla="*/ 368300 w 368300"/>
              <a:gd name="connsiteY0" fmla="*/ 0 h 148167"/>
              <a:gd name="connsiteX1" fmla="*/ 292100 w 368300"/>
              <a:gd name="connsiteY1" fmla="*/ 76200 h 148167"/>
              <a:gd name="connsiteX2" fmla="*/ 152400 w 368300"/>
              <a:gd name="connsiteY2" fmla="*/ 139700 h 148167"/>
              <a:gd name="connsiteX3" fmla="*/ 0 w 368300"/>
              <a:gd name="connsiteY3" fmla="*/ 127000 h 148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8300" h="148167">
                <a:moveTo>
                  <a:pt x="368300" y="0"/>
                </a:moveTo>
                <a:cubicBezTo>
                  <a:pt x="348191" y="26458"/>
                  <a:pt x="328083" y="52917"/>
                  <a:pt x="292100" y="76200"/>
                </a:cubicBezTo>
                <a:cubicBezTo>
                  <a:pt x="256117" y="99483"/>
                  <a:pt x="201083" y="131233"/>
                  <a:pt x="152400" y="139700"/>
                </a:cubicBezTo>
                <a:cubicBezTo>
                  <a:pt x="103717" y="148167"/>
                  <a:pt x="0" y="127000"/>
                  <a:pt x="0" y="127000"/>
                </a:cubicBezTo>
              </a:path>
            </a:pathLst>
          </a:custGeom>
          <a:ln w="38100">
            <a:solidFill>
              <a:srgbClr val="00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714348" y="1285860"/>
            <a:ext cx="1428760" cy="1357322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14282" y="714356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4400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</a:t>
            </a:r>
            <a:endParaRPr lang="ru-RU" sz="4400" b="1" dirty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71868" y="785794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4400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</a:t>
            </a:r>
            <a:endParaRPr lang="ru-RU" sz="4400" b="1" dirty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71868" y="3714752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4400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</a:t>
            </a:r>
            <a:endParaRPr lang="ru-RU" sz="4400" b="1" dirty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28794" y="0"/>
            <a:ext cx="51111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Bookman Old Style" pitchFamily="18" charset="0"/>
              </a:rPr>
              <a:t>В квадрате:</a:t>
            </a:r>
            <a:endParaRPr lang="ru-RU" sz="4800" b="1" i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 rot="20674113">
            <a:off x="3944463" y="1118782"/>
            <a:ext cx="5000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rgbClr val="002060"/>
                </a:solidFill>
                <a:latin typeface="Bookman Old Style" pitchFamily="18" charset="0"/>
              </a:rPr>
              <a:t>1. Стороны равны</a:t>
            </a:r>
            <a:endParaRPr lang="ru-RU" sz="3600" b="1" i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929058" y="2143116"/>
            <a:ext cx="3929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rgbClr val="7030A0"/>
                </a:solidFill>
                <a:latin typeface="Bookman Old Style" pitchFamily="18" charset="0"/>
              </a:rPr>
              <a:t>2. Углы равны</a:t>
            </a:r>
            <a:endParaRPr lang="ru-RU" sz="3600" b="1" i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 rot="601464">
            <a:off x="3851854" y="3150664"/>
            <a:ext cx="5286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rgbClr val="FFFF00"/>
                </a:solidFill>
                <a:latin typeface="Bookman Old Style" pitchFamily="18" charset="0"/>
              </a:rPr>
              <a:t>3. Диагонали равны</a:t>
            </a:r>
            <a:endParaRPr lang="ru-RU" sz="3600" b="1" i="1" dirty="0">
              <a:solidFill>
                <a:srgbClr val="FFFF00"/>
              </a:solidFill>
              <a:latin typeface="Bookman Old Style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85720" y="5000636"/>
            <a:ext cx="8501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rgbClr val="0070C0"/>
                </a:solidFill>
                <a:latin typeface="Bookman Old Style" pitchFamily="18" charset="0"/>
              </a:rPr>
              <a:t>5. Диагонали перпендикулярны</a:t>
            </a:r>
            <a:endParaRPr lang="ru-RU" sz="3600" b="1" i="1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 rot="265009">
            <a:off x="273987" y="5871533"/>
            <a:ext cx="8858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rgbClr val="00FFFF"/>
                </a:solidFill>
                <a:latin typeface="Bookman Old Style" pitchFamily="18" charset="0"/>
              </a:rPr>
              <a:t>6. Диагонали биссектрисы углов</a:t>
            </a:r>
            <a:endParaRPr lang="ru-RU" sz="3600" b="1" i="1" dirty="0">
              <a:solidFill>
                <a:srgbClr val="00FFFF"/>
              </a:solidFill>
              <a:latin typeface="Bookman Old Style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 rot="21335258">
            <a:off x="225594" y="4136975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  <a:latin typeface="Bookman Old Style" pitchFamily="18" charset="0"/>
              </a:rPr>
              <a:t>4. Диагонали делятся пополам</a:t>
            </a:r>
            <a:endParaRPr lang="ru-RU" sz="3600" b="1" i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4282" y="3786190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4400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</a:t>
            </a:r>
            <a:endParaRPr lang="ru-RU" sz="4400" b="1" dirty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857356" y="1785926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4400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</a:t>
            </a:r>
            <a:endParaRPr lang="ru-RU" sz="4400" b="1" dirty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rot="10800000" flipV="1">
            <a:off x="1500166" y="2143116"/>
            <a:ext cx="285752" cy="714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rot="10800000" flipV="1">
            <a:off x="2571736" y="3143248"/>
            <a:ext cx="285752" cy="714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rot="10800000">
            <a:off x="2571736" y="2071678"/>
            <a:ext cx="214314" cy="14287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rot="10800000">
            <a:off x="1428728" y="3143248"/>
            <a:ext cx="214314" cy="14287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Прямоугольник 51"/>
          <p:cNvSpPr/>
          <p:nvPr/>
        </p:nvSpPr>
        <p:spPr>
          <a:xfrm>
            <a:off x="714348" y="1285860"/>
            <a:ext cx="2857520" cy="2786082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Oval 59"/>
          <p:cNvSpPr>
            <a:spLocks noChangeArrowheads="1"/>
          </p:cNvSpPr>
          <p:nvPr/>
        </p:nvSpPr>
        <p:spPr bwMode="auto">
          <a:xfrm>
            <a:off x="2071670" y="2571744"/>
            <a:ext cx="144463" cy="144463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8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C99FF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3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30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3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3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3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3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3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10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3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40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3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3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3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3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3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7000"/>
                            </p:stCondLst>
                            <p:childTnLst>
                              <p:par>
                                <p:cTn id="9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3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000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2000"/>
                            </p:stCondLst>
                            <p:childTnLst>
                              <p:par>
                                <p:cTn id="10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3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35000"/>
                            </p:stCondLst>
                            <p:childTnLst>
                              <p:par>
                                <p:cTn id="10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3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3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3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3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6" dur="3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3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2" dur="3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29" grpId="0" animBg="1"/>
      <p:bldP spid="50" grpId="0" animBg="1"/>
      <p:bldP spid="51" grpId="0" animBg="1"/>
      <p:bldP spid="49" grpId="0" animBg="1"/>
      <p:bldP spid="48" grpId="0" animBg="1"/>
      <p:bldP spid="33" grpId="0" animBg="1"/>
      <p:bldP spid="34" grpId="0" animBg="1"/>
      <p:bldP spid="31" grpId="0" animBg="1"/>
      <p:bldP spid="56" grpId="0" animBg="1"/>
      <p:bldP spid="62" grpId="0" animBg="1"/>
      <p:bldP spid="28" grpId="0" animBg="1"/>
      <p:bldP spid="27" grpId="0" animBg="1"/>
      <p:bldP spid="9" grpId="0"/>
      <p:bldP spid="10" grpId="0"/>
      <p:bldP spid="11" grpId="0"/>
      <p:bldP spid="12" grpId="0"/>
      <p:bldP spid="35" grpId="0"/>
      <p:bldP spid="36" grpId="0"/>
      <p:bldP spid="40" grpId="0"/>
      <p:bldP spid="8" grpId="0"/>
      <p:bldP spid="52" grpId="0" animBg="1"/>
      <p:bldP spid="6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2987675" y="5805488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4067175" y="2276475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7667625" y="2276475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C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6659563" y="5805488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D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35857" name="AutoShape 17"/>
          <p:cNvSpPr>
            <a:spLocks noChangeArrowheads="1"/>
          </p:cNvSpPr>
          <p:nvPr/>
        </p:nvSpPr>
        <p:spPr bwMode="auto">
          <a:xfrm rot="19538064" flipH="1">
            <a:off x="3713163" y="5354638"/>
            <a:ext cx="241300" cy="593725"/>
          </a:xfrm>
          <a:prstGeom prst="moon">
            <a:avLst>
              <a:gd name="adj" fmla="val 22750"/>
            </a:avLst>
          </a:prstGeom>
          <a:solidFill>
            <a:srgbClr val="333399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5860" name="AutoShape 20"/>
          <p:cNvSpPr>
            <a:spLocks noChangeArrowheads="1"/>
          </p:cNvSpPr>
          <p:nvPr/>
        </p:nvSpPr>
        <p:spPr bwMode="auto">
          <a:xfrm>
            <a:off x="3419475" y="2708275"/>
            <a:ext cx="4321175" cy="3254375"/>
          </a:xfrm>
          <a:prstGeom prst="parallelogram">
            <a:avLst>
              <a:gd name="adj" fmla="val 33195"/>
            </a:avLst>
          </a:prstGeom>
          <a:noFill/>
          <a:ln w="44450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5861" name="Freeform 21"/>
          <p:cNvSpPr>
            <a:spLocks/>
          </p:cNvSpPr>
          <p:nvPr/>
        </p:nvSpPr>
        <p:spPr bwMode="auto">
          <a:xfrm>
            <a:off x="4437063" y="2730500"/>
            <a:ext cx="53975" cy="3225800"/>
          </a:xfrm>
          <a:custGeom>
            <a:avLst/>
            <a:gdLst/>
            <a:ahLst/>
            <a:cxnLst>
              <a:cxn ang="0">
                <a:pos x="34" y="0"/>
              </a:cxn>
              <a:cxn ang="0">
                <a:pos x="0" y="2032"/>
              </a:cxn>
            </a:cxnLst>
            <a:rect l="0" t="0" r="r" b="b"/>
            <a:pathLst>
              <a:path w="34" h="2032">
                <a:moveTo>
                  <a:pt x="34" y="0"/>
                </a:moveTo>
                <a:lnTo>
                  <a:pt x="0" y="2032"/>
                </a:lnTo>
              </a:path>
            </a:pathLst>
          </a:custGeom>
          <a:noFill/>
          <a:ln w="444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62" name="Freeform 22"/>
          <p:cNvSpPr>
            <a:spLocks/>
          </p:cNvSpPr>
          <p:nvPr/>
        </p:nvSpPr>
        <p:spPr bwMode="auto">
          <a:xfrm>
            <a:off x="4505325" y="2730500"/>
            <a:ext cx="2890838" cy="993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821" y="626"/>
              </a:cxn>
            </a:cxnLst>
            <a:rect l="0" t="0" r="r" b="b"/>
            <a:pathLst>
              <a:path w="1821" h="626">
                <a:moveTo>
                  <a:pt x="0" y="0"/>
                </a:moveTo>
                <a:lnTo>
                  <a:pt x="1821" y="626"/>
                </a:lnTo>
              </a:path>
            </a:pathLst>
          </a:custGeom>
          <a:noFill/>
          <a:ln w="444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63" name="Text Box 23"/>
          <p:cNvSpPr txBox="1">
            <a:spLocks noChangeArrowheads="1"/>
          </p:cNvSpPr>
          <p:nvPr/>
        </p:nvSpPr>
        <p:spPr bwMode="auto">
          <a:xfrm>
            <a:off x="3708400" y="5013325"/>
            <a:ext cx="66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60</a:t>
            </a:r>
            <a:r>
              <a:rPr lang="en-US" sz="2800" b="1" baseline="30000">
                <a:latin typeface="Times New Roman" pitchFamily="18" charset="0"/>
              </a:rPr>
              <a:t>0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35864" name="Freeform 24"/>
          <p:cNvSpPr>
            <a:spLocks/>
          </p:cNvSpPr>
          <p:nvPr/>
        </p:nvSpPr>
        <p:spPr bwMode="auto">
          <a:xfrm rot="10800000">
            <a:off x="4427538" y="5589588"/>
            <a:ext cx="360362" cy="3603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37"/>
              </a:cxn>
              <a:cxn ang="0">
                <a:pos x="212" y="237"/>
              </a:cxn>
            </a:cxnLst>
            <a:rect l="0" t="0" r="r" b="b"/>
            <a:pathLst>
              <a:path w="212" h="237">
                <a:moveTo>
                  <a:pt x="0" y="0"/>
                </a:moveTo>
                <a:lnTo>
                  <a:pt x="0" y="237"/>
                </a:lnTo>
                <a:lnTo>
                  <a:pt x="212" y="23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65" name="Freeform 25"/>
          <p:cNvSpPr>
            <a:spLocks/>
          </p:cNvSpPr>
          <p:nvPr/>
        </p:nvSpPr>
        <p:spPr bwMode="auto">
          <a:xfrm rot="1341613">
            <a:off x="7019925" y="3644900"/>
            <a:ext cx="360363" cy="3603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37"/>
              </a:cxn>
              <a:cxn ang="0">
                <a:pos x="212" y="237"/>
              </a:cxn>
            </a:cxnLst>
            <a:rect l="0" t="0" r="r" b="b"/>
            <a:pathLst>
              <a:path w="212" h="237">
                <a:moveTo>
                  <a:pt x="0" y="0"/>
                </a:moveTo>
                <a:lnTo>
                  <a:pt x="0" y="237"/>
                </a:lnTo>
                <a:lnTo>
                  <a:pt x="212" y="23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66" name="Text Box 26"/>
          <p:cNvSpPr txBox="1">
            <a:spLocks noChangeArrowheads="1"/>
          </p:cNvSpPr>
          <p:nvPr/>
        </p:nvSpPr>
        <p:spPr bwMode="auto">
          <a:xfrm rot="-4296459">
            <a:off x="3253582" y="4026693"/>
            <a:ext cx="8509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6</a:t>
            </a:r>
            <a:r>
              <a:rPr lang="en-US" sz="2800" b="1">
                <a:latin typeface="Times New Roman" pitchFamily="18" charset="0"/>
              </a:rPr>
              <a:t> </a:t>
            </a:r>
            <a:r>
              <a:rPr lang="ru-RU" sz="2800" b="1">
                <a:latin typeface="Times New Roman" pitchFamily="18" charset="0"/>
              </a:rPr>
              <a:t>см</a:t>
            </a:r>
          </a:p>
        </p:txBody>
      </p:sp>
      <p:sp>
        <p:nvSpPr>
          <p:cNvPr id="35867" name="Text Box 27"/>
          <p:cNvSpPr txBox="1">
            <a:spLocks noChangeArrowheads="1"/>
          </p:cNvSpPr>
          <p:nvPr/>
        </p:nvSpPr>
        <p:spPr bwMode="auto">
          <a:xfrm>
            <a:off x="4211638" y="5949950"/>
            <a:ext cx="5762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М</a:t>
            </a:r>
          </a:p>
        </p:txBody>
      </p:sp>
      <p:sp>
        <p:nvSpPr>
          <p:cNvPr id="35868" name="Text Box 28"/>
          <p:cNvSpPr txBox="1">
            <a:spLocks noChangeArrowheads="1"/>
          </p:cNvSpPr>
          <p:nvPr/>
        </p:nvSpPr>
        <p:spPr bwMode="auto">
          <a:xfrm>
            <a:off x="7380288" y="3573463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N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35869" name="Rectangle 29"/>
          <p:cNvSpPr>
            <a:spLocks noChangeArrowheads="1"/>
          </p:cNvSpPr>
          <p:nvPr/>
        </p:nvSpPr>
        <p:spPr bwMode="auto">
          <a:xfrm>
            <a:off x="1258888" y="260350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Дано: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2124075" y="188913"/>
            <a:ext cx="5256213" cy="792162"/>
            <a:chOff x="1837" y="799"/>
            <a:chExt cx="3311" cy="499"/>
          </a:xfrm>
        </p:grpSpPr>
        <p:sp>
          <p:nvSpPr>
            <p:cNvPr id="35871" name="Rectangle 31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35872" name="Object 32"/>
            <p:cNvGraphicFramePr>
              <a:graphicFrameLocks noChangeAspect="1"/>
            </p:cNvGraphicFramePr>
            <p:nvPr/>
          </p:nvGraphicFramePr>
          <p:xfrm>
            <a:off x="2568" y="890"/>
            <a:ext cx="1895" cy="399"/>
          </p:xfrm>
          <a:graphic>
            <a:graphicData uri="http://schemas.openxmlformats.org/presentationml/2006/ole">
              <p:oleObj spid="_x0000_s77827" name="Формула" r:id="rId3" imgW="952200" imgH="203040" progId="Equation.3">
                <p:embed/>
              </p:oleObj>
            </a:graphicData>
          </a:graphic>
        </p:graphicFrame>
      </p:grpSp>
      <p:sp>
        <p:nvSpPr>
          <p:cNvPr id="35873" name="Rectangle 33"/>
          <p:cNvSpPr>
            <a:spLocks noChangeArrowheads="1"/>
          </p:cNvSpPr>
          <p:nvPr/>
        </p:nvSpPr>
        <p:spPr bwMode="auto">
          <a:xfrm>
            <a:off x="395288" y="1341438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Найти: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827088" y="1196975"/>
            <a:ext cx="5256212" cy="792163"/>
            <a:chOff x="1837" y="799"/>
            <a:chExt cx="3311" cy="499"/>
          </a:xfrm>
        </p:grpSpPr>
        <p:sp>
          <p:nvSpPr>
            <p:cNvPr id="35875" name="Rectangle 35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35876" name="Object 36"/>
            <p:cNvGraphicFramePr>
              <a:graphicFrameLocks noChangeAspect="1"/>
            </p:cNvGraphicFramePr>
            <p:nvPr/>
          </p:nvGraphicFramePr>
          <p:xfrm>
            <a:off x="2859" y="914"/>
            <a:ext cx="1312" cy="350"/>
          </p:xfrm>
          <a:graphic>
            <a:graphicData uri="http://schemas.openxmlformats.org/presentationml/2006/ole">
              <p:oleObj spid="_x0000_s77826" name="Формула" r:id="rId4" imgW="660240" imgH="177480" progId="Equation.3">
                <p:embed/>
              </p:oleObj>
            </a:graphicData>
          </a:graphic>
        </p:graphicFrame>
      </p:grpSp>
      <p:sp>
        <p:nvSpPr>
          <p:cNvPr id="35877" name="Freeform 37"/>
          <p:cNvSpPr>
            <a:spLocks/>
          </p:cNvSpPr>
          <p:nvPr/>
        </p:nvSpPr>
        <p:spPr bwMode="auto">
          <a:xfrm>
            <a:off x="4437063" y="3765550"/>
            <a:ext cx="2959100" cy="2190750"/>
          </a:xfrm>
          <a:custGeom>
            <a:avLst/>
            <a:gdLst/>
            <a:ahLst/>
            <a:cxnLst>
              <a:cxn ang="0">
                <a:pos x="0" y="1380"/>
              </a:cxn>
              <a:cxn ang="0">
                <a:pos x="1415" y="1372"/>
              </a:cxn>
              <a:cxn ang="0">
                <a:pos x="1864" y="0"/>
              </a:cxn>
            </a:cxnLst>
            <a:rect l="0" t="0" r="r" b="b"/>
            <a:pathLst>
              <a:path w="1864" h="1380">
                <a:moveTo>
                  <a:pt x="0" y="1380"/>
                </a:moveTo>
                <a:lnTo>
                  <a:pt x="1415" y="1372"/>
                </a:lnTo>
                <a:lnTo>
                  <a:pt x="1864" y="0"/>
                </a:lnTo>
              </a:path>
            </a:pathLst>
          </a:custGeom>
          <a:noFill/>
          <a:ln w="50800">
            <a:solidFill>
              <a:srgbClr val="FF0000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78" name="Text Box 38"/>
          <p:cNvSpPr txBox="1">
            <a:spLocks noChangeArrowheads="1"/>
          </p:cNvSpPr>
          <p:nvPr/>
        </p:nvSpPr>
        <p:spPr bwMode="auto">
          <a:xfrm rot="-1806824">
            <a:off x="6084888" y="4941888"/>
            <a:ext cx="5270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5400" b="1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35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58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58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5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77" grpId="0" animBg="1"/>
      <p:bldP spid="3587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86" name="Text Box 22"/>
          <p:cNvSpPr txBox="1">
            <a:spLocks noChangeArrowheads="1"/>
          </p:cNvSpPr>
          <p:nvPr/>
        </p:nvSpPr>
        <p:spPr bwMode="auto">
          <a:xfrm>
            <a:off x="2339975" y="5949950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36887" name="Text Box 23"/>
          <p:cNvSpPr txBox="1">
            <a:spLocks noChangeArrowheads="1"/>
          </p:cNvSpPr>
          <p:nvPr/>
        </p:nvSpPr>
        <p:spPr bwMode="auto">
          <a:xfrm>
            <a:off x="3635375" y="2205038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36888" name="Text Box 24"/>
          <p:cNvSpPr txBox="1">
            <a:spLocks noChangeArrowheads="1"/>
          </p:cNvSpPr>
          <p:nvPr/>
        </p:nvSpPr>
        <p:spPr bwMode="auto">
          <a:xfrm>
            <a:off x="7740650" y="2205038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C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36889" name="Text Box 25"/>
          <p:cNvSpPr txBox="1">
            <a:spLocks noChangeArrowheads="1"/>
          </p:cNvSpPr>
          <p:nvPr/>
        </p:nvSpPr>
        <p:spPr bwMode="auto">
          <a:xfrm>
            <a:off x="6372225" y="5949950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D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36890" name="AutoShape 26"/>
          <p:cNvSpPr>
            <a:spLocks noChangeArrowheads="1"/>
          </p:cNvSpPr>
          <p:nvPr/>
        </p:nvSpPr>
        <p:spPr bwMode="auto">
          <a:xfrm rot="19538064" flipH="1">
            <a:off x="6877050" y="5373688"/>
            <a:ext cx="241300" cy="593725"/>
          </a:xfrm>
          <a:prstGeom prst="moon">
            <a:avLst>
              <a:gd name="adj" fmla="val 22750"/>
            </a:avLst>
          </a:prstGeom>
          <a:solidFill>
            <a:srgbClr val="333399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6891" name="AutoShape 27"/>
          <p:cNvSpPr>
            <a:spLocks noChangeArrowheads="1"/>
          </p:cNvSpPr>
          <p:nvPr/>
        </p:nvSpPr>
        <p:spPr bwMode="auto">
          <a:xfrm>
            <a:off x="2771775" y="2708275"/>
            <a:ext cx="4968875" cy="3254375"/>
          </a:xfrm>
          <a:prstGeom prst="parallelogram">
            <a:avLst>
              <a:gd name="adj" fmla="val 38171"/>
            </a:avLst>
          </a:prstGeom>
          <a:noFill/>
          <a:ln w="44450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6893" name="Freeform 29"/>
          <p:cNvSpPr>
            <a:spLocks/>
          </p:cNvSpPr>
          <p:nvPr/>
        </p:nvSpPr>
        <p:spPr bwMode="auto">
          <a:xfrm>
            <a:off x="4021138" y="2703513"/>
            <a:ext cx="3375025" cy="10207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26" y="643"/>
              </a:cxn>
            </a:cxnLst>
            <a:rect l="0" t="0" r="r" b="b"/>
            <a:pathLst>
              <a:path w="2126" h="643">
                <a:moveTo>
                  <a:pt x="0" y="0"/>
                </a:moveTo>
                <a:lnTo>
                  <a:pt x="2126" y="643"/>
                </a:lnTo>
              </a:path>
            </a:pathLst>
          </a:custGeom>
          <a:noFill/>
          <a:ln w="444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6894" name="Text Box 30"/>
          <p:cNvSpPr txBox="1">
            <a:spLocks noChangeArrowheads="1"/>
          </p:cNvSpPr>
          <p:nvPr/>
        </p:nvSpPr>
        <p:spPr bwMode="auto">
          <a:xfrm>
            <a:off x="7019925" y="5157788"/>
            <a:ext cx="660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</a:rPr>
              <a:t>75</a:t>
            </a:r>
            <a:r>
              <a:rPr lang="en-US" sz="2800" b="1" baseline="30000">
                <a:latin typeface="Times New Roman" pitchFamily="18" charset="0"/>
              </a:rPr>
              <a:t>0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36896" name="Freeform 32"/>
          <p:cNvSpPr>
            <a:spLocks/>
          </p:cNvSpPr>
          <p:nvPr/>
        </p:nvSpPr>
        <p:spPr bwMode="auto">
          <a:xfrm rot="1341613">
            <a:off x="6948488" y="3644900"/>
            <a:ext cx="360362" cy="3603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37"/>
              </a:cxn>
              <a:cxn ang="0">
                <a:pos x="212" y="237"/>
              </a:cxn>
            </a:cxnLst>
            <a:rect l="0" t="0" r="r" b="b"/>
            <a:pathLst>
              <a:path w="212" h="237">
                <a:moveTo>
                  <a:pt x="0" y="0"/>
                </a:moveTo>
                <a:lnTo>
                  <a:pt x="0" y="237"/>
                </a:lnTo>
                <a:lnTo>
                  <a:pt x="212" y="23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6899" name="Text Box 35"/>
          <p:cNvSpPr txBox="1">
            <a:spLocks noChangeArrowheads="1"/>
          </p:cNvSpPr>
          <p:nvPr/>
        </p:nvSpPr>
        <p:spPr bwMode="auto">
          <a:xfrm>
            <a:off x="7380288" y="3573463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E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36901" name="Text Box 37"/>
          <p:cNvSpPr txBox="1">
            <a:spLocks noChangeArrowheads="1"/>
          </p:cNvSpPr>
          <p:nvPr/>
        </p:nvSpPr>
        <p:spPr bwMode="auto">
          <a:xfrm>
            <a:off x="5435600" y="2492375"/>
            <a:ext cx="5270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5400" b="1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36902" name="Freeform 38"/>
          <p:cNvSpPr>
            <a:spLocks/>
          </p:cNvSpPr>
          <p:nvPr/>
        </p:nvSpPr>
        <p:spPr bwMode="auto">
          <a:xfrm>
            <a:off x="2782888" y="5956300"/>
            <a:ext cx="5621337" cy="142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541" y="9"/>
              </a:cxn>
            </a:cxnLst>
            <a:rect l="0" t="0" r="r" b="b"/>
            <a:pathLst>
              <a:path w="3541" h="9">
                <a:moveTo>
                  <a:pt x="0" y="0"/>
                </a:moveTo>
                <a:lnTo>
                  <a:pt x="3541" y="9"/>
                </a:lnTo>
              </a:path>
            </a:pathLst>
          </a:custGeom>
          <a:noFill/>
          <a:ln w="444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6903" name="Rectangle 39"/>
          <p:cNvSpPr>
            <a:spLocks noChangeArrowheads="1"/>
          </p:cNvSpPr>
          <p:nvPr/>
        </p:nvSpPr>
        <p:spPr bwMode="auto">
          <a:xfrm>
            <a:off x="1258888" y="260350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Дано:</a:t>
            </a:r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2124075" y="188913"/>
            <a:ext cx="5256213" cy="792162"/>
            <a:chOff x="1837" y="799"/>
            <a:chExt cx="3311" cy="499"/>
          </a:xfrm>
        </p:grpSpPr>
        <p:sp>
          <p:nvSpPr>
            <p:cNvPr id="36905" name="Rectangle 41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36906" name="Object 42"/>
            <p:cNvGraphicFramePr>
              <a:graphicFrameLocks noChangeAspect="1"/>
            </p:cNvGraphicFramePr>
            <p:nvPr/>
          </p:nvGraphicFramePr>
          <p:xfrm>
            <a:off x="2568" y="890"/>
            <a:ext cx="1895" cy="399"/>
          </p:xfrm>
          <a:graphic>
            <a:graphicData uri="http://schemas.openxmlformats.org/presentationml/2006/ole">
              <p:oleObj spid="_x0000_s78851" name="Формула" r:id="rId3" imgW="952200" imgH="203040" progId="Equation.3">
                <p:embed/>
              </p:oleObj>
            </a:graphicData>
          </a:graphic>
        </p:graphicFrame>
      </p:grpSp>
      <p:sp>
        <p:nvSpPr>
          <p:cNvPr id="36907" name="AutoShape 43"/>
          <p:cNvSpPr>
            <a:spLocks noChangeArrowheads="1"/>
          </p:cNvSpPr>
          <p:nvPr/>
        </p:nvSpPr>
        <p:spPr bwMode="auto">
          <a:xfrm rot="1264607" flipH="1">
            <a:off x="5076825" y="2708275"/>
            <a:ext cx="215900" cy="363538"/>
          </a:xfrm>
          <a:prstGeom prst="moon">
            <a:avLst>
              <a:gd name="adj" fmla="val 24259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6908" name="Rectangle 44"/>
          <p:cNvSpPr>
            <a:spLocks noChangeArrowheads="1"/>
          </p:cNvSpPr>
          <p:nvPr/>
        </p:nvSpPr>
        <p:spPr bwMode="auto">
          <a:xfrm>
            <a:off x="395288" y="1341438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Найти:</a:t>
            </a:r>
          </a:p>
        </p:txBody>
      </p:sp>
      <p:grpSp>
        <p:nvGrpSpPr>
          <p:cNvPr id="3" name="Group 45"/>
          <p:cNvGrpSpPr>
            <a:grpSpLocks/>
          </p:cNvGrpSpPr>
          <p:nvPr/>
        </p:nvGrpSpPr>
        <p:grpSpPr bwMode="auto">
          <a:xfrm>
            <a:off x="539750" y="1196975"/>
            <a:ext cx="5256213" cy="792163"/>
            <a:chOff x="1837" y="799"/>
            <a:chExt cx="3311" cy="499"/>
          </a:xfrm>
        </p:grpSpPr>
        <p:sp>
          <p:nvSpPr>
            <p:cNvPr id="36910" name="Rectangle 46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36911" name="Object 47"/>
            <p:cNvGraphicFramePr>
              <a:graphicFrameLocks noChangeAspect="1"/>
            </p:cNvGraphicFramePr>
            <p:nvPr/>
          </p:nvGraphicFramePr>
          <p:xfrm>
            <a:off x="3060" y="914"/>
            <a:ext cx="909" cy="350"/>
          </p:xfrm>
          <a:graphic>
            <a:graphicData uri="http://schemas.openxmlformats.org/presentationml/2006/ole">
              <p:oleObj spid="_x0000_s78850" name="Формула" r:id="rId4" imgW="457200" imgH="17748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9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9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6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6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01" grpId="0"/>
      <p:bldP spid="3690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07" name="Text Box 19"/>
          <p:cNvSpPr txBox="1">
            <a:spLocks noChangeArrowheads="1"/>
          </p:cNvSpPr>
          <p:nvPr/>
        </p:nvSpPr>
        <p:spPr bwMode="auto">
          <a:xfrm>
            <a:off x="2339975" y="5949950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37908" name="Text Box 20"/>
          <p:cNvSpPr txBox="1">
            <a:spLocks noChangeArrowheads="1"/>
          </p:cNvSpPr>
          <p:nvPr/>
        </p:nvSpPr>
        <p:spPr bwMode="auto">
          <a:xfrm>
            <a:off x="3635375" y="2205038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37909" name="Text Box 21"/>
          <p:cNvSpPr txBox="1">
            <a:spLocks noChangeArrowheads="1"/>
          </p:cNvSpPr>
          <p:nvPr/>
        </p:nvSpPr>
        <p:spPr bwMode="auto">
          <a:xfrm>
            <a:off x="7740650" y="2205038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C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37910" name="Text Box 22"/>
          <p:cNvSpPr txBox="1">
            <a:spLocks noChangeArrowheads="1"/>
          </p:cNvSpPr>
          <p:nvPr/>
        </p:nvSpPr>
        <p:spPr bwMode="auto">
          <a:xfrm>
            <a:off x="6372225" y="5949950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D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37911" name="AutoShape 23"/>
          <p:cNvSpPr>
            <a:spLocks noChangeArrowheads="1"/>
          </p:cNvSpPr>
          <p:nvPr/>
        </p:nvSpPr>
        <p:spPr bwMode="auto">
          <a:xfrm rot="2125144" flipH="1">
            <a:off x="4572000" y="2708275"/>
            <a:ext cx="284163" cy="625475"/>
          </a:xfrm>
          <a:prstGeom prst="moon">
            <a:avLst>
              <a:gd name="adj" fmla="val 22750"/>
            </a:avLst>
          </a:prstGeom>
          <a:solidFill>
            <a:srgbClr val="333399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12" name="AutoShape 24"/>
          <p:cNvSpPr>
            <a:spLocks noChangeArrowheads="1"/>
          </p:cNvSpPr>
          <p:nvPr/>
        </p:nvSpPr>
        <p:spPr bwMode="auto">
          <a:xfrm>
            <a:off x="2771775" y="2708275"/>
            <a:ext cx="4968875" cy="3254375"/>
          </a:xfrm>
          <a:prstGeom prst="parallelogram">
            <a:avLst>
              <a:gd name="adj" fmla="val 38171"/>
            </a:avLst>
          </a:prstGeom>
          <a:noFill/>
          <a:ln w="44450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13" name="Freeform 25"/>
          <p:cNvSpPr>
            <a:spLocks/>
          </p:cNvSpPr>
          <p:nvPr/>
        </p:nvSpPr>
        <p:spPr bwMode="auto">
          <a:xfrm>
            <a:off x="4021138" y="2703513"/>
            <a:ext cx="2473325" cy="32527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558" y="2049"/>
              </a:cxn>
            </a:cxnLst>
            <a:rect l="0" t="0" r="r" b="b"/>
            <a:pathLst>
              <a:path w="1558" h="2049">
                <a:moveTo>
                  <a:pt x="0" y="0"/>
                </a:moveTo>
                <a:lnTo>
                  <a:pt x="1558" y="2049"/>
                </a:lnTo>
              </a:path>
            </a:pathLst>
          </a:custGeom>
          <a:noFill/>
          <a:ln w="444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7914" name="Text Box 26"/>
          <p:cNvSpPr txBox="1">
            <a:spLocks noChangeArrowheads="1"/>
          </p:cNvSpPr>
          <p:nvPr/>
        </p:nvSpPr>
        <p:spPr bwMode="auto">
          <a:xfrm>
            <a:off x="4787900" y="2924175"/>
            <a:ext cx="66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</a:rPr>
              <a:t>55</a:t>
            </a:r>
            <a:r>
              <a:rPr lang="en-US" sz="2800" b="1" baseline="30000">
                <a:latin typeface="Times New Roman" pitchFamily="18" charset="0"/>
              </a:rPr>
              <a:t>0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37916" name="Text Box 28"/>
          <p:cNvSpPr txBox="1">
            <a:spLocks noChangeArrowheads="1"/>
          </p:cNvSpPr>
          <p:nvPr/>
        </p:nvSpPr>
        <p:spPr bwMode="auto">
          <a:xfrm>
            <a:off x="7380288" y="3573463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E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37917" name="Text Box 29"/>
          <p:cNvSpPr txBox="1">
            <a:spLocks noChangeArrowheads="1"/>
          </p:cNvSpPr>
          <p:nvPr/>
        </p:nvSpPr>
        <p:spPr bwMode="auto">
          <a:xfrm>
            <a:off x="3348038" y="4797425"/>
            <a:ext cx="5270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5400" b="1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37919" name="AutoShape 31"/>
          <p:cNvSpPr>
            <a:spLocks noChangeArrowheads="1"/>
          </p:cNvSpPr>
          <p:nvPr/>
        </p:nvSpPr>
        <p:spPr bwMode="auto">
          <a:xfrm rot="20252490" flipH="1">
            <a:off x="3132138" y="5229225"/>
            <a:ext cx="360362" cy="650875"/>
          </a:xfrm>
          <a:prstGeom prst="moon">
            <a:avLst>
              <a:gd name="adj" fmla="val 24259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20" name="Rectangle 32"/>
          <p:cNvSpPr>
            <a:spLocks noChangeArrowheads="1"/>
          </p:cNvSpPr>
          <p:nvPr/>
        </p:nvSpPr>
        <p:spPr bwMode="auto">
          <a:xfrm>
            <a:off x="1258888" y="260350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Дано:</a:t>
            </a: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2124075" y="188913"/>
            <a:ext cx="5256213" cy="792162"/>
            <a:chOff x="1837" y="799"/>
            <a:chExt cx="3311" cy="499"/>
          </a:xfrm>
        </p:grpSpPr>
        <p:sp>
          <p:nvSpPr>
            <p:cNvPr id="37922" name="Rectangle 34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37923" name="Object 35"/>
            <p:cNvGraphicFramePr>
              <a:graphicFrameLocks noChangeAspect="1"/>
            </p:cNvGraphicFramePr>
            <p:nvPr/>
          </p:nvGraphicFramePr>
          <p:xfrm>
            <a:off x="2568" y="890"/>
            <a:ext cx="1895" cy="399"/>
          </p:xfrm>
          <a:graphic>
            <a:graphicData uri="http://schemas.openxmlformats.org/presentationml/2006/ole">
              <p:oleObj spid="_x0000_s79875" name="Формула" r:id="rId3" imgW="952200" imgH="203040" progId="Equation.3">
                <p:embed/>
              </p:oleObj>
            </a:graphicData>
          </a:graphic>
        </p:graphicFrame>
      </p:grp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395288" y="1341438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Найти:</a:t>
            </a:r>
          </a:p>
        </p:txBody>
      </p: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539750" y="1196975"/>
            <a:ext cx="5256213" cy="792163"/>
            <a:chOff x="1837" y="799"/>
            <a:chExt cx="3311" cy="499"/>
          </a:xfrm>
        </p:grpSpPr>
        <p:sp>
          <p:nvSpPr>
            <p:cNvPr id="37926" name="Rectangle 38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37927" name="Object 39"/>
            <p:cNvGraphicFramePr>
              <a:graphicFrameLocks noChangeAspect="1"/>
            </p:cNvGraphicFramePr>
            <p:nvPr/>
          </p:nvGraphicFramePr>
          <p:xfrm>
            <a:off x="3060" y="926"/>
            <a:ext cx="909" cy="325"/>
          </p:xfrm>
          <a:graphic>
            <a:graphicData uri="http://schemas.openxmlformats.org/presentationml/2006/ole">
              <p:oleObj spid="_x0000_s79874" name="Формула" r:id="rId4" imgW="457200" imgH="16488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7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79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79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7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17" grpId="0"/>
      <p:bldP spid="379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Прямоугольник 45"/>
          <p:cNvSpPr/>
          <p:nvPr/>
        </p:nvSpPr>
        <p:spPr>
          <a:xfrm>
            <a:off x="4000496" y="428604"/>
            <a:ext cx="357190" cy="357190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642910" y="428604"/>
            <a:ext cx="357190" cy="357190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4000496" y="2643182"/>
            <a:ext cx="357190" cy="357190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642910" y="2643182"/>
            <a:ext cx="357190" cy="357190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араллелограмм 31"/>
          <p:cNvSpPr/>
          <p:nvPr/>
        </p:nvSpPr>
        <p:spPr>
          <a:xfrm>
            <a:off x="5000628" y="1428736"/>
            <a:ext cx="3571900" cy="1714512"/>
          </a:xfrm>
          <a:prstGeom prst="parallelogram">
            <a:avLst>
              <a:gd name="adj" fmla="val 41232"/>
            </a:avLst>
          </a:prstGeom>
          <a:noFill/>
          <a:ln w="57150">
            <a:solidFill>
              <a:srgbClr val="66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 rot="20507758">
            <a:off x="4132395" y="1442363"/>
            <a:ext cx="5241329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j-lt"/>
              </a:rPr>
              <a:t> </a:t>
            </a:r>
            <a:r>
              <a:rPr lang="ru-RU" sz="4400" b="1" dirty="0" smtClean="0">
                <a:solidFill>
                  <a:srgbClr val="002060"/>
                </a:solidFill>
                <a:latin typeface="+mj-lt"/>
              </a:rPr>
              <a:t>параллелограмм,</a:t>
            </a:r>
            <a:r>
              <a:rPr lang="ru-RU" sz="4400" dirty="0" smtClean="0">
                <a:latin typeface="+mj-lt"/>
              </a:rPr>
              <a:t> </a:t>
            </a:r>
            <a:endParaRPr lang="ru-RU" sz="4400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4282" y="2786058"/>
            <a:ext cx="7143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</a:t>
            </a:r>
            <a:endParaRPr lang="ru-RU" sz="48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57686" y="0"/>
            <a:ext cx="7143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</a:t>
            </a:r>
            <a:endParaRPr lang="ru-RU" sz="48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43372" y="2857496"/>
            <a:ext cx="7143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</a:t>
            </a:r>
            <a:endParaRPr lang="ru-RU" sz="48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357554" y="4286256"/>
            <a:ext cx="5643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rgbClr val="FF0000"/>
                </a:solidFill>
                <a:latin typeface="Bookman Old Style" pitchFamily="18" charset="0"/>
              </a:rPr>
              <a:t>все углы прямые</a:t>
            </a:r>
            <a:endParaRPr lang="ru-RU" sz="4000" b="1" i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715008" y="3357562"/>
            <a:ext cx="30718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+mj-lt"/>
              </a:rPr>
              <a:t>у которого:</a:t>
            </a:r>
            <a:endParaRPr lang="ru-RU" sz="32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0"/>
            <a:ext cx="7143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</a:t>
            </a:r>
            <a:endParaRPr lang="ru-RU" sz="48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 rot="20759646">
            <a:off x="-127989" y="1060155"/>
            <a:ext cx="65130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Прямоугольник</a:t>
            </a:r>
            <a:r>
              <a:rPr lang="ru-RU" sz="5000" i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5000" b="1" i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endParaRPr lang="ru-RU" sz="5000" b="1" i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4" name="TextBox 33"/>
          <p:cNvSpPr txBox="1"/>
          <p:nvPr/>
        </p:nvSpPr>
        <p:spPr>
          <a:xfrm rot="20822771">
            <a:off x="5879027" y="298625"/>
            <a:ext cx="857256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54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j-lt"/>
              </a:rPr>
              <a:t> </a:t>
            </a:r>
            <a:r>
              <a:rPr lang="ru-RU" sz="54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–</a:t>
            </a:r>
            <a:r>
              <a:rPr lang="ru-RU" sz="5400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rPr>
              <a:t> </a:t>
            </a:r>
            <a:endParaRPr lang="ru-RU" sz="5400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642910" y="428604"/>
            <a:ext cx="3714776" cy="2571768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20" name="Freeform 8"/>
          <p:cNvSpPr>
            <a:spLocks/>
          </p:cNvSpPr>
          <p:nvPr/>
        </p:nvSpPr>
        <p:spPr bwMode="auto">
          <a:xfrm>
            <a:off x="5889625" y="2608263"/>
            <a:ext cx="2071688" cy="1157287"/>
          </a:xfrm>
          <a:custGeom>
            <a:avLst/>
            <a:gdLst/>
            <a:ahLst/>
            <a:cxnLst>
              <a:cxn ang="0">
                <a:pos x="1305" y="0"/>
              </a:cxn>
              <a:cxn ang="0">
                <a:pos x="0" y="729"/>
              </a:cxn>
            </a:cxnLst>
            <a:rect l="0" t="0" r="r" b="b"/>
            <a:pathLst>
              <a:path w="1305" h="729">
                <a:moveTo>
                  <a:pt x="1305" y="0"/>
                </a:moveTo>
                <a:lnTo>
                  <a:pt x="0" y="729"/>
                </a:lnTo>
              </a:path>
            </a:pathLst>
          </a:custGeom>
          <a:noFill/>
          <a:ln w="44450">
            <a:solidFill>
              <a:srgbClr val="000080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922" name="Freeform 10"/>
          <p:cNvSpPr>
            <a:spLocks/>
          </p:cNvSpPr>
          <p:nvPr/>
        </p:nvSpPr>
        <p:spPr bwMode="auto">
          <a:xfrm rot="-39390806">
            <a:off x="7640637" y="2376488"/>
            <a:ext cx="288925" cy="2349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37"/>
              </a:cxn>
              <a:cxn ang="0">
                <a:pos x="212" y="237"/>
              </a:cxn>
            </a:cxnLst>
            <a:rect l="0" t="0" r="r" b="b"/>
            <a:pathLst>
              <a:path w="212" h="237">
                <a:moveTo>
                  <a:pt x="0" y="0"/>
                </a:moveTo>
                <a:lnTo>
                  <a:pt x="0" y="237"/>
                </a:lnTo>
                <a:lnTo>
                  <a:pt x="212" y="23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928" name="Text Box 16"/>
          <p:cNvSpPr txBox="1">
            <a:spLocks noChangeArrowheads="1"/>
          </p:cNvSpPr>
          <p:nvPr/>
        </p:nvSpPr>
        <p:spPr bwMode="auto">
          <a:xfrm>
            <a:off x="5435600" y="3530600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38930" name="Text Box 18"/>
          <p:cNvSpPr txBox="1">
            <a:spLocks noChangeArrowheads="1"/>
          </p:cNvSpPr>
          <p:nvPr/>
        </p:nvSpPr>
        <p:spPr bwMode="auto">
          <a:xfrm>
            <a:off x="8532813" y="3530600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C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38933" name="Text Box 21"/>
          <p:cNvSpPr txBox="1">
            <a:spLocks noChangeArrowheads="1"/>
          </p:cNvSpPr>
          <p:nvPr/>
        </p:nvSpPr>
        <p:spPr bwMode="auto">
          <a:xfrm>
            <a:off x="7956550" y="2205038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E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38931" name="Text Box 19"/>
          <p:cNvSpPr txBox="1">
            <a:spLocks noChangeArrowheads="1"/>
          </p:cNvSpPr>
          <p:nvPr/>
        </p:nvSpPr>
        <p:spPr bwMode="auto">
          <a:xfrm>
            <a:off x="7019925" y="6338888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D</a:t>
            </a:r>
            <a:endParaRPr lang="ru-RU" sz="2800" b="1" i="1">
              <a:latin typeface="Times New Roman" pitchFamily="18" charset="0"/>
            </a:endParaRP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5868988" y="938213"/>
            <a:ext cx="2665412" cy="5427662"/>
            <a:chOff x="2290" y="527"/>
            <a:chExt cx="1679" cy="3555"/>
          </a:xfrm>
        </p:grpSpPr>
        <p:sp>
          <p:nvSpPr>
            <p:cNvPr id="38939" name="AutoShape 27"/>
            <p:cNvSpPr>
              <a:spLocks noChangeArrowheads="1"/>
            </p:cNvSpPr>
            <p:nvPr/>
          </p:nvSpPr>
          <p:spPr bwMode="auto">
            <a:xfrm>
              <a:off x="2290" y="527"/>
              <a:ext cx="1679" cy="1860"/>
            </a:xfrm>
            <a:prstGeom prst="triangle">
              <a:avLst>
                <a:gd name="adj" fmla="val 50000"/>
              </a:avLst>
            </a:prstGeom>
            <a:noFill/>
            <a:ln w="44450">
              <a:solidFill>
                <a:srgbClr val="0033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8940" name="AutoShape 28"/>
            <p:cNvSpPr>
              <a:spLocks noChangeArrowheads="1"/>
            </p:cNvSpPr>
            <p:nvPr/>
          </p:nvSpPr>
          <p:spPr bwMode="auto">
            <a:xfrm flipV="1">
              <a:off x="2290" y="2387"/>
              <a:ext cx="1679" cy="1695"/>
            </a:xfrm>
            <a:prstGeom prst="triangle">
              <a:avLst>
                <a:gd name="adj" fmla="val 50000"/>
              </a:avLst>
            </a:prstGeom>
            <a:noFill/>
            <a:ln w="44450">
              <a:solidFill>
                <a:srgbClr val="0033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8943" name="Text Box 31"/>
          <p:cNvSpPr txBox="1">
            <a:spLocks noChangeArrowheads="1"/>
          </p:cNvSpPr>
          <p:nvPr/>
        </p:nvSpPr>
        <p:spPr bwMode="auto">
          <a:xfrm>
            <a:off x="7019925" y="434975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38944" name="Freeform 32"/>
          <p:cNvSpPr>
            <a:spLocks/>
          </p:cNvSpPr>
          <p:nvPr/>
        </p:nvSpPr>
        <p:spPr bwMode="auto">
          <a:xfrm rot="-18439189">
            <a:off x="6409531" y="3536157"/>
            <a:ext cx="358775" cy="144462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141" y="9"/>
              </a:cxn>
              <a:cxn ang="0">
                <a:pos x="268" y="60"/>
              </a:cxn>
              <a:cxn ang="0">
                <a:pos x="387" y="187"/>
              </a:cxn>
              <a:cxn ang="0">
                <a:pos x="455" y="331"/>
              </a:cxn>
            </a:cxnLst>
            <a:rect l="0" t="0" r="r" b="b"/>
            <a:pathLst>
              <a:path w="455" h="331">
                <a:moveTo>
                  <a:pt x="0" y="8"/>
                </a:moveTo>
                <a:cubicBezTo>
                  <a:pt x="23" y="8"/>
                  <a:pt x="96" y="0"/>
                  <a:pt x="141" y="9"/>
                </a:cubicBezTo>
                <a:cubicBezTo>
                  <a:pt x="186" y="18"/>
                  <a:pt x="227" y="30"/>
                  <a:pt x="268" y="60"/>
                </a:cubicBezTo>
                <a:cubicBezTo>
                  <a:pt x="309" y="90"/>
                  <a:pt x="356" y="142"/>
                  <a:pt x="387" y="187"/>
                </a:cubicBezTo>
                <a:cubicBezTo>
                  <a:pt x="418" y="232"/>
                  <a:pt x="441" y="301"/>
                  <a:pt x="455" y="331"/>
                </a:cubicBezTo>
              </a:path>
            </a:pathLst>
          </a:custGeom>
          <a:noFill/>
          <a:ln w="349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945" name="Text Box 33"/>
          <p:cNvSpPr txBox="1">
            <a:spLocks noChangeArrowheads="1"/>
          </p:cNvSpPr>
          <p:nvPr/>
        </p:nvSpPr>
        <p:spPr bwMode="auto">
          <a:xfrm>
            <a:off x="6588125" y="3284538"/>
            <a:ext cx="660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</a:rPr>
              <a:t>35</a:t>
            </a:r>
            <a:r>
              <a:rPr lang="en-US" sz="2800" b="1" baseline="30000">
                <a:latin typeface="Times New Roman" pitchFamily="18" charset="0"/>
              </a:rPr>
              <a:t>0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38946" name="Text Box 34"/>
          <p:cNvSpPr txBox="1">
            <a:spLocks noChangeArrowheads="1"/>
          </p:cNvSpPr>
          <p:nvPr/>
        </p:nvSpPr>
        <p:spPr bwMode="auto">
          <a:xfrm>
            <a:off x="7019925" y="1341438"/>
            <a:ext cx="5270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5400" b="1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38947" name="AutoShape 35"/>
          <p:cNvSpPr>
            <a:spLocks noChangeArrowheads="1"/>
          </p:cNvSpPr>
          <p:nvPr/>
        </p:nvSpPr>
        <p:spPr bwMode="auto">
          <a:xfrm rot="4967776" flipH="1">
            <a:off x="7164388" y="1193800"/>
            <a:ext cx="71438" cy="357187"/>
          </a:xfrm>
          <a:prstGeom prst="moon">
            <a:avLst>
              <a:gd name="adj" fmla="val 24259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8948" name="Rectangle 36"/>
          <p:cNvSpPr>
            <a:spLocks noChangeArrowheads="1"/>
          </p:cNvSpPr>
          <p:nvPr/>
        </p:nvSpPr>
        <p:spPr bwMode="auto">
          <a:xfrm>
            <a:off x="1258888" y="260350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Дано:</a:t>
            </a:r>
          </a:p>
        </p:txBody>
      </p: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2124075" y="188913"/>
            <a:ext cx="5256213" cy="792162"/>
            <a:chOff x="1837" y="799"/>
            <a:chExt cx="3311" cy="499"/>
          </a:xfrm>
        </p:grpSpPr>
        <p:sp>
          <p:nvSpPr>
            <p:cNvPr id="38950" name="Rectangle 38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38951" name="Object 39"/>
            <p:cNvGraphicFramePr>
              <a:graphicFrameLocks noChangeAspect="1"/>
            </p:cNvGraphicFramePr>
            <p:nvPr/>
          </p:nvGraphicFramePr>
          <p:xfrm>
            <a:off x="2568" y="890"/>
            <a:ext cx="1895" cy="399"/>
          </p:xfrm>
          <a:graphic>
            <a:graphicData uri="http://schemas.openxmlformats.org/presentationml/2006/ole">
              <p:oleObj spid="_x0000_s80899" name="Формула" r:id="rId3" imgW="952200" imgH="203040" progId="Equation.3">
                <p:embed/>
              </p:oleObj>
            </a:graphicData>
          </a:graphic>
        </p:graphicFrame>
      </p:grpSp>
      <p:sp>
        <p:nvSpPr>
          <p:cNvPr id="38952" name="Rectangle 40"/>
          <p:cNvSpPr>
            <a:spLocks noChangeArrowheads="1"/>
          </p:cNvSpPr>
          <p:nvPr/>
        </p:nvSpPr>
        <p:spPr bwMode="auto">
          <a:xfrm>
            <a:off x="395288" y="1341438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Найти:</a:t>
            </a:r>
          </a:p>
        </p:txBody>
      </p: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539750" y="1196975"/>
            <a:ext cx="5256213" cy="792163"/>
            <a:chOff x="1837" y="799"/>
            <a:chExt cx="3311" cy="499"/>
          </a:xfrm>
        </p:grpSpPr>
        <p:sp>
          <p:nvSpPr>
            <p:cNvPr id="38954" name="Rectangle 42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38955" name="Object 43"/>
            <p:cNvGraphicFramePr>
              <a:graphicFrameLocks noChangeAspect="1"/>
            </p:cNvGraphicFramePr>
            <p:nvPr/>
          </p:nvGraphicFramePr>
          <p:xfrm>
            <a:off x="3060" y="914"/>
            <a:ext cx="909" cy="350"/>
          </p:xfrm>
          <a:graphic>
            <a:graphicData uri="http://schemas.openxmlformats.org/presentationml/2006/ole">
              <p:oleObj spid="_x0000_s80898" name="Формула" r:id="rId4" imgW="457200" imgH="17748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8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89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89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8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46" grpId="0"/>
      <p:bldP spid="3894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9" descr="Фото455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188913"/>
            <a:ext cx="3168650" cy="302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1" name="Picture 10" descr="Фото455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7538" y="188913"/>
            <a:ext cx="3168650" cy="302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2" name="Picture 11" descr="Фото455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39975" y="3573463"/>
            <a:ext cx="3168650" cy="302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Box 121"/>
          <p:cNvSpPr txBox="1"/>
          <p:nvPr/>
        </p:nvSpPr>
        <p:spPr>
          <a:xfrm>
            <a:off x="0" y="917912"/>
            <a:ext cx="3643338" cy="62478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Bookman Old Style" pitchFamily="18" charset="0"/>
              </a:rPr>
              <a:t>СВОЙСТВА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Bookman Old Style" pitchFamily="18" charset="0"/>
              </a:rPr>
              <a:t>ПАРАЛЛЕЛОГРАММОВ:</a:t>
            </a:r>
          </a:p>
          <a:p>
            <a:pPr algn="ctr"/>
            <a:endParaRPr lang="ru-RU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  <a:p>
            <a:pPr marL="457200" indent="-457200"/>
            <a:r>
              <a:rPr lang="ru-RU" sz="2000" b="1" i="1" dirty="0" smtClean="0">
                <a:solidFill>
                  <a:srgbClr val="00B050"/>
                </a:solidFill>
                <a:latin typeface="Bookman Old Style" pitchFamily="18" charset="0"/>
              </a:rPr>
              <a:t>1.   Противоположные</a:t>
            </a:r>
            <a:endParaRPr lang="ru-RU" sz="2000" b="1" i="1" dirty="0" smtClean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man Old Style" pitchFamily="18" charset="0"/>
            </a:endParaRPr>
          </a:p>
          <a:p>
            <a:pPr marL="457200" indent="-457200"/>
            <a:r>
              <a:rPr lang="ru-RU" sz="2000" b="1" i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      </a:t>
            </a:r>
            <a:r>
              <a:rPr lang="ru-RU" sz="2000" b="1" i="1" dirty="0" smtClean="0">
                <a:solidFill>
                  <a:srgbClr val="00B050"/>
                </a:solidFill>
                <a:latin typeface="Bookman Old Style" pitchFamily="18" charset="0"/>
              </a:rPr>
              <a:t>углы равны</a:t>
            </a:r>
            <a:endParaRPr lang="ru-RU" sz="2000" b="1" i="1" dirty="0" smtClean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man Old Style" pitchFamily="18" charset="0"/>
            </a:endParaRPr>
          </a:p>
          <a:p>
            <a:pPr marL="457200" indent="-457200"/>
            <a:r>
              <a:rPr lang="ru-RU" sz="2000" b="1" i="1" dirty="0" smtClean="0">
                <a:solidFill>
                  <a:srgbClr val="00B050"/>
                </a:solidFill>
                <a:latin typeface="Bookman Old Style" pitchFamily="18" charset="0"/>
              </a:rPr>
              <a:t>2.   Противоположные</a:t>
            </a:r>
          </a:p>
          <a:p>
            <a:pPr marL="457200" indent="-457200"/>
            <a:r>
              <a:rPr lang="ru-RU" sz="2000" b="1" i="1" dirty="0" smtClean="0">
                <a:solidFill>
                  <a:srgbClr val="00B050"/>
                </a:solidFill>
                <a:latin typeface="Bookman Old Style" pitchFamily="18" charset="0"/>
              </a:rPr>
              <a:t>      стороны равны</a:t>
            </a:r>
          </a:p>
          <a:p>
            <a:pPr marL="457200" indent="-457200">
              <a:buAutoNum type="arabicPeriod" startAt="3"/>
            </a:pPr>
            <a:r>
              <a:rPr lang="ru-RU" sz="2000" b="1" i="1" dirty="0" smtClean="0">
                <a:solidFill>
                  <a:srgbClr val="00B050"/>
                </a:solidFill>
                <a:latin typeface="Bookman Old Style" pitchFamily="18" charset="0"/>
              </a:rPr>
              <a:t>Диагонали</a:t>
            </a:r>
            <a:r>
              <a:rPr lang="en-US" sz="2000" b="1" i="1" dirty="0" smtClean="0">
                <a:solidFill>
                  <a:srgbClr val="00B050"/>
                </a:solidFill>
                <a:latin typeface="Bookman Old Style" pitchFamily="18" charset="0"/>
              </a:rPr>
              <a:t>  </a:t>
            </a:r>
            <a:r>
              <a:rPr lang="ru-RU" sz="2000" b="1" i="1" dirty="0" smtClean="0">
                <a:solidFill>
                  <a:srgbClr val="00B050"/>
                </a:solidFill>
                <a:latin typeface="Bookman Old Style" pitchFamily="18" charset="0"/>
              </a:rPr>
              <a:t>точкой пересечения делятся пополам</a:t>
            </a:r>
          </a:p>
          <a:p>
            <a:pPr marL="457200" indent="-457200"/>
            <a:endParaRPr lang="ru-RU" sz="2000" b="1" i="1" dirty="0" smtClean="0">
              <a:ln w="11430"/>
              <a:solidFill>
                <a:srgbClr val="00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man Old Style" pitchFamily="18" charset="0"/>
            </a:endParaRPr>
          </a:p>
          <a:p>
            <a:pPr marL="457200" indent="-457200">
              <a:buAutoNum type="arabicPeriod" startAt="4"/>
            </a:pPr>
            <a:r>
              <a:rPr lang="ru-RU" sz="2000" b="1" i="1" dirty="0" smtClean="0">
                <a:solidFill>
                  <a:srgbClr val="FFC000"/>
                </a:solidFill>
                <a:latin typeface="Bookman Old Style" pitchFamily="18" charset="0"/>
              </a:rPr>
              <a:t>Диагонали </a:t>
            </a:r>
          </a:p>
          <a:p>
            <a:pPr marL="457200" indent="-457200"/>
            <a:r>
              <a:rPr lang="ru-RU" sz="2000" b="1" i="1" dirty="0" smtClean="0">
                <a:solidFill>
                  <a:srgbClr val="FFC000"/>
                </a:solidFill>
                <a:latin typeface="Bookman Old Style" pitchFamily="18" charset="0"/>
              </a:rPr>
              <a:t>      равны</a:t>
            </a:r>
          </a:p>
          <a:p>
            <a:pPr marL="457200" indent="-457200"/>
            <a:endParaRPr lang="ru-RU" sz="2000" b="1" i="1" dirty="0" smtClean="0">
              <a:solidFill>
                <a:srgbClr val="FFFF00"/>
              </a:solidFill>
              <a:latin typeface="Bookman Old Style" pitchFamily="18" charset="0"/>
            </a:endParaRPr>
          </a:p>
          <a:p>
            <a:pPr marL="457200" indent="-457200">
              <a:buAutoNum type="arabicPeriod" startAt="5"/>
            </a:pPr>
            <a:r>
              <a:rPr lang="ru-RU" sz="2000" b="1" i="1" dirty="0" smtClean="0">
                <a:solidFill>
                  <a:srgbClr val="00FFFF"/>
                </a:solidFill>
                <a:latin typeface="Bookman Old Style" pitchFamily="18" charset="0"/>
              </a:rPr>
              <a:t>Диагонали</a:t>
            </a:r>
          </a:p>
          <a:p>
            <a:pPr marL="457200" indent="-457200"/>
            <a:r>
              <a:rPr lang="ru-RU" sz="2000" b="1" i="1" dirty="0" smtClean="0">
                <a:solidFill>
                  <a:srgbClr val="00FFFF"/>
                </a:solidFill>
                <a:latin typeface="Bookman Old Style" pitchFamily="18" charset="0"/>
              </a:rPr>
              <a:t>     перпендикулярны</a:t>
            </a:r>
          </a:p>
          <a:p>
            <a:pPr marL="457200" indent="-457200">
              <a:buAutoNum type="arabicPeriod" startAt="6"/>
            </a:pPr>
            <a:r>
              <a:rPr lang="ru-RU" sz="2000" b="1" i="1" dirty="0" smtClean="0">
                <a:solidFill>
                  <a:srgbClr val="00FFFF"/>
                </a:solidFill>
                <a:latin typeface="Bookman Old Style" pitchFamily="18" charset="0"/>
              </a:rPr>
              <a:t>Диагонали-</a:t>
            </a:r>
          </a:p>
          <a:p>
            <a:pPr marL="457200" indent="-457200"/>
            <a:r>
              <a:rPr lang="ru-RU" sz="2000" b="1" i="1" dirty="0" smtClean="0">
                <a:solidFill>
                  <a:srgbClr val="00FFFF"/>
                </a:solidFill>
                <a:latin typeface="Bookman Old Style" pitchFamily="18" charset="0"/>
              </a:rPr>
              <a:t>     биссектрисы углов</a:t>
            </a:r>
          </a:p>
          <a:p>
            <a:pPr marL="457200" indent="-457200"/>
            <a:endParaRPr lang="ru-RU" sz="20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  <a:p>
            <a:pPr marL="457200" indent="-457200"/>
            <a:endParaRPr lang="ru-RU" sz="20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55" name="TextBox 154"/>
          <p:cNvSpPr txBox="1"/>
          <p:nvPr/>
        </p:nvSpPr>
        <p:spPr>
          <a:xfrm rot="21600000">
            <a:off x="6500826" y="1785926"/>
            <a:ext cx="1393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FF99"/>
                </a:solidFill>
                <a:latin typeface="+mj-lt"/>
              </a:rPr>
              <a:t>1, 2, 3</a:t>
            </a:r>
            <a:endParaRPr lang="ru-RU" sz="2800" b="1" dirty="0">
              <a:solidFill>
                <a:srgbClr val="00FF99"/>
              </a:solidFill>
              <a:latin typeface="+mj-lt"/>
            </a:endParaRPr>
          </a:p>
        </p:txBody>
      </p:sp>
      <p:grpSp>
        <p:nvGrpSpPr>
          <p:cNvPr id="2" name="Группа 77"/>
          <p:cNvGrpSpPr/>
          <p:nvPr/>
        </p:nvGrpSpPr>
        <p:grpSpPr>
          <a:xfrm>
            <a:off x="4786314" y="5143512"/>
            <a:ext cx="1714512" cy="1571636"/>
            <a:chOff x="4655117" y="5143512"/>
            <a:chExt cx="1643074" cy="1500198"/>
          </a:xfrm>
        </p:grpSpPr>
        <p:sp>
          <p:nvSpPr>
            <p:cNvPr id="62" name="Прямоугольник 61"/>
            <p:cNvSpPr/>
            <p:nvPr/>
          </p:nvSpPr>
          <p:spPr>
            <a:xfrm>
              <a:off x="4655117" y="5143512"/>
              <a:ext cx="1643074" cy="1500198"/>
            </a:xfrm>
            <a:prstGeom prst="rect">
              <a:avLst/>
            </a:prstGeom>
            <a:noFill/>
            <a:ln w="50800"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52" name="Прямая соединительная линия 151"/>
            <p:cNvCxnSpPr/>
            <p:nvPr/>
          </p:nvCxnSpPr>
          <p:spPr>
            <a:xfrm>
              <a:off x="4655117" y="5143512"/>
              <a:ext cx="1643074" cy="1500198"/>
            </a:xfrm>
            <a:prstGeom prst="line">
              <a:avLst/>
            </a:prstGeom>
            <a:ln w="38100">
              <a:solidFill>
                <a:srgbClr val="FF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Прямая соединительная линия 153"/>
            <p:cNvCxnSpPr/>
            <p:nvPr/>
          </p:nvCxnSpPr>
          <p:spPr>
            <a:xfrm rot="10800000" flipV="1">
              <a:off x="4655117" y="5143512"/>
              <a:ext cx="1643074" cy="1500198"/>
            </a:xfrm>
            <a:prstGeom prst="line">
              <a:avLst/>
            </a:prstGeom>
            <a:ln w="38100">
              <a:solidFill>
                <a:srgbClr val="FF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Группа 82"/>
          <p:cNvGrpSpPr/>
          <p:nvPr/>
        </p:nvGrpSpPr>
        <p:grpSpPr>
          <a:xfrm>
            <a:off x="6572264" y="3786190"/>
            <a:ext cx="2357455" cy="1285884"/>
            <a:chOff x="3143240" y="3429000"/>
            <a:chExt cx="2143141" cy="1143008"/>
          </a:xfrm>
        </p:grpSpPr>
        <p:sp>
          <p:nvSpPr>
            <p:cNvPr id="58" name="Прямоугольник 57"/>
            <p:cNvSpPr/>
            <p:nvPr/>
          </p:nvSpPr>
          <p:spPr>
            <a:xfrm>
              <a:off x="3143240" y="3429000"/>
              <a:ext cx="2143140" cy="1143008"/>
            </a:xfrm>
            <a:prstGeom prst="rect">
              <a:avLst/>
            </a:prstGeom>
            <a:noFill/>
            <a:ln w="508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45" name="Прямая соединительная линия 144"/>
            <p:cNvCxnSpPr/>
            <p:nvPr/>
          </p:nvCxnSpPr>
          <p:spPr>
            <a:xfrm rot="10800000" flipV="1">
              <a:off x="3143241" y="3429000"/>
              <a:ext cx="2143140" cy="1143008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Прямая соединительная линия 142"/>
            <p:cNvCxnSpPr/>
            <p:nvPr/>
          </p:nvCxnSpPr>
          <p:spPr>
            <a:xfrm>
              <a:off x="3143240" y="3429000"/>
              <a:ext cx="2143140" cy="1143008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Группа 81"/>
          <p:cNvGrpSpPr/>
          <p:nvPr/>
        </p:nvGrpSpPr>
        <p:grpSpPr>
          <a:xfrm>
            <a:off x="5214942" y="1857364"/>
            <a:ext cx="3143272" cy="1357322"/>
            <a:chOff x="5214942" y="1857364"/>
            <a:chExt cx="2928958" cy="1143008"/>
          </a:xfrm>
        </p:grpSpPr>
        <p:sp>
          <p:nvSpPr>
            <p:cNvPr id="60" name="Параллелограмм 59"/>
            <p:cNvSpPr/>
            <p:nvPr/>
          </p:nvSpPr>
          <p:spPr>
            <a:xfrm>
              <a:off x="5214942" y="1857364"/>
              <a:ext cx="2928958" cy="1143008"/>
            </a:xfrm>
            <a:prstGeom prst="parallelogram">
              <a:avLst>
                <a:gd name="adj" fmla="val 69443"/>
              </a:avLst>
            </a:prstGeom>
            <a:noFill/>
            <a:ln w="508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36" name="Прямая соединительная линия 135"/>
            <p:cNvCxnSpPr/>
            <p:nvPr/>
          </p:nvCxnSpPr>
          <p:spPr>
            <a:xfrm rot="16200000" flipH="1">
              <a:off x="6107917" y="1829763"/>
              <a:ext cx="1143008" cy="119821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Прямая соединительная линия 139"/>
            <p:cNvCxnSpPr/>
            <p:nvPr/>
          </p:nvCxnSpPr>
          <p:spPr>
            <a:xfrm flipV="1">
              <a:off x="5214942" y="1857364"/>
              <a:ext cx="2928958" cy="1143008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Группа 73"/>
          <p:cNvGrpSpPr/>
          <p:nvPr/>
        </p:nvGrpSpPr>
        <p:grpSpPr>
          <a:xfrm>
            <a:off x="2786050" y="3500438"/>
            <a:ext cx="3000399" cy="1214446"/>
            <a:chOff x="6143634" y="3714752"/>
            <a:chExt cx="2714646" cy="1143008"/>
          </a:xfrm>
        </p:grpSpPr>
        <p:sp>
          <p:nvSpPr>
            <p:cNvPr id="61" name="Параллелограмм 60"/>
            <p:cNvSpPr/>
            <p:nvPr/>
          </p:nvSpPr>
          <p:spPr>
            <a:xfrm>
              <a:off x="6143636" y="3714752"/>
              <a:ext cx="2714644" cy="1143008"/>
            </a:xfrm>
            <a:prstGeom prst="parallelogram">
              <a:avLst>
                <a:gd name="adj" fmla="val 81666"/>
              </a:avLst>
            </a:prstGeom>
            <a:noFill/>
            <a:ln w="50800">
              <a:solidFill>
                <a:srgbClr val="00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47" name="Прямая соединительная линия 146"/>
            <p:cNvCxnSpPr/>
            <p:nvPr/>
          </p:nvCxnSpPr>
          <p:spPr>
            <a:xfrm rot="16200000" flipH="1">
              <a:off x="6917548" y="3845723"/>
              <a:ext cx="1143008" cy="881066"/>
            </a:xfrm>
            <a:prstGeom prst="line">
              <a:avLst/>
            </a:prstGeom>
            <a:ln w="38100">
              <a:solidFill>
                <a:srgbClr val="00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Прямая соединительная линия 149"/>
            <p:cNvCxnSpPr/>
            <p:nvPr/>
          </p:nvCxnSpPr>
          <p:spPr>
            <a:xfrm flipV="1">
              <a:off x="6143634" y="3714752"/>
              <a:ext cx="2714643" cy="1143008"/>
            </a:xfrm>
            <a:prstGeom prst="line">
              <a:avLst/>
            </a:prstGeom>
            <a:ln w="38100">
              <a:solidFill>
                <a:srgbClr val="00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" name="TextBox 72"/>
          <p:cNvSpPr txBox="1"/>
          <p:nvPr/>
        </p:nvSpPr>
        <p:spPr>
          <a:xfrm rot="21600000">
            <a:off x="7072330" y="3714752"/>
            <a:ext cx="121444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FF99"/>
                </a:solidFill>
                <a:latin typeface="+mj-lt"/>
                <a:cs typeface="Times New Roman" pitchFamily="18" charset="0"/>
              </a:rPr>
              <a:t>1, 2, 3</a:t>
            </a:r>
            <a:endParaRPr lang="ru-RU" sz="2800" b="1" dirty="0">
              <a:solidFill>
                <a:srgbClr val="FFFF00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 rot="20784337">
            <a:off x="3679798" y="3000074"/>
            <a:ext cx="1268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FFFF"/>
                </a:solidFill>
                <a:latin typeface="Arial Black" pitchFamily="34" charset="0"/>
              </a:rPr>
              <a:t>Ромб</a:t>
            </a:r>
            <a:endParaRPr lang="ru-RU" sz="2400" dirty="0">
              <a:solidFill>
                <a:srgbClr val="00FFFF"/>
              </a:solidFill>
              <a:latin typeface="Arial Black" pitchFamily="34" charset="0"/>
            </a:endParaRPr>
          </a:p>
        </p:txBody>
      </p:sp>
      <p:sp>
        <p:nvSpPr>
          <p:cNvPr id="157" name="TextBox 156"/>
          <p:cNvSpPr txBox="1"/>
          <p:nvPr/>
        </p:nvSpPr>
        <p:spPr>
          <a:xfrm rot="21600000">
            <a:off x="3929058" y="3429000"/>
            <a:ext cx="121512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FF99"/>
                </a:solidFill>
                <a:latin typeface="+mj-lt"/>
              </a:rPr>
              <a:t>1, 2, 3</a:t>
            </a:r>
            <a:endParaRPr lang="ru-RU" sz="2800" b="1" dirty="0">
              <a:solidFill>
                <a:srgbClr val="00FFFF"/>
              </a:solidFill>
              <a:latin typeface="+mj-lt"/>
            </a:endParaRPr>
          </a:p>
        </p:txBody>
      </p:sp>
      <p:cxnSp>
        <p:nvCxnSpPr>
          <p:cNvPr id="28" name="Прямая со стрелкой 27"/>
          <p:cNvCxnSpPr/>
          <p:nvPr/>
        </p:nvCxnSpPr>
        <p:spPr>
          <a:xfrm rot="10800000" flipV="1">
            <a:off x="4643438" y="2357430"/>
            <a:ext cx="1071570" cy="642942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>
            <a:endCxn id="55" idx="3"/>
          </p:cNvCxnSpPr>
          <p:nvPr/>
        </p:nvCxnSpPr>
        <p:spPr>
          <a:xfrm rot="10800000" flipV="1">
            <a:off x="6578104" y="5143512"/>
            <a:ext cx="994293" cy="761676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 rot="16200000" flipH="1">
            <a:off x="3786182" y="5000636"/>
            <a:ext cx="1000132" cy="714380"/>
          </a:xfrm>
          <a:prstGeom prst="straightConnector1">
            <a:avLst/>
          </a:prstGeom>
          <a:ln w="38100">
            <a:solidFill>
              <a:srgbClr val="00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 стрелкой 110"/>
          <p:cNvCxnSpPr>
            <a:endCxn id="118" idx="1"/>
          </p:cNvCxnSpPr>
          <p:nvPr/>
        </p:nvCxnSpPr>
        <p:spPr>
          <a:xfrm>
            <a:off x="5500694" y="1357298"/>
            <a:ext cx="554720" cy="367250"/>
          </a:xfrm>
          <a:prstGeom prst="straightConnector1">
            <a:avLst/>
          </a:prstGeom>
          <a:ln w="38100">
            <a:solidFill>
              <a:srgbClr val="FF99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785786" y="571480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/>
          </a:p>
        </p:txBody>
      </p:sp>
      <p:sp>
        <p:nvSpPr>
          <p:cNvPr id="114" name="TextBox 113"/>
          <p:cNvSpPr txBox="1"/>
          <p:nvPr/>
        </p:nvSpPr>
        <p:spPr>
          <a:xfrm rot="20756710">
            <a:off x="2863752" y="611321"/>
            <a:ext cx="33266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9933"/>
                </a:solidFill>
                <a:latin typeface="Arial Black" pitchFamily="34" charset="0"/>
                <a:cs typeface="Times New Roman" pitchFamily="18" charset="0"/>
              </a:rPr>
              <a:t>Четырехугольник</a:t>
            </a:r>
            <a:endParaRPr lang="ru-RU" sz="2400" dirty="0">
              <a:solidFill>
                <a:srgbClr val="FF9933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 rot="20778256">
            <a:off x="6008223" y="1100754"/>
            <a:ext cx="33194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 Black" pitchFamily="34" charset="0"/>
              </a:rPr>
              <a:t>Параллелограмм</a:t>
            </a:r>
            <a:endParaRPr lang="ru-RU" sz="2400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 rot="20796870">
            <a:off x="6298634" y="3060438"/>
            <a:ext cx="304178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Прямоугольник</a:t>
            </a:r>
            <a:endParaRPr lang="ru-RU" sz="2400" dirty="0">
              <a:solidFill>
                <a:srgbClr val="7030A0"/>
              </a:solidFill>
              <a:latin typeface="Arial Black" pitchFamily="34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 rot="20749642">
            <a:off x="4676037" y="4543071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FF"/>
                </a:solidFill>
                <a:latin typeface="Arial Black" pitchFamily="34" charset="0"/>
              </a:rPr>
              <a:t>Квадрат</a:t>
            </a:r>
            <a:endParaRPr lang="ru-RU" sz="2400" dirty="0">
              <a:solidFill>
                <a:srgbClr val="FF00FF"/>
              </a:solidFill>
              <a:latin typeface="Arial Black" pitchFamily="34" charset="0"/>
            </a:endParaRPr>
          </a:p>
        </p:txBody>
      </p:sp>
      <p:grpSp>
        <p:nvGrpSpPr>
          <p:cNvPr id="8" name="Группа 67"/>
          <p:cNvGrpSpPr/>
          <p:nvPr/>
        </p:nvGrpSpPr>
        <p:grpSpPr>
          <a:xfrm>
            <a:off x="3357554" y="642918"/>
            <a:ext cx="2643206" cy="1428760"/>
            <a:chOff x="3357554" y="642918"/>
            <a:chExt cx="2643206" cy="1428760"/>
          </a:xfrm>
        </p:grpSpPr>
        <p:cxnSp>
          <p:nvCxnSpPr>
            <p:cNvPr id="12" name="Прямая соединительная линия 11"/>
            <p:cNvCxnSpPr/>
            <p:nvPr/>
          </p:nvCxnSpPr>
          <p:spPr>
            <a:xfrm rot="10800000">
              <a:off x="3357554" y="1285860"/>
              <a:ext cx="1643074" cy="785818"/>
            </a:xfrm>
            <a:prstGeom prst="line">
              <a:avLst/>
            </a:prstGeom>
            <a:ln w="50800">
              <a:solidFill>
                <a:srgbClr val="FF99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Прямая соединительная линия 126"/>
            <p:cNvCxnSpPr/>
            <p:nvPr/>
          </p:nvCxnSpPr>
          <p:spPr>
            <a:xfrm rot="16200000" flipH="1">
              <a:off x="3893339" y="964389"/>
              <a:ext cx="1357322" cy="857256"/>
            </a:xfrm>
            <a:prstGeom prst="line">
              <a:avLst/>
            </a:prstGeom>
            <a:ln w="38100">
              <a:solidFill>
                <a:srgbClr val="FF99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 rot="5400000">
              <a:off x="4786314" y="857232"/>
              <a:ext cx="1428760" cy="1000132"/>
            </a:xfrm>
            <a:prstGeom prst="line">
              <a:avLst/>
            </a:prstGeom>
            <a:ln w="50800">
              <a:solidFill>
                <a:srgbClr val="FF99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Прямая соединительная линия 2"/>
            <p:cNvCxnSpPr/>
            <p:nvPr/>
          </p:nvCxnSpPr>
          <p:spPr>
            <a:xfrm rot="10800000" flipV="1">
              <a:off x="3357554" y="714356"/>
              <a:ext cx="785818" cy="571504"/>
            </a:xfrm>
            <a:prstGeom prst="line">
              <a:avLst/>
            </a:prstGeom>
            <a:ln w="50800">
              <a:solidFill>
                <a:srgbClr val="FF99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 flipV="1">
              <a:off x="4143372" y="642918"/>
              <a:ext cx="1857388" cy="71438"/>
            </a:xfrm>
            <a:prstGeom prst="line">
              <a:avLst/>
            </a:prstGeom>
            <a:ln w="50800">
              <a:solidFill>
                <a:srgbClr val="FF99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Прямая соединительная линия 128"/>
            <p:cNvCxnSpPr/>
            <p:nvPr/>
          </p:nvCxnSpPr>
          <p:spPr>
            <a:xfrm flipV="1">
              <a:off x="3357554" y="642918"/>
              <a:ext cx="2643206" cy="642942"/>
            </a:xfrm>
            <a:prstGeom prst="line">
              <a:avLst/>
            </a:prstGeom>
            <a:ln w="38100">
              <a:solidFill>
                <a:srgbClr val="FF99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TextBox 47"/>
          <p:cNvSpPr txBox="1"/>
          <p:nvPr/>
        </p:nvSpPr>
        <p:spPr>
          <a:xfrm>
            <a:off x="785786" y="-214338"/>
            <a:ext cx="75723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spc="30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Bookman Old Style" pitchFamily="18" charset="0"/>
              </a:rPr>
              <a:t>параллелограммы</a:t>
            </a:r>
            <a:endParaRPr lang="ru-RU" sz="4000" b="1" spc="30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Bookman Old Style" pitchFamily="18" charset="0"/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 rot="16200000" flipH="1">
            <a:off x="7750991" y="2678901"/>
            <a:ext cx="714380" cy="7143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 rot="21600000">
            <a:off x="5072066" y="5072074"/>
            <a:ext cx="129172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FF99"/>
                </a:solidFill>
                <a:latin typeface="+mj-lt"/>
              </a:rPr>
              <a:t>1, 2, 3 </a:t>
            </a:r>
            <a:endParaRPr lang="ru-RU" sz="2800" b="1" dirty="0">
              <a:solidFill>
                <a:srgbClr val="00FFFF"/>
              </a:solidFill>
              <a:latin typeface="+mj-lt"/>
            </a:endParaRPr>
          </a:p>
        </p:txBody>
      </p:sp>
      <p:sp>
        <p:nvSpPr>
          <p:cNvPr id="51" name="TextBox 50"/>
          <p:cNvSpPr txBox="1"/>
          <p:nvPr/>
        </p:nvSpPr>
        <p:spPr>
          <a:xfrm rot="20768125">
            <a:off x="2467730" y="716071"/>
            <a:ext cx="60326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002060"/>
                </a:solidFill>
                <a:latin typeface="Bookman Old Style" pitchFamily="18" charset="0"/>
              </a:rPr>
              <a:t>стороны попарно параллельны</a:t>
            </a:r>
            <a:endParaRPr lang="ru-RU" sz="2400" b="1" i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643306" y="4214818"/>
            <a:ext cx="100013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FF99"/>
                </a:solidFill>
                <a:latin typeface="+mj-lt"/>
              </a:rPr>
              <a:t> </a:t>
            </a:r>
            <a:r>
              <a:rPr lang="ru-RU" sz="2800" b="1" dirty="0" smtClean="0">
                <a:solidFill>
                  <a:srgbClr val="00FFFF"/>
                </a:solidFill>
                <a:latin typeface="+mj-lt"/>
              </a:rPr>
              <a:t>5, 6</a:t>
            </a:r>
            <a:endParaRPr lang="ru-RU" sz="2800" b="1" dirty="0">
              <a:solidFill>
                <a:srgbClr val="00FFFF"/>
              </a:solidFill>
              <a:latin typeface="+mj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500958" y="4500570"/>
            <a:ext cx="57150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FF99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4</a:t>
            </a:r>
            <a:endParaRPr lang="ru-RU" sz="2800" b="1" dirty="0">
              <a:solidFill>
                <a:srgbClr val="FFFF00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929190" y="5643578"/>
            <a:ext cx="50006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FF99"/>
                </a:solidFill>
                <a:latin typeface="+mj-lt"/>
              </a:rPr>
              <a:t> </a:t>
            </a:r>
            <a:r>
              <a:rPr lang="ru-RU" sz="2800" b="1" dirty="0" smtClean="0">
                <a:solidFill>
                  <a:srgbClr val="FFFF00"/>
                </a:solidFill>
                <a:latin typeface="+mj-lt"/>
              </a:rPr>
              <a:t>4</a:t>
            </a:r>
            <a:endParaRPr lang="ru-RU" sz="2800" b="1" dirty="0">
              <a:solidFill>
                <a:srgbClr val="00FFFF"/>
              </a:solidFill>
              <a:latin typeface="+mj-lt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786446" y="5643578"/>
            <a:ext cx="791657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FFFF"/>
                </a:solidFill>
                <a:latin typeface="+mj-lt"/>
              </a:rPr>
              <a:t>5, 6</a:t>
            </a:r>
            <a:endParaRPr lang="ru-RU" sz="2800" b="1" dirty="0">
              <a:solidFill>
                <a:srgbClr val="00FFFF"/>
              </a:solidFill>
              <a:latin typeface="+mj-lt"/>
            </a:endParaRPr>
          </a:p>
        </p:txBody>
      </p:sp>
      <p:sp>
        <p:nvSpPr>
          <p:cNvPr id="49" name="TextBox 48"/>
          <p:cNvSpPr txBox="1"/>
          <p:nvPr/>
        </p:nvSpPr>
        <p:spPr>
          <a:xfrm rot="20150154">
            <a:off x="4885970" y="2194738"/>
            <a:ext cx="3143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38E4C3"/>
                </a:solidFill>
                <a:latin typeface="Bookman Old Style" pitchFamily="18" charset="0"/>
              </a:rPr>
              <a:t>стороны равны</a:t>
            </a:r>
            <a:endParaRPr lang="ru-RU" sz="2400" b="1" i="1" dirty="0">
              <a:solidFill>
                <a:srgbClr val="38E4C3"/>
              </a:solidFill>
              <a:latin typeface="Bookman Old Style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 rot="20184962">
            <a:off x="6742747" y="2034349"/>
            <a:ext cx="24095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7030A0"/>
                </a:solidFill>
                <a:latin typeface="Bookman Old Style" pitchFamily="18" charset="0"/>
              </a:rPr>
              <a:t>углы равны</a:t>
            </a:r>
            <a:endParaRPr lang="ru-RU" sz="2400" b="1" i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 rot="19964247">
            <a:off x="6069883" y="4051763"/>
            <a:ext cx="3142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C7099E"/>
                </a:solidFill>
                <a:latin typeface="Bookman Old Style" pitchFamily="18" charset="0"/>
              </a:rPr>
              <a:t>стороны равны</a:t>
            </a:r>
            <a:endParaRPr lang="ru-RU" sz="2400" b="1" i="1" dirty="0">
              <a:solidFill>
                <a:srgbClr val="C7099E"/>
              </a:solidFill>
              <a:latin typeface="Bookman Old Style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 rot="20267971">
            <a:off x="3071929" y="3641476"/>
            <a:ext cx="2349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C7099E"/>
                </a:solidFill>
                <a:latin typeface="Bookman Old Style" pitchFamily="18" charset="0"/>
              </a:rPr>
              <a:t>углы равны</a:t>
            </a:r>
            <a:endParaRPr lang="ru-RU" sz="2400" b="1" i="1" dirty="0">
              <a:solidFill>
                <a:srgbClr val="C7099E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3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8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3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10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3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7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3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3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30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3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9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3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2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3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5000"/>
                            </p:stCondLst>
                            <p:childTnLst>
                              <p:par>
                                <p:cTn id="6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3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8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1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3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4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3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7000"/>
                            </p:stCondLst>
                            <p:childTnLst>
                              <p:par>
                                <p:cTn id="8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3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60000"/>
                            </p:stCondLst>
                            <p:childTnLst>
                              <p:par>
                                <p:cTn id="85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6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3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3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3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6000"/>
                            </p:stCondLst>
                            <p:childTnLst>
                              <p:par>
                                <p:cTn id="1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3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9000"/>
                            </p:stCondLst>
                            <p:childTnLst>
                              <p:par>
                                <p:cTn id="1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3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2000"/>
                            </p:stCondLst>
                            <p:childTnLst>
                              <p:par>
                                <p:cTn id="1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3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5000"/>
                            </p:stCondLst>
                            <p:childTnLst>
                              <p:par>
                                <p:cTn id="1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3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8000"/>
                            </p:stCondLst>
                            <p:childTnLst>
                              <p:par>
                                <p:cTn id="1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3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1000"/>
                            </p:stCondLst>
                            <p:childTnLst>
                              <p:par>
                                <p:cTn id="1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3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" grpId="0"/>
      <p:bldP spid="73" grpId="0"/>
      <p:bldP spid="120" grpId="0"/>
      <p:bldP spid="157" grpId="0"/>
      <p:bldP spid="114" grpId="0"/>
      <p:bldP spid="118" grpId="0"/>
      <p:bldP spid="119" grpId="0"/>
      <p:bldP spid="121" grpId="0"/>
      <p:bldP spid="121" grpId="1"/>
      <p:bldP spid="79" grpId="0"/>
      <p:bldP spid="51" grpId="0"/>
      <p:bldP spid="51" grpId="1"/>
      <p:bldP spid="47" grpId="0"/>
      <p:bldP spid="50" grpId="0"/>
      <p:bldP spid="53" grpId="0"/>
      <p:bldP spid="55" grpId="0"/>
      <p:bldP spid="49" grpId="0"/>
      <p:bldP spid="49" grpId="1"/>
      <p:bldP spid="52" grpId="0"/>
      <p:bldP spid="52" grpId="1"/>
      <p:bldP spid="56" grpId="0"/>
      <p:bldP spid="56" grpId="1"/>
      <p:bldP spid="54" grpId="0"/>
      <p:bldP spid="54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98"/>
          <p:cNvGrpSpPr/>
          <p:nvPr/>
        </p:nvGrpSpPr>
        <p:grpSpPr>
          <a:xfrm>
            <a:off x="0" y="-1"/>
            <a:ext cx="8863019" cy="6665736"/>
            <a:chOff x="0" y="-1"/>
            <a:chExt cx="8863019" cy="6665736"/>
          </a:xfrm>
        </p:grpSpPr>
        <p:grpSp>
          <p:nvGrpSpPr>
            <p:cNvPr id="3" name="Группа 259"/>
            <p:cNvGrpSpPr/>
            <p:nvPr/>
          </p:nvGrpSpPr>
          <p:grpSpPr>
            <a:xfrm>
              <a:off x="142844" y="-1"/>
              <a:ext cx="8720175" cy="6665736"/>
              <a:chOff x="147607" y="-1"/>
              <a:chExt cx="8720175" cy="6665736"/>
            </a:xfrm>
          </p:grpSpPr>
          <p:graphicFrame>
            <p:nvGraphicFramePr>
              <p:cNvPr id="177" name="Объект 176"/>
              <p:cNvGraphicFramePr>
                <a:graphicFrameLocks noChangeAspect="1"/>
              </p:cNvGraphicFramePr>
              <p:nvPr/>
            </p:nvGraphicFramePr>
            <p:xfrm>
              <a:off x="4429124" y="1643050"/>
              <a:ext cx="3862415" cy="255588"/>
            </p:xfrm>
            <a:graphic>
              <a:graphicData uri="http://schemas.openxmlformats.org/presentationml/2006/ole">
                <p:oleObj spid="_x0000_s1026" name="Формула" r:id="rId3" imgW="3009600" imgH="203040" progId="Equation.3">
                  <p:embed/>
                </p:oleObj>
              </a:graphicData>
            </a:graphic>
          </p:graphicFrame>
          <p:grpSp>
            <p:nvGrpSpPr>
              <p:cNvPr id="4" name="Группа 161"/>
              <p:cNvGrpSpPr/>
              <p:nvPr/>
            </p:nvGrpSpPr>
            <p:grpSpPr>
              <a:xfrm>
                <a:off x="2714612" y="357166"/>
                <a:ext cx="2790845" cy="1450785"/>
                <a:chOff x="2714612" y="357166"/>
                <a:chExt cx="2790845" cy="1450785"/>
              </a:xfrm>
            </p:grpSpPr>
            <p:cxnSp>
              <p:nvCxnSpPr>
                <p:cNvPr id="134" name="Прямая соединительная линия 133"/>
                <p:cNvCxnSpPr/>
                <p:nvPr/>
              </p:nvCxnSpPr>
              <p:spPr>
                <a:xfrm flipV="1">
                  <a:off x="3000364" y="642918"/>
                  <a:ext cx="857256" cy="50006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Прямая соединительная линия 135"/>
                <p:cNvCxnSpPr/>
                <p:nvPr/>
              </p:nvCxnSpPr>
              <p:spPr>
                <a:xfrm flipV="1">
                  <a:off x="3857620" y="500042"/>
                  <a:ext cx="1362085" cy="14287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Прямая соединительная линия 137"/>
                <p:cNvCxnSpPr/>
                <p:nvPr/>
              </p:nvCxnSpPr>
              <p:spPr>
                <a:xfrm rot="5400000">
                  <a:off x="4217192" y="569099"/>
                  <a:ext cx="1071570" cy="93345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Прямая соединительная линия 139"/>
                <p:cNvCxnSpPr/>
                <p:nvPr/>
              </p:nvCxnSpPr>
              <p:spPr>
                <a:xfrm rot="10800000">
                  <a:off x="3000364" y="1142984"/>
                  <a:ext cx="1285884" cy="42862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5" name="TextBox 144"/>
                <p:cNvSpPr txBox="1"/>
                <p:nvPr/>
              </p:nvSpPr>
              <p:spPr>
                <a:xfrm>
                  <a:off x="2714612" y="1000108"/>
                  <a:ext cx="28575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1400" b="1" dirty="0" smtClean="0">
                      <a:latin typeface="Times New Roman" pitchFamily="18" charset="0"/>
                      <a:cs typeface="Times New Roman" pitchFamily="18" charset="0"/>
                    </a:rPr>
                    <a:t>А</a:t>
                  </a:r>
                  <a:endParaRPr lang="ru-RU" sz="1400" b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46" name="TextBox 145"/>
                <p:cNvSpPr txBox="1"/>
                <p:nvPr/>
              </p:nvSpPr>
              <p:spPr>
                <a:xfrm>
                  <a:off x="3571868" y="428604"/>
                  <a:ext cx="28575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1400" b="1" dirty="0" smtClean="0">
                      <a:latin typeface="Times New Roman" pitchFamily="18" charset="0"/>
                      <a:cs typeface="Times New Roman" pitchFamily="18" charset="0"/>
                    </a:rPr>
                    <a:t>В</a:t>
                  </a:r>
                  <a:endParaRPr lang="ru-RU" sz="1400" b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47" name="TextBox 146"/>
                <p:cNvSpPr txBox="1"/>
                <p:nvPr/>
              </p:nvSpPr>
              <p:spPr>
                <a:xfrm>
                  <a:off x="5219705" y="357166"/>
                  <a:ext cx="28575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1400" b="1" dirty="0" smtClean="0">
                      <a:latin typeface="Times New Roman" pitchFamily="18" charset="0"/>
                      <a:cs typeface="Times New Roman" pitchFamily="18" charset="0"/>
                    </a:rPr>
                    <a:t>С</a:t>
                  </a:r>
                  <a:endParaRPr lang="ru-RU" sz="1400" b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48" name="TextBox 147"/>
                <p:cNvSpPr txBox="1"/>
                <p:nvPr/>
              </p:nvSpPr>
              <p:spPr>
                <a:xfrm>
                  <a:off x="4000496" y="1500174"/>
                  <a:ext cx="28575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b="1" dirty="0" smtClean="0">
                      <a:latin typeface="Times New Roman" pitchFamily="18" charset="0"/>
                      <a:cs typeface="Times New Roman" pitchFamily="18" charset="0"/>
                    </a:rPr>
                    <a:t>D</a:t>
                  </a:r>
                  <a:endParaRPr lang="ru-RU" sz="1400" b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cxnSp>
              <p:nvCxnSpPr>
                <p:cNvPr id="151" name="Прямая соединительная линия 150"/>
                <p:cNvCxnSpPr/>
                <p:nvPr/>
              </p:nvCxnSpPr>
              <p:spPr>
                <a:xfrm rot="16200000" flipH="1">
                  <a:off x="3607587" y="892951"/>
                  <a:ext cx="928694" cy="428628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Прямая соединительная линия 156"/>
                <p:cNvCxnSpPr/>
                <p:nvPr/>
              </p:nvCxnSpPr>
              <p:spPr>
                <a:xfrm rot="10800000" flipV="1">
                  <a:off x="3000365" y="500041"/>
                  <a:ext cx="2219341" cy="64294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64" name="Прямая со стрелкой 163"/>
              <p:cNvCxnSpPr/>
              <p:nvPr/>
            </p:nvCxnSpPr>
            <p:spPr>
              <a:xfrm rot="5400000">
                <a:off x="4033651" y="1686096"/>
                <a:ext cx="428628" cy="19966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" name="Группа 177"/>
              <p:cNvGrpSpPr/>
              <p:nvPr/>
            </p:nvGrpSpPr>
            <p:grpSpPr>
              <a:xfrm>
                <a:off x="2857488" y="1857364"/>
                <a:ext cx="2786081" cy="1462413"/>
                <a:chOff x="2610517" y="2143116"/>
                <a:chExt cx="3104491" cy="1409175"/>
              </a:xfrm>
            </p:grpSpPr>
            <p:sp>
              <p:nvSpPr>
                <p:cNvPr id="165" name="Параллелограмм 164"/>
                <p:cNvSpPr/>
                <p:nvPr/>
              </p:nvSpPr>
              <p:spPr>
                <a:xfrm>
                  <a:off x="2849324" y="2357430"/>
                  <a:ext cx="2579932" cy="1000132"/>
                </a:xfrm>
                <a:prstGeom prst="parallelogram">
                  <a:avLst>
                    <a:gd name="adj" fmla="val 58016"/>
                  </a:avLst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cxnSp>
              <p:nvCxnSpPr>
                <p:cNvPr id="169" name="Прямая соединительная линия 168"/>
                <p:cNvCxnSpPr>
                  <a:endCxn id="174" idx="1"/>
                </p:cNvCxnSpPr>
                <p:nvPr/>
              </p:nvCxnSpPr>
              <p:spPr>
                <a:xfrm flipV="1">
                  <a:off x="2928927" y="2368443"/>
                  <a:ext cx="2500329" cy="944908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Прямая соединительная линия 170"/>
                <p:cNvCxnSpPr/>
                <p:nvPr/>
              </p:nvCxnSpPr>
              <p:spPr>
                <a:xfrm>
                  <a:off x="3491450" y="2349628"/>
                  <a:ext cx="1252001" cy="963723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2" name="TextBox 171"/>
                <p:cNvSpPr txBox="1"/>
                <p:nvPr/>
              </p:nvSpPr>
              <p:spPr>
                <a:xfrm>
                  <a:off x="2610517" y="3244514"/>
                  <a:ext cx="28575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1400" b="1" dirty="0" smtClean="0">
                      <a:latin typeface="Times New Roman" pitchFamily="18" charset="0"/>
                      <a:cs typeface="Times New Roman" pitchFamily="18" charset="0"/>
                    </a:rPr>
                    <a:t>А</a:t>
                  </a:r>
                  <a:endParaRPr lang="ru-RU" sz="1400" b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73" name="TextBox 172"/>
                <p:cNvSpPr txBox="1"/>
                <p:nvPr/>
              </p:nvSpPr>
              <p:spPr>
                <a:xfrm>
                  <a:off x="3173041" y="2143116"/>
                  <a:ext cx="28575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1400" b="1" dirty="0" smtClean="0">
                      <a:latin typeface="Times New Roman" pitchFamily="18" charset="0"/>
                      <a:cs typeface="Times New Roman" pitchFamily="18" charset="0"/>
                    </a:rPr>
                    <a:t>В</a:t>
                  </a:r>
                  <a:endParaRPr lang="ru-RU" sz="1400" b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74" name="TextBox 173"/>
                <p:cNvSpPr txBox="1"/>
                <p:nvPr/>
              </p:nvSpPr>
              <p:spPr>
                <a:xfrm>
                  <a:off x="5429256" y="2214554"/>
                  <a:ext cx="28575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1400" b="1" dirty="0" smtClean="0">
                      <a:latin typeface="Times New Roman" pitchFamily="18" charset="0"/>
                      <a:cs typeface="Times New Roman" pitchFamily="18" charset="0"/>
                    </a:rPr>
                    <a:t>С</a:t>
                  </a:r>
                  <a:endParaRPr lang="ru-RU" sz="1400" b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75" name="TextBox 174"/>
                <p:cNvSpPr txBox="1"/>
                <p:nvPr/>
              </p:nvSpPr>
              <p:spPr>
                <a:xfrm>
                  <a:off x="4759781" y="3244514"/>
                  <a:ext cx="28575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b="1" dirty="0" smtClean="0">
                      <a:latin typeface="Times New Roman" pitchFamily="18" charset="0"/>
                      <a:cs typeface="Times New Roman" pitchFamily="18" charset="0"/>
                    </a:rPr>
                    <a:t>D</a:t>
                  </a:r>
                  <a:endParaRPr lang="ru-RU" sz="1400" b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76" name="TextBox 175"/>
                <p:cNvSpPr txBox="1"/>
                <p:nvPr/>
              </p:nvSpPr>
              <p:spPr>
                <a:xfrm>
                  <a:off x="3963758" y="2556140"/>
                  <a:ext cx="28575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b="1" dirty="0" smtClean="0">
                      <a:latin typeface="Times New Roman" pitchFamily="18" charset="0"/>
                      <a:cs typeface="Times New Roman" pitchFamily="18" charset="0"/>
                    </a:rPr>
                    <a:t>O</a:t>
                  </a:r>
                  <a:endParaRPr lang="ru-RU" sz="1400" b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179" name="Прямоугольник 178"/>
              <p:cNvSpPr/>
              <p:nvPr/>
            </p:nvSpPr>
            <p:spPr>
              <a:xfrm>
                <a:off x="5072066" y="3929066"/>
                <a:ext cx="1643074" cy="92869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181" name="Прямая соединительная линия 180"/>
              <p:cNvCxnSpPr/>
              <p:nvPr/>
            </p:nvCxnSpPr>
            <p:spPr>
              <a:xfrm flipV="1">
                <a:off x="5072066" y="3929066"/>
                <a:ext cx="1643074" cy="92869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Прямая соединительная линия 182"/>
              <p:cNvCxnSpPr/>
              <p:nvPr/>
            </p:nvCxnSpPr>
            <p:spPr>
              <a:xfrm>
                <a:off x="5072066" y="3929066"/>
                <a:ext cx="1643074" cy="92869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5" name="Прямоугольник 184"/>
              <p:cNvSpPr/>
              <p:nvPr/>
            </p:nvSpPr>
            <p:spPr>
              <a:xfrm>
                <a:off x="3719507" y="5214950"/>
                <a:ext cx="1428760" cy="128588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187" name="Прямая со стрелкой 186"/>
              <p:cNvCxnSpPr/>
              <p:nvPr/>
            </p:nvCxnSpPr>
            <p:spPr>
              <a:xfrm rot="10800000" flipV="1">
                <a:off x="3000364" y="3214686"/>
                <a:ext cx="857258" cy="57150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Прямая со стрелкой 190"/>
              <p:cNvCxnSpPr/>
              <p:nvPr/>
            </p:nvCxnSpPr>
            <p:spPr>
              <a:xfrm>
                <a:off x="4357686" y="3214686"/>
                <a:ext cx="785818" cy="57150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Прямая со стрелкой 195"/>
              <p:cNvCxnSpPr/>
              <p:nvPr/>
            </p:nvCxnSpPr>
            <p:spPr>
              <a:xfrm rot="5400000">
                <a:off x="5041112" y="5107795"/>
                <a:ext cx="857257" cy="500063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Прямая со стрелкой 197"/>
              <p:cNvCxnSpPr/>
              <p:nvPr/>
            </p:nvCxnSpPr>
            <p:spPr>
              <a:xfrm>
                <a:off x="2933687" y="5072074"/>
                <a:ext cx="714384" cy="71438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Прямая соединительная линия 207"/>
              <p:cNvCxnSpPr/>
              <p:nvPr/>
            </p:nvCxnSpPr>
            <p:spPr>
              <a:xfrm rot="10800000" flipV="1">
                <a:off x="3719507" y="5214950"/>
                <a:ext cx="1428760" cy="128588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Прямая соединительная линия 209"/>
              <p:cNvCxnSpPr/>
              <p:nvPr/>
            </p:nvCxnSpPr>
            <p:spPr>
              <a:xfrm>
                <a:off x="3719507" y="5214950"/>
                <a:ext cx="1428760" cy="128588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1" name="TextBox 210"/>
              <p:cNvSpPr txBox="1"/>
              <p:nvPr/>
            </p:nvSpPr>
            <p:spPr>
              <a:xfrm>
                <a:off x="4714876" y="4714884"/>
                <a:ext cx="28575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400" b="1" dirty="0" smtClean="0">
                    <a:latin typeface="Times New Roman" pitchFamily="18" charset="0"/>
                    <a:cs typeface="Times New Roman" pitchFamily="18" charset="0"/>
                  </a:rPr>
                  <a:t>А</a:t>
                </a:r>
                <a:endParaRPr lang="ru-RU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12" name="TextBox 211"/>
              <p:cNvSpPr txBox="1"/>
              <p:nvPr/>
            </p:nvSpPr>
            <p:spPr>
              <a:xfrm>
                <a:off x="1862119" y="4929198"/>
                <a:ext cx="28575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400" b="1" dirty="0" smtClean="0">
                    <a:latin typeface="Times New Roman" pitchFamily="18" charset="0"/>
                    <a:cs typeface="Times New Roman" pitchFamily="18" charset="0"/>
                  </a:rPr>
                  <a:t>А</a:t>
                </a:r>
                <a:endParaRPr lang="ru-RU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14" name="TextBox 213"/>
              <p:cNvSpPr txBox="1"/>
              <p:nvPr/>
            </p:nvSpPr>
            <p:spPr>
              <a:xfrm>
                <a:off x="3433755" y="6357958"/>
                <a:ext cx="28575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400" b="1" dirty="0" smtClean="0">
                    <a:latin typeface="Times New Roman" pitchFamily="18" charset="0"/>
                    <a:cs typeface="Times New Roman" pitchFamily="18" charset="0"/>
                  </a:rPr>
                  <a:t>А</a:t>
                </a:r>
                <a:endParaRPr lang="ru-RU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6" name="Группа 220"/>
              <p:cNvGrpSpPr/>
              <p:nvPr/>
            </p:nvGrpSpPr>
            <p:grpSpPr>
              <a:xfrm>
                <a:off x="2076433" y="3643312"/>
                <a:ext cx="1790713" cy="1549449"/>
                <a:chOff x="2004995" y="3568527"/>
                <a:chExt cx="1790713" cy="1809389"/>
              </a:xfrm>
            </p:grpSpPr>
            <p:sp>
              <p:nvSpPr>
                <p:cNvPr id="184" name="Параллелограмм 183"/>
                <p:cNvSpPr/>
                <p:nvPr/>
              </p:nvSpPr>
              <p:spPr>
                <a:xfrm>
                  <a:off x="2004995" y="3902218"/>
                  <a:ext cx="1790713" cy="1212502"/>
                </a:xfrm>
                <a:prstGeom prst="parallelogram">
                  <a:avLst>
                    <a:gd name="adj" fmla="val 46111"/>
                  </a:avLst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cxnSp>
              <p:nvCxnSpPr>
                <p:cNvPr id="202" name="Прямая соединительная линия 201"/>
                <p:cNvCxnSpPr/>
                <p:nvPr/>
              </p:nvCxnSpPr>
              <p:spPr>
                <a:xfrm rot="16200000" flipH="1">
                  <a:off x="2320490" y="4086790"/>
                  <a:ext cx="1154960" cy="785818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4" name="Прямая соединительная линия 203"/>
                <p:cNvCxnSpPr/>
                <p:nvPr/>
              </p:nvCxnSpPr>
              <p:spPr>
                <a:xfrm flipV="1">
                  <a:off x="2004995" y="3902218"/>
                  <a:ext cx="1785950" cy="12125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3" name="TextBox 212"/>
                <p:cNvSpPr txBox="1"/>
                <p:nvPr/>
              </p:nvSpPr>
              <p:spPr>
                <a:xfrm>
                  <a:off x="2290747" y="3568530"/>
                  <a:ext cx="28575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1400" b="1" dirty="0" smtClean="0">
                      <a:latin typeface="Times New Roman" pitchFamily="18" charset="0"/>
                      <a:cs typeface="Times New Roman" pitchFamily="18" charset="0"/>
                    </a:rPr>
                    <a:t>В</a:t>
                  </a:r>
                  <a:endParaRPr lang="ru-RU" sz="1400" b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15" name="TextBox 214"/>
                <p:cNvSpPr txBox="1"/>
                <p:nvPr/>
              </p:nvSpPr>
              <p:spPr>
                <a:xfrm>
                  <a:off x="3148003" y="5070138"/>
                  <a:ext cx="285752" cy="30777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b="1" dirty="0" smtClean="0">
                      <a:latin typeface="Times New Roman" pitchFamily="18" charset="0"/>
                      <a:cs typeface="Times New Roman" pitchFamily="18" charset="0"/>
                    </a:rPr>
                    <a:t>D</a:t>
                  </a:r>
                  <a:endParaRPr lang="ru-RU" sz="1400" b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16" name="TextBox 215"/>
                <p:cNvSpPr txBox="1"/>
                <p:nvPr/>
              </p:nvSpPr>
              <p:spPr>
                <a:xfrm>
                  <a:off x="3500430" y="3568527"/>
                  <a:ext cx="285752" cy="30777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1400" b="1" dirty="0" smtClean="0">
                      <a:latin typeface="Times New Roman" pitchFamily="18" charset="0"/>
                      <a:cs typeface="Times New Roman" pitchFamily="18" charset="0"/>
                    </a:rPr>
                    <a:t>С</a:t>
                  </a:r>
                  <a:endParaRPr lang="ru-RU" sz="1400" b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17" name="TextBox 216"/>
                <p:cNvSpPr txBox="1"/>
                <p:nvPr/>
              </p:nvSpPr>
              <p:spPr>
                <a:xfrm>
                  <a:off x="2790813" y="4152487"/>
                  <a:ext cx="28575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1400" b="1" dirty="0" smtClean="0">
                      <a:latin typeface="Times New Roman" pitchFamily="18" charset="0"/>
                      <a:cs typeface="Times New Roman" pitchFamily="18" charset="0"/>
                    </a:rPr>
                    <a:t>О</a:t>
                  </a:r>
                  <a:endParaRPr lang="ru-RU" sz="1400" b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244" name="TextBox 243"/>
              <p:cNvSpPr txBox="1"/>
              <p:nvPr/>
            </p:nvSpPr>
            <p:spPr>
              <a:xfrm>
                <a:off x="6643702" y="3714752"/>
                <a:ext cx="28575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400" b="1" dirty="0" smtClean="0">
                    <a:latin typeface="Times New Roman" pitchFamily="18" charset="0"/>
                    <a:cs typeface="Times New Roman" pitchFamily="18" charset="0"/>
                  </a:rPr>
                  <a:t>С</a:t>
                </a:r>
                <a:endParaRPr lang="ru-RU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45" name="TextBox 244"/>
              <p:cNvSpPr txBox="1"/>
              <p:nvPr/>
            </p:nvSpPr>
            <p:spPr>
              <a:xfrm>
                <a:off x="4786314" y="3786190"/>
                <a:ext cx="28575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400" b="1" dirty="0" smtClean="0">
                    <a:latin typeface="Times New Roman" pitchFamily="18" charset="0"/>
                    <a:cs typeface="Times New Roman" pitchFamily="18" charset="0"/>
                  </a:rPr>
                  <a:t>В</a:t>
                </a:r>
                <a:endParaRPr lang="ru-RU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46" name="TextBox 245"/>
              <p:cNvSpPr txBox="1"/>
              <p:nvPr/>
            </p:nvSpPr>
            <p:spPr>
              <a:xfrm>
                <a:off x="6715140" y="4714884"/>
                <a:ext cx="28575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ru-RU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47" name="TextBox 246"/>
              <p:cNvSpPr txBox="1"/>
              <p:nvPr/>
            </p:nvSpPr>
            <p:spPr>
              <a:xfrm>
                <a:off x="5715008" y="4071942"/>
                <a:ext cx="28575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latin typeface="Times New Roman" pitchFamily="18" charset="0"/>
                    <a:cs typeface="Times New Roman" pitchFamily="18" charset="0"/>
                  </a:rPr>
                  <a:t>O</a:t>
                </a:r>
                <a:endParaRPr lang="ru-RU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48" name="TextBox 247"/>
              <p:cNvSpPr txBox="1"/>
              <p:nvPr/>
            </p:nvSpPr>
            <p:spPr>
              <a:xfrm>
                <a:off x="3648069" y="4929198"/>
                <a:ext cx="28575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latin typeface="Times New Roman" pitchFamily="18" charset="0"/>
                    <a:cs typeface="Times New Roman" pitchFamily="18" charset="0"/>
                  </a:rPr>
                  <a:t>B</a:t>
                </a:r>
                <a:endParaRPr lang="ru-RU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49" name="TextBox 248"/>
              <p:cNvSpPr txBox="1"/>
              <p:nvPr/>
            </p:nvSpPr>
            <p:spPr>
              <a:xfrm>
                <a:off x="5076829" y="5000636"/>
                <a:ext cx="28575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latin typeface="Times New Roman" pitchFamily="18" charset="0"/>
                    <a:cs typeface="Times New Roman" pitchFamily="18" charset="0"/>
                  </a:rPr>
                  <a:t>C</a:t>
                </a:r>
                <a:endParaRPr lang="ru-RU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0" name="TextBox 249"/>
              <p:cNvSpPr txBox="1"/>
              <p:nvPr/>
            </p:nvSpPr>
            <p:spPr>
              <a:xfrm>
                <a:off x="5076829" y="6286520"/>
                <a:ext cx="28575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ru-RU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1" name="TextBox 250"/>
              <p:cNvSpPr txBox="1"/>
              <p:nvPr/>
            </p:nvSpPr>
            <p:spPr>
              <a:xfrm>
                <a:off x="4291011" y="5572140"/>
                <a:ext cx="28575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latin typeface="Times New Roman" pitchFamily="18" charset="0"/>
                    <a:cs typeface="Times New Roman" pitchFamily="18" charset="0"/>
                  </a:rPr>
                  <a:t>O</a:t>
                </a:r>
                <a:endParaRPr lang="ru-RU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aphicFrame>
            <p:nvGraphicFramePr>
              <p:cNvPr id="1040" name="Object 16"/>
              <p:cNvGraphicFramePr>
                <a:graphicFrameLocks noChangeAspect="1"/>
              </p:cNvGraphicFramePr>
              <p:nvPr/>
            </p:nvGraphicFramePr>
            <p:xfrm>
              <a:off x="4786314" y="3286124"/>
              <a:ext cx="4076729" cy="255588"/>
            </p:xfrm>
            <a:graphic>
              <a:graphicData uri="http://schemas.openxmlformats.org/presentationml/2006/ole">
                <p:oleObj spid="_x0000_s1027" name="Формула" r:id="rId4" imgW="3200400" imgH="203040" progId="Equation.3">
                  <p:embed/>
                </p:oleObj>
              </a:graphicData>
            </a:graphic>
          </p:graphicFrame>
          <p:graphicFrame>
            <p:nvGraphicFramePr>
              <p:cNvPr id="1041" name="Object 17"/>
              <p:cNvGraphicFramePr>
                <a:graphicFrameLocks noChangeAspect="1"/>
              </p:cNvGraphicFramePr>
              <p:nvPr/>
            </p:nvGraphicFramePr>
            <p:xfrm>
              <a:off x="219045" y="3286124"/>
              <a:ext cx="3219473" cy="255587"/>
            </p:xfrm>
            <a:graphic>
              <a:graphicData uri="http://schemas.openxmlformats.org/presentationml/2006/ole">
                <p:oleObj spid="_x0000_s1028" name="Формула" r:id="rId5" imgW="2476440" imgH="203040" progId="Equation.3">
                  <p:embed/>
                </p:oleObj>
              </a:graphicData>
            </a:graphic>
          </p:graphicFrame>
          <p:graphicFrame>
            <p:nvGraphicFramePr>
              <p:cNvPr id="1042" name="Object 18"/>
              <p:cNvGraphicFramePr>
                <a:graphicFrameLocks noChangeAspect="1"/>
              </p:cNvGraphicFramePr>
              <p:nvPr/>
            </p:nvGraphicFramePr>
            <p:xfrm>
              <a:off x="5505457" y="5357826"/>
              <a:ext cx="3362325" cy="255588"/>
            </p:xfrm>
            <a:graphic>
              <a:graphicData uri="http://schemas.openxmlformats.org/presentationml/2006/ole">
                <p:oleObj spid="_x0000_s1029" name="Формула" r:id="rId6" imgW="2679480" imgH="203040" progId="Equation.3">
                  <p:embed/>
                </p:oleObj>
              </a:graphicData>
            </a:graphic>
          </p:graphicFrame>
          <p:graphicFrame>
            <p:nvGraphicFramePr>
              <p:cNvPr id="1043" name="Object 19"/>
              <p:cNvGraphicFramePr>
                <a:graphicFrameLocks noChangeAspect="1"/>
              </p:cNvGraphicFramePr>
              <p:nvPr/>
            </p:nvGraphicFramePr>
            <p:xfrm>
              <a:off x="147607" y="5429264"/>
              <a:ext cx="3495675" cy="255587"/>
            </p:xfrm>
            <a:graphic>
              <a:graphicData uri="http://schemas.openxmlformats.org/presentationml/2006/ole">
                <p:oleObj spid="_x0000_s1030" name="Формула" r:id="rId7" imgW="2781000" imgH="203040" progId="Equation.3">
                  <p:embed/>
                </p:oleObj>
              </a:graphicData>
            </a:graphic>
          </p:graphicFrame>
          <p:graphicFrame>
            <p:nvGraphicFramePr>
              <p:cNvPr id="1044" name="Object 20"/>
              <p:cNvGraphicFramePr>
                <a:graphicFrameLocks noChangeAspect="1"/>
              </p:cNvGraphicFramePr>
              <p:nvPr/>
            </p:nvGraphicFramePr>
            <p:xfrm>
              <a:off x="5691188" y="2000250"/>
              <a:ext cx="2043113" cy="1501775"/>
            </p:xfrm>
            <a:graphic>
              <a:graphicData uri="http://schemas.openxmlformats.org/presentationml/2006/ole">
                <p:oleObj spid="_x0000_s1031" name="Формула" r:id="rId8" imgW="1625400" imgH="1193760" progId="Equation.3">
                  <p:embed/>
                </p:oleObj>
              </a:graphicData>
            </a:graphic>
          </p:graphicFrame>
          <p:graphicFrame>
            <p:nvGraphicFramePr>
              <p:cNvPr id="1045" name="Object 21"/>
              <p:cNvGraphicFramePr>
                <a:graphicFrameLocks noChangeAspect="1"/>
              </p:cNvGraphicFramePr>
              <p:nvPr/>
            </p:nvGraphicFramePr>
            <p:xfrm>
              <a:off x="219045" y="3714752"/>
              <a:ext cx="1755776" cy="1471612"/>
            </p:xfrm>
            <a:graphic>
              <a:graphicData uri="http://schemas.openxmlformats.org/presentationml/2006/ole">
                <p:oleObj spid="_x0000_s1032" name="Формула" r:id="rId9" imgW="1282680" imgH="1168200" progId="Equation.3">
                  <p:embed/>
                </p:oleObj>
              </a:graphicData>
            </a:graphic>
          </p:graphicFrame>
          <p:graphicFrame>
            <p:nvGraphicFramePr>
              <p:cNvPr id="1046" name="Object 22"/>
              <p:cNvGraphicFramePr>
                <a:graphicFrameLocks noChangeAspect="1"/>
              </p:cNvGraphicFramePr>
              <p:nvPr/>
            </p:nvGraphicFramePr>
            <p:xfrm>
              <a:off x="7096125" y="3968750"/>
              <a:ext cx="1123976" cy="576263"/>
            </p:xfrm>
            <a:graphic>
              <a:graphicData uri="http://schemas.openxmlformats.org/presentationml/2006/ole">
                <p:oleObj spid="_x0000_s1033" name="Формула" r:id="rId10" imgW="812520" imgH="457200" progId="Equation.3">
                  <p:embed/>
                </p:oleObj>
              </a:graphicData>
            </a:graphic>
          </p:graphicFrame>
          <p:graphicFrame>
            <p:nvGraphicFramePr>
              <p:cNvPr id="1047" name="Object 23"/>
              <p:cNvGraphicFramePr>
                <a:graphicFrameLocks noChangeAspect="1"/>
              </p:cNvGraphicFramePr>
              <p:nvPr/>
            </p:nvGraphicFramePr>
            <p:xfrm>
              <a:off x="3143239" y="-1"/>
              <a:ext cx="2647970" cy="428605"/>
            </p:xfrm>
            <a:graphic>
              <a:graphicData uri="http://schemas.openxmlformats.org/presentationml/2006/ole">
                <p:oleObj spid="_x0000_s1034" name="Формула" r:id="rId11" imgW="1244520" imgH="203040" progId="Equation.3">
                  <p:embed/>
                </p:oleObj>
              </a:graphicData>
            </a:graphic>
          </p:graphicFrame>
        </p:grpSp>
        <p:graphicFrame>
          <p:nvGraphicFramePr>
            <p:cNvPr id="70" name="Object 22"/>
            <p:cNvGraphicFramePr>
              <a:graphicFrameLocks noChangeAspect="1"/>
            </p:cNvGraphicFramePr>
            <p:nvPr/>
          </p:nvGraphicFramePr>
          <p:xfrm>
            <a:off x="5429256" y="5857892"/>
            <a:ext cx="2286016" cy="576262"/>
          </p:xfrm>
          <a:graphic>
            <a:graphicData uri="http://schemas.openxmlformats.org/presentationml/2006/ole">
              <p:oleObj spid="_x0000_s1035" name="Формула" r:id="rId12" imgW="1726920" imgH="457200" progId="Equation.3">
                <p:embed/>
              </p:oleObj>
            </a:graphicData>
          </a:graphic>
        </p:graphicFrame>
        <p:cxnSp>
          <p:nvCxnSpPr>
            <p:cNvPr id="64" name="Прямая соединительная линия 63"/>
            <p:cNvCxnSpPr/>
            <p:nvPr/>
          </p:nvCxnSpPr>
          <p:spPr>
            <a:xfrm>
              <a:off x="4286248" y="1928802"/>
              <a:ext cx="1643074" cy="15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Прямая соединительная линия 66"/>
            <p:cNvCxnSpPr/>
            <p:nvPr/>
          </p:nvCxnSpPr>
          <p:spPr>
            <a:xfrm>
              <a:off x="4929190" y="3571876"/>
              <a:ext cx="1785950" cy="15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68"/>
            <p:cNvCxnSpPr/>
            <p:nvPr/>
          </p:nvCxnSpPr>
          <p:spPr>
            <a:xfrm>
              <a:off x="214282" y="3571876"/>
              <a:ext cx="1785950" cy="1588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Прямая соединительная линия 78"/>
            <p:cNvCxnSpPr/>
            <p:nvPr/>
          </p:nvCxnSpPr>
          <p:spPr>
            <a:xfrm>
              <a:off x="5357818" y="5643578"/>
              <a:ext cx="1785950" cy="15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Прямая соединительная линия 80"/>
            <p:cNvCxnSpPr/>
            <p:nvPr/>
          </p:nvCxnSpPr>
          <p:spPr>
            <a:xfrm>
              <a:off x="214282" y="5715016"/>
              <a:ext cx="1714512" cy="15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Прямоугольник 74"/>
            <p:cNvSpPr/>
            <p:nvPr/>
          </p:nvSpPr>
          <p:spPr>
            <a:xfrm>
              <a:off x="4429124" y="1643050"/>
              <a:ext cx="1500198" cy="2143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Прямоугольник 79"/>
            <p:cNvSpPr/>
            <p:nvPr/>
          </p:nvSpPr>
          <p:spPr>
            <a:xfrm>
              <a:off x="5929322" y="2357430"/>
              <a:ext cx="2000264" cy="8572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Прямоугольник 81"/>
            <p:cNvSpPr/>
            <p:nvPr/>
          </p:nvSpPr>
          <p:spPr>
            <a:xfrm>
              <a:off x="4786314" y="3286124"/>
              <a:ext cx="1928826" cy="2143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Прямоугольник 82"/>
            <p:cNvSpPr/>
            <p:nvPr/>
          </p:nvSpPr>
          <p:spPr>
            <a:xfrm>
              <a:off x="214282" y="3286124"/>
              <a:ext cx="1785950" cy="2143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Прямоугольник 83"/>
            <p:cNvSpPr/>
            <p:nvPr/>
          </p:nvSpPr>
          <p:spPr>
            <a:xfrm>
              <a:off x="7358082" y="4286256"/>
              <a:ext cx="857256" cy="2143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" name="Прямоугольник 84"/>
            <p:cNvSpPr/>
            <p:nvPr/>
          </p:nvSpPr>
          <p:spPr>
            <a:xfrm>
              <a:off x="500034" y="4071942"/>
              <a:ext cx="1071570" cy="50006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Прямоугольник 85"/>
            <p:cNvSpPr/>
            <p:nvPr/>
          </p:nvSpPr>
          <p:spPr>
            <a:xfrm>
              <a:off x="142844" y="4643446"/>
              <a:ext cx="1857388" cy="2143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Прямоугольник 87"/>
            <p:cNvSpPr/>
            <p:nvPr/>
          </p:nvSpPr>
          <p:spPr>
            <a:xfrm>
              <a:off x="5500694" y="5357826"/>
              <a:ext cx="1714512" cy="2143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Прямоугольник 90"/>
            <p:cNvSpPr/>
            <p:nvPr/>
          </p:nvSpPr>
          <p:spPr>
            <a:xfrm>
              <a:off x="0" y="5429264"/>
              <a:ext cx="2000232" cy="2143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" name="Прямоугольник 91"/>
            <p:cNvSpPr/>
            <p:nvPr/>
          </p:nvSpPr>
          <p:spPr>
            <a:xfrm>
              <a:off x="5429256" y="6143644"/>
              <a:ext cx="2428892" cy="3571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97" name="Прямая соединительная линия 96"/>
          <p:cNvCxnSpPr/>
          <p:nvPr/>
        </p:nvCxnSpPr>
        <p:spPr>
          <a:xfrm>
            <a:off x="5929322" y="2571744"/>
            <a:ext cx="2857520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>
            <a:off x="5929322" y="2857496"/>
            <a:ext cx="2857520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>
            <a:off x="5929322" y="3143248"/>
            <a:ext cx="2857520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>
            <a:off x="7286644" y="4500570"/>
            <a:ext cx="1643074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/>
          <p:nvPr/>
        </p:nvCxnSpPr>
        <p:spPr>
          <a:xfrm>
            <a:off x="428596" y="4286256"/>
            <a:ext cx="1714512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/>
          <p:nvPr/>
        </p:nvCxnSpPr>
        <p:spPr>
          <a:xfrm>
            <a:off x="357158" y="4572008"/>
            <a:ext cx="1785950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>
            <a:off x="285720" y="4857760"/>
            <a:ext cx="1714512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/>
          <p:cNvCxnSpPr/>
          <p:nvPr/>
        </p:nvCxnSpPr>
        <p:spPr>
          <a:xfrm>
            <a:off x="5429256" y="6357958"/>
            <a:ext cx="3500462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Прямоугольник 84"/>
          <p:cNvSpPr/>
          <p:nvPr/>
        </p:nvSpPr>
        <p:spPr>
          <a:xfrm>
            <a:off x="285720" y="4000504"/>
            <a:ext cx="1714512" cy="857256"/>
          </a:xfrm>
          <a:prstGeom prst="rect">
            <a:avLst/>
          </a:prstGeom>
          <a:solidFill>
            <a:srgbClr val="CCFFFF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Прямоугольник 83"/>
          <p:cNvSpPr/>
          <p:nvPr/>
        </p:nvSpPr>
        <p:spPr>
          <a:xfrm>
            <a:off x="7072330" y="4286256"/>
            <a:ext cx="1357322" cy="285752"/>
          </a:xfrm>
          <a:prstGeom prst="rect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Прямоугольник 82"/>
          <p:cNvSpPr/>
          <p:nvPr/>
        </p:nvSpPr>
        <p:spPr>
          <a:xfrm>
            <a:off x="5715008" y="2285992"/>
            <a:ext cx="2214578" cy="928694"/>
          </a:xfrm>
          <a:prstGeom prst="rect">
            <a:avLst/>
          </a:prstGeom>
          <a:solidFill>
            <a:srgbClr val="99FFCC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259"/>
          <p:cNvGrpSpPr/>
          <p:nvPr/>
        </p:nvGrpSpPr>
        <p:grpSpPr>
          <a:xfrm>
            <a:off x="142844" y="-1"/>
            <a:ext cx="8791071" cy="6737174"/>
            <a:chOff x="147607" y="-1"/>
            <a:chExt cx="8720175" cy="6737174"/>
          </a:xfrm>
        </p:grpSpPr>
        <p:graphicFrame>
          <p:nvGraphicFramePr>
            <p:cNvPr id="1045" name="Object 21"/>
            <p:cNvGraphicFramePr>
              <a:graphicFrameLocks noChangeAspect="1"/>
            </p:cNvGraphicFramePr>
            <p:nvPr/>
          </p:nvGraphicFramePr>
          <p:xfrm>
            <a:off x="360193" y="3714752"/>
            <a:ext cx="1614629" cy="1471612"/>
          </p:xfrm>
          <a:graphic>
            <a:graphicData uri="http://schemas.openxmlformats.org/presentationml/2006/ole">
              <p:oleObj spid="_x0000_s2056" name="Формула" r:id="rId3" imgW="1282680" imgH="1168200" progId="Equation.3">
                <p:embed/>
              </p:oleObj>
            </a:graphicData>
          </a:graphic>
        </p:graphicFrame>
        <p:graphicFrame>
          <p:nvGraphicFramePr>
            <p:cNvPr id="177" name="Объект 176"/>
            <p:cNvGraphicFramePr>
              <a:graphicFrameLocks noChangeAspect="1"/>
            </p:cNvGraphicFramePr>
            <p:nvPr/>
          </p:nvGraphicFramePr>
          <p:xfrm>
            <a:off x="4429124" y="1643050"/>
            <a:ext cx="3933853" cy="255588"/>
          </p:xfrm>
          <a:graphic>
            <a:graphicData uri="http://schemas.openxmlformats.org/presentationml/2006/ole">
              <p:oleObj spid="_x0000_s2050" name="Формула" r:id="rId4" imgW="3009600" imgH="203040" progId="Equation.3">
                <p:embed/>
              </p:oleObj>
            </a:graphicData>
          </a:graphic>
        </p:graphicFrame>
        <p:grpSp>
          <p:nvGrpSpPr>
            <p:cNvPr id="3" name="Группа 161"/>
            <p:cNvGrpSpPr/>
            <p:nvPr/>
          </p:nvGrpSpPr>
          <p:grpSpPr>
            <a:xfrm>
              <a:off x="2714612" y="428604"/>
              <a:ext cx="2714644" cy="1379347"/>
              <a:chOff x="2714612" y="428604"/>
              <a:chExt cx="2714644" cy="1379347"/>
            </a:xfrm>
          </p:grpSpPr>
          <p:cxnSp>
            <p:nvCxnSpPr>
              <p:cNvPr id="134" name="Прямая соединительная линия 133"/>
              <p:cNvCxnSpPr/>
              <p:nvPr/>
            </p:nvCxnSpPr>
            <p:spPr>
              <a:xfrm flipV="1">
                <a:off x="3000364" y="642918"/>
                <a:ext cx="857256" cy="500066"/>
              </a:xfrm>
              <a:prstGeom prst="line">
                <a:avLst/>
              </a:prstGeom>
              <a:ln w="28575">
                <a:solidFill>
                  <a:srgbClr val="CC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Прямая соединительная линия 135"/>
              <p:cNvCxnSpPr/>
              <p:nvPr/>
            </p:nvCxnSpPr>
            <p:spPr>
              <a:xfrm>
                <a:off x="3857620" y="642918"/>
                <a:ext cx="1357322" cy="214314"/>
              </a:xfrm>
              <a:prstGeom prst="line">
                <a:avLst/>
              </a:prstGeom>
              <a:ln w="28575">
                <a:solidFill>
                  <a:srgbClr val="CC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Прямая соединительная линия 137"/>
              <p:cNvCxnSpPr/>
              <p:nvPr/>
            </p:nvCxnSpPr>
            <p:spPr>
              <a:xfrm rot="10800000" flipV="1">
                <a:off x="4286248" y="857232"/>
                <a:ext cx="928694" cy="714380"/>
              </a:xfrm>
              <a:prstGeom prst="line">
                <a:avLst/>
              </a:prstGeom>
              <a:ln w="28575">
                <a:solidFill>
                  <a:srgbClr val="CC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Прямая соединительная линия 139"/>
              <p:cNvCxnSpPr/>
              <p:nvPr/>
            </p:nvCxnSpPr>
            <p:spPr>
              <a:xfrm rot="10800000">
                <a:off x="3000364" y="1142984"/>
                <a:ext cx="1285884" cy="428628"/>
              </a:xfrm>
              <a:prstGeom prst="line">
                <a:avLst/>
              </a:prstGeom>
              <a:ln w="28575">
                <a:solidFill>
                  <a:srgbClr val="CC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5" name="TextBox 144"/>
              <p:cNvSpPr txBox="1"/>
              <p:nvPr/>
            </p:nvSpPr>
            <p:spPr>
              <a:xfrm>
                <a:off x="2714612" y="1000108"/>
                <a:ext cx="28575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400" b="1" dirty="0" smtClean="0">
                    <a:latin typeface="Times New Roman" pitchFamily="18" charset="0"/>
                    <a:cs typeface="Times New Roman" pitchFamily="18" charset="0"/>
                  </a:rPr>
                  <a:t>А</a:t>
                </a:r>
                <a:endParaRPr lang="ru-RU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6" name="TextBox 145"/>
              <p:cNvSpPr txBox="1"/>
              <p:nvPr/>
            </p:nvSpPr>
            <p:spPr>
              <a:xfrm>
                <a:off x="3571868" y="428604"/>
                <a:ext cx="28575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400" b="1" dirty="0" smtClean="0">
                    <a:latin typeface="Times New Roman" pitchFamily="18" charset="0"/>
                    <a:cs typeface="Times New Roman" pitchFamily="18" charset="0"/>
                  </a:rPr>
                  <a:t>В</a:t>
                </a:r>
                <a:endParaRPr lang="ru-RU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7" name="TextBox 146"/>
              <p:cNvSpPr txBox="1"/>
              <p:nvPr/>
            </p:nvSpPr>
            <p:spPr>
              <a:xfrm>
                <a:off x="5143504" y="714356"/>
                <a:ext cx="28575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400" b="1" dirty="0" smtClean="0">
                    <a:latin typeface="Times New Roman" pitchFamily="18" charset="0"/>
                    <a:cs typeface="Times New Roman" pitchFamily="18" charset="0"/>
                  </a:rPr>
                  <a:t>С</a:t>
                </a:r>
                <a:endParaRPr lang="ru-RU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8" name="TextBox 147"/>
              <p:cNvSpPr txBox="1"/>
              <p:nvPr/>
            </p:nvSpPr>
            <p:spPr>
              <a:xfrm>
                <a:off x="4000496" y="1500174"/>
                <a:ext cx="28575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ru-RU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51" name="Прямая соединительная линия 150"/>
              <p:cNvCxnSpPr/>
              <p:nvPr/>
            </p:nvCxnSpPr>
            <p:spPr>
              <a:xfrm rot="16200000" flipH="1">
                <a:off x="3607587" y="892951"/>
                <a:ext cx="928694" cy="428628"/>
              </a:xfrm>
              <a:prstGeom prst="line">
                <a:avLst/>
              </a:prstGeom>
              <a:ln w="19050">
                <a:solidFill>
                  <a:srgbClr val="CC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Прямая соединительная линия 156"/>
              <p:cNvCxnSpPr/>
              <p:nvPr/>
            </p:nvCxnSpPr>
            <p:spPr>
              <a:xfrm rot="10800000" flipV="1">
                <a:off x="3000364" y="857232"/>
                <a:ext cx="2214582" cy="285751"/>
              </a:xfrm>
              <a:prstGeom prst="line">
                <a:avLst/>
              </a:prstGeom>
              <a:ln w="19050">
                <a:solidFill>
                  <a:srgbClr val="CC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4" name="Прямая со стрелкой 163"/>
            <p:cNvCxnSpPr>
              <a:stCxn id="148" idx="3"/>
              <a:endCxn id="165" idx="0"/>
            </p:cNvCxnSpPr>
            <p:nvPr/>
          </p:nvCxnSpPr>
          <p:spPr>
            <a:xfrm flipH="1">
              <a:off x="4229464" y="1654063"/>
              <a:ext cx="56784" cy="425712"/>
            </a:xfrm>
            <a:prstGeom prst="straightConnector1">
              <a:avLst/>
            </a:prstGeom>
            <a:ln w="19050">
              <a:solidFill>
                <a:srgbClr val="CC33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" name="Группа 177"/>
            <p:cNvGrpSpPr/>
            <p:nvPr/>
          </p:nvGrpSpPr>
          <p:grpSpPr>
            <a:xfrm>
              <a:off x="2857488" y="1857364"/>
              <a:ext cx="2786081" cy="1462413"/>
              <a:chOff x="2610517" y="2143116"/>
              <a:chExt cx="3104491" cy="1409175"/>
            </a:xfrm>
          </p:grpSpPr>
          <p:sp>
            <p:nvSpPr>
              <p:cNvPr id="165" name="Параллелограмм 164"/>
              <p:cNvSpPr/>
              <p:nvPr/>
            </p:nvSpPr>
            <p:spPr>
              <a:xfrm>
                <a:off x="2849324" y="2357430"/>
                <a:ext cx="2579932" cy="1000132"/>
              </a:xfrm>
              <a:prstGeom prst="parallelogram">
                <a:avLst>
                  <a:gd name="adj" fmla="val 58016"/>
                </a:avLst>
              </a:prstGeom>
              <a:noFill/>
              <a:ln w="285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169" name="Прямая соединительная линия 168"/>
              <p:cNvCxnSpPr>
                <a:endCxn id="174" idx="1"/>
              </p:cNvCxnSpPr>
              <p:nvPr/>
            </p:nvCxnSpPr>
            <p:spPr>
              <a:xfrm flipV="1">
                <a:off x="2928927" y="2368443"/>
                <a:ext cx="2500329" cy="944908"/>
              </a:xfrm>
              <a:prstGeom prst="line">
                <a:avLst/>
              </a:prstGeom>
              <a:ln w="190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Прямая соединительная линия 170"/>
              <p:cNvCxnSpPr/>
              <p:nvPr/>
            </p:nvCxnSpPr>
            <p:spPr>
              <a:xfrm>
                <a:off x="3486143" y="2349628"/>
                <a:ext cx="1257308" cy="963723"/>
              </a:xfrm>
              <a:prstGeom prst="line">
                <a:avLst/>
              </a:prstGeom>
              <a:ln w="190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2" name="TextBox 171"/>
              <p:cNvSpPr txBox="1"/>
              <p:nvPr/>
            </p:nvSpPr>
            <p:spPr>
              <a:xfrm>
                <a:off x="2610517" y="3244514"/>
                <a:ext cx="28575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400" b="1" dirty="0" smtClean="0">
                    <a:latin typeface="Times New Roman" pitchFamily="18" charset="0"/>
                    <a:cs typeface="Times New Roman" pitchFamily="18" charset="0"/>
                  </a:rPr>
                  <a:t>А</a:t>
                </a:r>
                <a:endParaRPr lang="ru-RU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3" name="TextBox 172"/>
              <p:cNvSpPr txBox="1"/>
              <p:nvPr/>
            </p:nvSpPr>
            <p:spPr>
              <a:xfrm>
                <a:off x="3167735" y="2143116"/>
                <a:ext cx="28575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400" b="1" dirty="0" smtClean="0">
                    <a:latin typeface="Times New Roman" pitchFamily="18" charset="0"/>
                    <a:cs typeface="Times New Roman" pitchFamily="18" charset="0"/>
                  </a:rPr>
                  <a:t>В</a:t>
                </a:r>
                <a:endParaRPr lang="ru-RU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4" name="TextBox 173"/>
              <p:cNvSpPr txBox="1"/>
              <p:nvPr/>
            </p:nvSpPr>
            <p:spPr>
              <a:xfrm>
                <a:off x="5429256" y="2214554"/>
                <a:ext cx="28575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400" b="1" dirty="0" smtClean="0">
                    <a:latin typeface="Times New Roman" pitchFamily="18" charset="0"/>
                    <a:cs typeface="Times New Roman" pitchFamily="18" charset="0"/>
                  </a:rPr>
                  <a:t>С</a:t>
                </a:r>
                <a:endParaRPr lang="ru-RU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5" name="TextBox 174"/>
              <p:cNvSpPr txBox="1"/>
              <p:nvPr/>
            </p:nvSpPr>
            <p:spPr>
              <a:xfrm>
                <a:off x="4759781" y="3244514"/>
                <a:ext cx="28575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ru-RU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6" name="TextBox 175"/>
              <p:cNvSpPr txBox="1"/>
              <p:nvPr/>
            </p:nvSpPr>
            <p:spPr>
              <a:xfrm>
                <a:off x="3963758" y="2556140"/>
                <a:ext cx="28575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latin typeface="Times New Roman" pitchFamily="18" charset="0"/>
                    <a:cs typeface="Times New Roman" pitchFamily="18" charset="0"/>
                  </a:rPr>
                  <a:t>O</a:t>
                </a:r>
                <a:endParaRPr lang="ru-RU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79" name="Прямоугольник 178"/>
            <p:cNvSpPr/>
            <p:nvPr/>
          </p:nvSpPr>
          <p:spPr>
            <a:xfrm>
              <a:off x="5072066" y="3929066"/>
              <a:ext cx="1643074" cy="928694"/>
            </a:xfrm>
            <a:prstGeom prst="rect">
              <a:avLst/>
            </a:prstGeom>
            <a:noFill/>
            <a:ln w="28575">
              <a:solidFill>
                <a:srgbClr val="FF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81" name="Прямая соединительная линия 180"/>
            <p:cNvCxnSpPr/>
            <p:nvPr/>
          </p:nvCxnSpPr>
          <p:spPr>
            <a:xfrm flipV="1">
              <a:off x="5072066" y="3929066"/>
              <a:ext cx="1643074" cy="928694"/>
            </a:xfrm>
            <a:prstGeom prst="line">
              <a:avLst/>
            </a:prstGeom>
            <a:ln w="19050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Прямая соединительная линия 182"/>
            <p:cNvCxnSpPr/>
            <p:nvPr/>
          </p:nvCxnSpPr>
          <p:spPr>
            <a:xfrm>
              <a:off x="5072066" y="3929066"/>
              <a:ext cx="1643074" cy="928694"/>
            </a:xfrm>
            <a:prstGeom prst="line">
              <a:avLst/>
            </a:prstGeom>
            <a:ln w="19050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5" name="Прямоугольник 184"/>
            <p:cNvSpPr/>
            <p:nvPr/>
          </p:nvSpPr>
          <p:spPr>
            <a:xfrm>
              <a:off x="3719507" y="5214950"/>
              <a:ext cx="1428760" cy="1285884"/>
            </a:xfrm>
            <a:prstGeom prst="rect">
              <a:avLst/>
            </a:prstGeom>
            <a:noFill/>
            <a:ln w="28575"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87" name="Прямая со стрелкой 186"/>
            <p:cNvCxnSpPr/>
            <p:nvPr/>
          </p:nvCxnSpPr>
          <p:spPr>
            <a:xfrm rot="10800000" flipV="1">
              <a:off x="3000364" y="3214686"/>
              <a:ext cx="857258" cy="571504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Прямая со стрелкой 190"/>
            <p:cNvCxnSpPr/>
            <p:nvPr/>
          </p:nvCxnSpPr>
          <p:spPr>
            <a:xfrm>
              <a:off x="4357686" y="3214686"/>
              <a:ext cx="785818" cy="571504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Прямая со стрелкой 195"/>
            <p:cNvCxnSpPr/>
            <p:nvPr/>
          </p:nvCxnSpPr>
          <p:spPr>
            <a:xfrm rot="5400000">
              <a:off x="5110167" y="4967299"/>
              <a:ext cx="785820" cy="709619"/>
            </a:xfrm>
            <a:prstGeom prst="straightConnector1">
              <a:avLst/>
            </a:prstGeom>
            <a:ln w="19050">
              <a:solidFill>
                <a:srgbClr val="FF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Прямая со стрелкой 197"/>
            <p:cNvCxnSpPr/>
            <p:nvPr/>
          </p:nvCxnSpPr>
          <p:spPr>
            <a:xfrm rot="16200000" flipH="1">
              <a:off x="2919573" y="5086187"/>
              <a:ext cx="714380" cy="686153"/>
            </a:xfrm>
            <a:prstGeom prst="straightConnector1">
              <a:avLst/>
            </a:prstGeom>
            <a:ln w="19050">
              <a:solidFill>
                <a:srgbClr val="00FF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Прямая соединительная линия 207"/>
            <p:cNvCxnSpPr/>
            <p:nvPr/>
          </p:nvCxnSpPr>
          <p:spPr>
            <a:xfrm rot="10800000" flipV="1">
              <a:off x="3719507" y="5214950"/>
              <a:ext cx="1428760" cy="1285884"/>
            </a:xfrm>
            <a:prstGeom prst="line">
              <a:avLst/>
            </a:prstGeom>
            <a:ln w="19050">
              <a:solidFill>
                <a:srgbClr val="FF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Прямая соединительная линия 209"/>
            <p:cNvCxnSpPr/>
            <p:nvPr/>
          </p:nvCxnSpPr>
          <p:spPr>
            <a:xfrm>
              <a:off x="3719507" y="5214950"/>
              <a:ext cx="1428760" cy="1285884"/>
            </a:xfrm>
            <a:prstGeom prst="line">
              <a:avLst/>
            </a:prstGeom>
            <a:ln w="19050">
              <a:solidFill>
                <a:srgbClr val="FF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1" name="TextBox 210"/>
            <p:cNvSpPr txBox="1"/>
            <p:nvPr/>
          </p:nvSpPr>
          <p:spPr>
            <a:xfrm>
              <a:off x="4714876" y="4714884"/>
              <a:ext cx="2857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latin typeface="Times New Roman" pitchFamily="18" charset="0"/>
                  <a:cs typeface="Times New Roman" pitchFamily="18" charset="0"/>
                </a:rPr>
                <a:t>А</a:t>
              </a:r>
              <a:endParaRPr lang="ru-RU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1862119" y="4786322"/>
              <a:ext cx="2857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latin typeface="Times New Roman" pitchFamily="18" charset="0"/>
                  <a:cs typeface="Times New Roman" pitchFamily="18" charset="0"/>
                </a:rPr>
                <a:t>А</a:t>
              </a:r>
              <a:endParaRPr lang="ru-RU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4" name="TextBox 213"/>
            <p:cNvSpPr txBox="1"/>
            <p:nvPr/>
          </p:nvSpPr>
          <p:spPr>
            <a:xfrm>
              <a:off x="3433755" y="6429396"/>
              <a:ext cx="2857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latin typeface="Times New Roman" pitchFamily="18" charset="0"/>
                  <a:cs typeface="Times New Roman" pitchFamily="18" charset="0"/>
                </a:rPr>
                <a:t>А</a:t>
              </a:r>
              <a:endParaRPr lang="ru-RU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5" name="Группа 220"/>
            <p:cNvGrpSpPr/>
            <p:nvPr/>
          </p:nvGrpSpPr>
          <p:grpSpPr>
            <a:xfrm>
              <a:off x="2076433" y="3571873"/>
              <a:ext cx="1790713" cy="1549448"/>
              <a:chOff x="2004995" y="3485104"/>
              <a:chExt cx="1790713" cy="1809388"/>
            </a:xfrm>
          </p:grpSpPr>
          <p:sp>
            <p:nvSpPr>
              <p:cNvPr id="184" name="Параллелограмм 183"/>
              <p:cNvSpPr/>
              <p:nvPr/>
            </p:nvSpPr>
            <p:spPr>
              <a:xfrm>
                <a:off x="2004995" y="3902218"/>
                <a:ext cx="1790713" cy="1212502"/>
              </a:xfrm>
              <a:prstGeom prst="parallelogram">
                <a:avLst>
                  <a:gd name="adj" fmla="val 46111"/>
                </a:avLst>
              </a:prstGeom>
              <a:noFill/>
              <a:ln w="28575">
                <a:solidFill>
                  <a:srgbClr val="00FF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202" name="Прямая соединительная линия 201"/>
              <p:cNvCxnSpPr/>
              <p:nvPr/>
            </p:nvCxnSpPr>
            <p:spPr>
              <a:xfrm rot="16200000" flipH="1">
                <a:off x="2320490" y="4086790"/>
                <a:ext cx="1154960" cy="785818"/>
              </a:xfrm>
              <a:prstGeom prst="line">
                <a:avLst/>
              </a:prstGeom>
              <a:ln w="19050">
                <a:solidFill>
                  <a:srgbClr val="00FF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Прямая соединительная линия 203"/>
              <p:cNvCxnSpPr/>
              <p:nvPr/>
            </p:nvCxnSpPr>
            <p:spPr>
              <a:xfrm flipV="1">
                <a:off x="2004995" y="3902218"/>
                <a:ext cx="1785950" cy="1212500"/>
              </a:xfrm>
              <a:prstGeom prst="line">
                <a:avLst/>
              </a:prstGeom>
              <a:ln w="19050">
                <a:solidFill>
                  <a:srgbClr val="00FF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3" name="TextBox 212"/>
              <p:cNvSpPr txBox="1"/>
              <p:nvPr/>
            </p:nvSpPr>
            <p:spPr>
              <a:xfrm>
                <a:off x="2071670" y="3485104"/>
                <a:ext cx="28575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400" b="1" dirty="0" smtClean="0">
                    <a:latin typeface="Times New Roman" pitchFamily="18" charset="0"/>
                    <a:cs typeface="Times New Roman" pitchFamily="18" charset="0"/>
                  </a:rPr>
                  <a:t>В</a:t>
                </a:r>
                <a:endParaRPr lang="ru-RU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15" name="TextBox 214"/>
              <p:cNvSpPr txBox="1"/>
              <p:nvPr/>
            </p:nvSpPr>
            <p:spPr>
              <a:xfrm>
                <a:off x="3290879" y="4986714"/>
                <a:ext cx="285752" cy="3077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ru-RU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16" name="TextBox 215"/>
              <p:cNvSpPr txBox="1"/>
              <p:nvPr/>
            </p:nvSpPr>
            <p:spPr>
              <a:xfrm>
                <a:off x="3500430" y="3568527"/>
                <a:ext cx="285752" cy="3077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400" b="1" dirty="0" smtClean="0">
                    <a:latin typeface="Times New Roman" pitchFamily="18" charset="0"/>
                    <a:cs typeface="Times New Roman" pitchFamily="18" charset="0"/>
                  </a:rPr>
                  <a:t>С</a:t>
                </a:r>
                <a:endParaRPr lang="ru-RU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17" name="TextBox 216"/>
              <p:cNvSpPr txBox="1"/>
              <p:nvPr/>
            </p:nvSpPr>
            <p:spPr>
              <a:xfrm>
                <a:off x="2790813" y="4152487"/>
                <a:ext cx="28575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400" b="1" dirty="0" smtClean="0">
                    <a:latin typeface="Times New Roman" pitchFamily="18" charset="0"/>
                    <a:cs typeface="Times New Roman" pitchFamily="18" charset="0"/>
                  </a:rPr>
                  <a:t>О</a:t>
                </a:r>
                <a:endParaRPr lang="ru-RU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244" name="TextBox 243"/>
            <p:cNvSpPr txBox="1"/>
            <p:nvPr/>
          </p:nvSpPr>
          <p:spPr>
            <a:xfrm>
              <a:off x="6643702" y="3714752"/>
              <a:ext cx="2857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latin typeface="Times New Roman" pitchFamily="18" charset="0"/>
                  <a:cs typeface="Times New Roman" pitchFamily="18" charset="0"/>
                </a:rPr>
                <a:t>С</a:t>
              </a:r>
              <a:endParaRPr lang="ru-RU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5" name="TextBox 244"/>
            <p:cNvSpPr txBox="1"/>
            <p:nvPr/>
          </p:nvSpPr>
          <p:spPr>
            <a:xfrm>
              <a:off x="4786314" y="3786190"/>
              <a:ext cx="2857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latin typeface="Times New Roman" pitchFamily="18" charset="0"/>
                  <a:cs typeface="Times New Roman" pitchFamily="18" charset="0"/>
                </a:rPr>
                <a:t>В</a:t>
              </a:r>
              <a:endParaRPr lang="ru-RU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6" name="TextBox 245"/>
            <p:cNvSpPr txBox="1"/>
            <p:nvPr/>
          </p:nvSpPr>
          <p:spPr>
            <a:xfrm>
              <a:off x="6715140" y="4714884"/>
              <a:ext cx="2857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ru-RU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7" name="TextBox 246"/>
            <p:cNvSpPr txBox="1"/>
            <p:nvPr/>
          </p:nvSpPr>
          <p:spPr>
            <a:xfrm>
              <a:off x="5719771" y="4071942"/>
              <a:ext cx="2857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latin typeface="Times New Roman" pitchFamily="18" charset="0"/>
                  <a:cs typeface="Times New Roman" pitchFamily="18" charset="0"/>
                </a:rPr>
                <a:t>O</a:t>
              </a:r>
              <a:endParaRPr lang="ru-RU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8" name="TextBox 247"/>
            <p:cNvSpPr txBox="1"/>
            <p:nvPr/>
          </p:nvSpPr>
          <p:spPr>
            <a:xfrm>
              <a:off x="3576631" y="4929198"/>
              <a:ext cx="2857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ru-RU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9" name="TextBox 248"/>
            <p:cNvSpPr txBox="1"/>
            <p:nvPr/>
          </p:nvSpPr>
          <p:spPr>
            <a:xfrm>
              <a:off x="5005391" y="4929198"/>
              <a:ext cx="2857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ru-RU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0" name="TextBox 249"/>
            <p:cNvSpPr txBox="1"/>
            <p:nvPr/>
          </p:nvSpPr>
          <p:spPr>
            <a:xfrm>
              <a:off x="5076829" y="6357958"/>
              <a:ext cx="2857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ru-RU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1" name="TextBox 250"/>
            <p:cNvSpPr txBox="1"/>
            <p:nvPr/>
          </p:nvSpPr>
          <p:spPr>
            <a:xfrm>
              <a:off x="4291011" y="5572140"/>
              <a:ext cx="2857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latin typeface="Times New Roman" pitchFamily="18" charset="0"/>
                  <a:cs typeface="Times New Roman" pitchFamily="18" charset="0"/>
                </a:rPr>
                <a:t>O</a:t>
              </a:r>
              <a:endParaRPr lang="ru-RU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040" name="Object 16"/>
            <p:cNvGraphicFramePr>
              <a:graphicFrameLocks noChangeAspect="1"/>
            </p:cNvGraphicFramePr>
            <p:nvPr/>
          </p:nvGraphicFramePr>
          <p:xfrm>
            <a:off x="4786314" y="3286124"/>
            <a:ext cx="4077305" cy="255588"/>
          </p:xfrm>
          <a:graphic>
            <a:graphicData uri="http://schemas.openxmlformats.org/presentationml/2006/ole">
              <p:oleObj spid="_x0000_s2051" name="Формула" r:id="rId5" imgW="3200400" imgH="203040" progId="Equation.3">
                <p:embed/>
              </p:oleObj>
            </a:graphicData>
          </a:graphic>
        </p:graphicFrame>
        <p:graphicFrame>
          <p:nvGraphicFramePr>
            <p:cNvPr id="1041" name="Object 17"/>
            <p:cNvGraphicFramePr>
              <a:graphicFrameLocks noChangeAspect="1"/>
            </p:cNvGraphicFramePr>
            <p:nvPr/>
          </p:nvGraphicFramePr>
          <p:xfrm>
            <a:off x="219045" y="3286124"/>
            <a:ext cx="3219473" cy="255587"/>
          </p:xfrm>
          <a:graphic>
            <a:graphicData uri="http://schemas.openxmlformats.org/presentationml/2006/ole">
              <p:oleObj spid="_x0000_s2052" name="Формула" r:id="rId6" imgW="2476440" imgH="203040" progId="Equation.3">
                <p:embed/>
              </p:oleObj>
            </a:graphicData>
          </a:graphic>
        </p:graphicFrame>
        <p:graphicFrame>
          <p:nvGraphicFramePr>
            <p:cNvPr id="1042" name="Object 18"/>
            <p:cNvGraphicFramePr>
              <a:graphicFrameLocks noChangeAspect="1"/>
            </p:cNvGraphicFramePr>
            <p:nvPr/>
          </p:nvGraphicFramePr>
          <p:xfrm>
            <a:off x="5505457" y="5357826"/>
            <a:ext cx="3362325" cy="255588"/>
          </p:xfrm>
          <a:graphic>
            <a:graphicData uri="http://schemas.openxmlformats.org/presentationml/2006/ole">
              <p:oleObj spid="_x0000_s2053" name="Формула" r:id="rId7" imgW="2679480" imgH="203040" progId="Equation.3">
                <p:embed/>
              </p:oleObj>
            </a:graphicData>
          </a:graphic>
        </p:graphicFrame>
        <p:graphicFrame>
          <p:nvGraphicFramePr>
            <p:cNvPr id="1043" name="Object 19"/>
            <p:cNvGraphicFramePr>
              <a:graphicFrameLocks noChangeAspect="1"/>
            </p:cNvGraphicFramePr>
            <p:nvPr/>
          </p:nvGraphicFramePr>
          <p:xfrm>
            <a:off x="147607" y="5429264"/>
            <a:ext cx="3495675" cy="255587"/>
          </p:xfrm>
          <a:graphic>
            <a:graphicData uri="http://schemas.openxmlformats.org/presentationml/2006/ole">
              <p:oleObj spid="_x0000_s2054" name="Формула" r:id="rId8" imgW="2781000" imgH="203040" progId="Equation.3">
                <p:embed/>
              </p:oleObj>
            </a:graphicData>
          </a:graphic>
        </p:graphicFrame>
        <p:graphicFrame>
          <p:nvGraphicFramePr>
            <p:cNvPr id="1044" name="Object 20"/>
            <p:cNvGraphicFramePr>
              <a:graphicFrameLocks noChangeAspect="1"/>
            </p:cNvGraphicFramePr>
            <p:nvPr/>
          </p:nvGraphicFramePr>
          <p:xfrm>
            <a:off x="5739389" y="2016125"/>
            <a:ext cx="1946326" cy="1470025"/>
          </p:xfrm>
          <a:graphic>
            <a:graphicData uri="http://schemas.openxmlformats.org/presentationml/2006/ole">
              <p:oleObj spid="_x0000_s2055" name="Формула" r:id="rId9" imgW="1549080" imgH="1168200" progId="Equation.3">
                <p:embed/>
              </p:oleObj>
            </a:graphicData>
          </a:graphic>
        </p:graphicFrame>
        <p:graphicFrame>
          <p:nvGraphicFramePr>
            <p:cNvPr id="1046" name="Object 22"/>
            <p:cNvGraphicFramePr>
              <a:graphicFrameLocks noChangeAspect="1"/>
            </p:cNvGraphicFramePr>
            <p:nvPr/>
          </p:nvGraphicFramePr>
          <p:xfrm>
            <a:off x="7148743" y="3984625"/>
            <a:ext cx="1017255" cy="544513"/>
          </p:xfrm>
          <a:graphic>
            <a:graphicData uri="http://schemas.openxmlformats.org/presentationml/2006/ole">
              <p:oleObj spid="_x0000_s2057" name="Формула" r:id="rId10" imgW="736560" imgH="431640" progId="Equation.3">
                <p:embed/>
              </p:oleObj>
            </a:graphicData>
          </a:graphic>
        </p:graphicFrame>
        <p:graphicFrame>
          <p:nvGraphicFramePr>
            <p:cNvPr id="1047" name="Object 23"/>
            <p:cNvGraphicFramePr>
              <a:graphicFrameLocks noChangeAspect="1"/>
            </p:cNvGraphicFramePr>
            <p:nvPr/>
          </p:nvGraphicFramePr>
          <p:xfrm>
            <a:off x="3143239" y="-1"/>
            <a:ext cx="2647970" cy="428605"/>
          </p:xfrm>
          <a:graphic>
            <a:graphicData uri="http://schemas.openxmlformats.org/presentationml/2006/ole">
              <p:oleObj spid="_x0000_s2058" name="Формула" r:id="rId11" imgW="1244520" imgH="203040" progId="Equation.3">
                <p:embed/>
              </p:oleObj>
            </a:graphicData>
          </a:graphic>
        </p:graphicFrame>
      </p:grpSp>
      <p:cxnSp>
        <p:nvCxnSpPr>
          <p:cNvPr id="64" name="Прямая соединительная линия 63"/>
          <p:cNvCxnSpPr/>
          <p:nvPr/>
        </p:nvCxnSpPr>
        <p:spPr>
          <a:xfrm>
            <a:off x="4357686" y="1857364"/>
            <a:ext cx="1714512" cy="1588"/>
          </a:xfrm>
          <a:prstGeom prst="line">
            <a:avLst/>
          </a:prstGeom>
          <a:ln w="19050">
            <a:solidFill>
              <a:srgbClr val="CC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4857752" y="3500438"/>
            <a:ext cx="1928826" cy="158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214282" y="3500438"/>
            <a:ext cx="1714512" cy="158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5357818" y="5572140"/>
            <a:ext cx="1857388" cy="1588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>
            <a:off x="142844" y="5643578"/>
            <a:ext cx="1785950" cy="1588"/>
          </a:xfrm>
          <a:prstGeom prst="line">
            <a:avLst/>
          </a:prstGeom>
          <a:ln w="19050">
            <a:solidFill>
              <a:srgbClr val="00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/>
        </p:nvGraphicFramePr>
        <p:xfrm>
          <a:off x="427038" y="579438"/>
          <a:ext cx="7589837" cy="4906962"/>
        </p:xfrm>
        <a:graphic>
          <a:graphicData uri="http://schemas.openxmlformats.org/presentationml/2006/ole">
            <p:oleObj spid="_x0000_s92162" name="Документ" r:id="rId3" imgW="9138807" imgH="5790736" progId="Word.Document.12">
              <p:embed/>
            </p:oleObj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4071942"/>
            <a:ext cx="9144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+mj-lt"/>
              </a:rPr>
              <a:t>Для каждого из  10 утверждений, основанных на  свойствах данных параллелограммов, укажите </a:t>
            </a:r>
            <a:r>
              <a:rPr lang="ru-RU" sz="3200" dirty="0" smtClean="0">
                <a:solidFill>
                  <a:srgbClr val="FF0000"/>
                </a:solidFill>
                <a:latin typeface="+mj-lt"/>
              </a:rPr>
              <a:t>номер той фигуры</a:t>
            </a:r>
            <a:r>
              <a:rPr lang="ru-RU" sz="3200" dirty="0" smtClean="0">
                <a:solidFill>
                  <a:srgbClr val="002060"/>
                </a:solidFill>
                <a:latin typeface="+mj-lt"/>
              </a:rPr>
              <a:t>, которой это утверждение принадлежит </a:t>
            </a:r>
            <a:r>
              <a:rPr lang="ru-RU" sz="3200" dirty="0" smtClean="0">
                <a:solidFill>
                  <a:srgbClr val="FF0000"/>
                </a:solidFill>
                <a:latin typeface="+mj-lt"/>
              </a:rPr>
              <a:t>первоначально. </a:t>
            </a:r>
            <a:endParaRPr lang="ru-RU" sz="3200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/>
        </p:nvGraphicFramePr>
        <p:xfrm>
          <a:off x="136525" y="0"/>
          <a:ext cx="9023350" cy="8869363"/>
        </p:xfrm>
        <a:graphic>
          <a:graphicData uri="http://schemas.openxmlformats.org/presentationml/2006/ole">
            <p:oleObj spid="_x0000_s4098" name="Документ" r:id="rId3" imgW="11819202" imgH="11548363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/>
        </p:nvGraphicFramePr>
        <p:xfrm>
          <a:off x="427038" y="579438"/>
          <a:ext cx="7710487" cy="4830762"/>
        </p:xfrm>
        <a:graphic>
          <a:graphicData uri="http://schemas.openxmlformats.org/presentationml/2006/ole">
            <p:oleObj spid="_x0000_s5122" name="Документ" r:id="rId3" imgW="9444324" imgH="5809809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Прямая соединительная линия 23"/>
          <p:cNvCxnSpPr/>
          <p:nvPr/>
        </p:nvCxnSpPr>
        <p:spPr>
          <a:xfrm rot="10800000">
            <a:off x="2214546" y="1714488"/>
            <a:ext cx="4500594" cy="264320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2214546" y="1714488"/>
            <a:ext cx="4500594" cy="264320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0" y="0"/>
            <a:ext cx="9144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Bookman Old Style" pitchFamily="18" charset="0"/>
                <a:cs typeface="Arial" pitchFamily="34" charset="0"/>
              </a:rPr>
              <a:t>Свойство прямоугольника</a:t>
            </a:r>
            <a:endParaRPr lang="ru-RU" sz="48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71604" y="4786322"/>
            <a:ext cx="70009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Bookman Old Style" pitchFamily="18" charset="0"/>
              </a:rPr>
              <a:t>Диагонали равны</a:t>
            </a:r>
            <a:endParaRPr lang="ru-RU" sz="4400" b="1" i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Bookman Old Style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143240" y="5500702"/>
            <a:ext cx="27146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cs typeface="Arial" pitchFamily="34" charset="0"/>
              </a:rPr>
              <a:t>АС = В</a:t>
            </a:r>
            <a:r>
              <a:rPr lang="en-US" sz="4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cs typeface="Arial" pitchFamily="34" charset="0"/>
              </a:rPr>
              <a:t>D</a:t>
            </a:r>
            <a:endParaRPr lang="ru-RU" sz="4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cs typeface="Arial" pitchFamily="34" charset="0"/>
            </a:endParaRPr>
          </a:p>
        </p:txBody>
      </p:sp>
      <p:grpSp>
        <p:nvGrpSpPr>
          <p:cNvPr id="3" name="Группа 30"/>
          <p:cNvGrpSpPr/>
          <p:nvPr/>
        </p:nvGrpSpPr>
        <p:grpSpPr>
          <a:xfrm>
            <a:off x="1643042" y="1071546"/>
            <a:ext cx="5929354" cy="3759955"/>
            <a:chOff x="1643042" y="1071546"/>
            <a:chExt cx="5929354" cy="3759955"/>
          </a:xfrm>
        </p:grpSpPr>
        <p:sp>
          <p:nvSpPr>
            <p:cNvPr id="26" name="TextBox 25"/>
            <p:cNvSpPr txBox="1"/>
            <p:nvPr/>
          </p:nvSpPr>
          <p:spPr>
            <a:xfrm>
              <a:off x="1643042" y="4000504"/>
              <a:ext cx="7143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r>
                <a:rPr lang="ru-RU" sz="4800" b="1" dirty="0" smtClean="0">
                  <a:ln w="50800"/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А</a:t>
              </a:r>
              <a:endParaRPr lang="ru-RU" sz="4800" b="1" dirty="0">
                <a:ln w="5080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643042" y="1071546"/>
              <a:ext cx="7143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r>
                <a:rPr lang="ru-RU" sz="4800" b="1" dirty="0" smtClean="0">
                  <a:ln w="50800"/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В</a:t>
              </a:r>
              <a:endParaRPr lang="ru-RU" sz="4800" b="1" dirty="0">
                <a:ln w="5080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715140" y="1142984"/>
              <a:ext cx="7143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r>
                <a:rPr lang="ru-RU" sz="4800" b="1" dirty="0" smtClean="0">
                  <a:ln w="50800"/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С</a:t>
              </a:r>
              <a:endParaRPr lang="ru-RU" sz="4800" b="1" dirty="0">
                <a:ln w="5080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858016" y="3857628"/>
              <a:ext cx="7143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r>
                <a:rPr lang="en-US" sz="4800" b="1" dirty="0" smtClean="0">
                  <a:ln w="50800"/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ru-RU" sz="4800" b="1" dirty="0">
                <a:ln w="5080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2214546" y="1714488"/>
              <a:ext cx="4500594" cy="2643206"/>
            </a:xfrm>
            <a:prstGeom prst="rect">
              <a:avLst/>
            </a:prstGeom>
            <a:noFill/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Прямая соединительная линия 35"/>
          <p:cNvCxnSpPr/>
          <p:nvPr/>
        </p:nvCxnSpPr>
        <p:spPr>
          <a:xfrm rot="10800000">
            <a:off x="2071670" y="1214422"/>
            <a:ext cx="4500594" cy="264320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2071670" y="1214422"/>
            <a:ext cx="4500594" cy="264320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0" y="4214818"/>
            <a:ext cx="9286908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4000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ookman Old Style" pitchFamily="18" charset="0"/>
                <a:cs typeface="Times New Roman" pitchFamily="18" charset="0"/>
              </a:rPr>
              <a:t>Параллелограмм –</a:t>
            </a:r>
            <a:r>
              <a:rPr lang="ru-RU" sz="4000" dirty="0" smtClean="0">
                <a:ln w="11430"/>
                <a:solidFill>
                  <a:srgbClr val="CC99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ookman Old Style" pitchFamily="18" charset="0"/>
                <a:cs typeface="Times New Roman" pitchFamily="18" charset="0"/>
              </a:rPr>
              <a:t>прямоугольник,</a:t>
            </a:r>
            <a:endParaRPr lang="ru-RU" sz="4000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29058" y="4786322"/>
            <a:ext cx="142876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4000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ookman Old Style" pitchFamily="18" charset="0"/>
                <a:cs typeface="Times New Roman" pitchFamily="18" charset="0"/>
              </a:rPr>
              <a:t>если</a:t>
            </a:r>
            <a:endParaRPr lang="ru-RU" sz="4000" dirty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57356" y="5286388"/>
            <a:ext cx="6715172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j-lt"/>
                <a:cs typeface="Times New Roman" pitchFamily="18" charset="0"/>
              </a:rPr>
              <a:t> </a:t>
            </a:r>
            <a:r>
              <a:rPr lang="ru-RU" sz="4700" b="1" i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Bookman Old Style" pitchFamily="18" charset="0"/>
                <a:cs typeface="Times New Roman" pitchFamily="18" charset="0"/>
              </a:rPr>
              <a:t>диагонали равны</a:t>
            </a:r>
            <a:endParaRPr lang="ru-RU" sz="4700" b="1" i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0"/>
            <a:ext cx="9144000" cy="8463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j-lt"/>
                <a:cs typeface="Times New Roman" pitchFamily="18" charset="0"/>
              </a:rPr>
              <a:t> </a:t>
            </a:r>
            <a:r>
              <a:rPr lang="ru-RU" sz="49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Bookman Old Style" pitchFamily="18" charset="0"/>
                <a:cs typeface="Times New Roman" pitchFamily="18" charset="0"/>
              </a:rPr>
              <a:t>Признак прямоугольника</a:t>
            </a:r>
            <a:endParaRPr lang="ru-RU" sz="4900" dirty="0">
              <a:solidFill>
                <a:srgbClr val="FF0000"/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14678" y="6027003"/>
            <a:ext cx="2643206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j-lt"/>
                <a:cs typeface="Times New Roman" pitchFamily="18" charset="0"/>
              </a:rPr>
              <a:t> </a:t>
            </a:r>
            <a:r>
              <a:rPr lang="ru-RU" sz="4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cs typeface="Times New Roman" pitchFamily="18" charset="0"/>
              </a:rPr>
              <a:t>АС=В</a:t>
            </a:r>
            <a:r>
              <a:rPr lang="en-US" sz="4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cs typeface="Times New Roman" pitchFamily="18" charset="0"/>
              </a:rPr>
              <a:t>D</a:t>
            </a:r>
            <a:endParaRPr lang="ru-RU" sz="4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cs typeface="Times New Roman" pitchFamily="18" charset="0"/>
            </a:endParaRPr>
          </a:p>
        </p:txBody>
      </p:sp>
      <p:grpSp>
        <p:nvGrpSpPr>
          <p:cNvPr id="2" name="Группа 16"/>
          <p:cNvGrpSpPr/>
          <p:nvPr/>
        </p:nvGrpSpPr>
        <p:grpSpPr>
          <a:xfrm>
            <a:off x="1500166" y="571480"/>
            <a:ext cx="5929354" cy="3759955"/>
            <a:chOff x="1643042" y="1071546"/>
            <a:chExt cx="5929354" cy="3759955"/>
          </a:xfrm>
        </p:grpSpPr>
        <p:sp>
          <p:nvSpPr>
            <p:cNvPr id="19" name="TextBox 18"/>
            <p:cNvSpPr txBox="1"/>
            <p:nvPr/>
          </p:nvSpPr>
          <p:spPr>
            <a:xfrm>
              <a:off x="1643042" y="4000504"/>
              <a:ext cx="7143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r>
                <a:rPr lang="ru-RU" sz="4800" b="1" dirty="0" smtClean="0">
                  <a:ln w="50800"/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А</a:t>
              </a:r>
              <a:endParaRPr lang="ru-RU" sz="4800" b="1" dirty="0">
                <a:ln w="5080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643042" y="1071546"/>
              <a:ext cx="7143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r>
                <a:rPr lang="ru-RU" sz="4800" b="1" dirty="0" smtClean="0">
                  <a:ln w="50800"/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В</a:t>
              </a:r>
              <a:endParaRPr lang="ru-RU" sz="4800" b="1" dirty="0">
                <a:ln w="5080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715140" y="1142984"/>
              <a:ext cx="7143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r>
                <a:rPr lang="ru-RU" sz="4800" b="1" dirty="0" smtClean="0">
                  <a:ln w="50800"/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С</a:t>
              </a:r>
              <a:endParaRPr lang="ru-RU" sz="4800" b="1" dirty="0">
                <a:ln w="5080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858016" y="3857628"/>
              <a:ext cx="7143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r>
                <a:rPr lang="en-US" sz="4800" b="1" dirty="0" smtClean="0">
                  <a:ln w="50800"/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ru-RU" sz="4800" b="1" dirty="0">
                <a:ln w="50800"/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2214546" y="1714488"/>
              <a:ext cx="4500594" cy="2643206"/>
            </a:xfrm>
            <a:prstGeom prst="rect">
              <a:avLst/>
            </a:prstGeom>
            <a:noFill/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Задача: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rgbClr val="002060"/>
                </a:solidFill>
              </a:rPr>
              <a:t>В параллелограмме </a:t>
            </a:r>
            <a:r>
              <a:rPr lang="en-US" sz="3600" dirty="0">
                <a:solidFill>
                  <a:srgbClr val="002060"/>
                </a:solidFill>
              </a:rPr>
              <a:t>ABCD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>
                <a:solidFill>
                  <a:srgbClr val="002060"/>
                </a:solidFill>
                <a:cs typeface="Arial" charset="0"/>
              </a:rPr>
              <a:t>∟А =90</a:t>
            </a:r>
            <a:r>
              <a:rPr lang="en-US" sz="3600" dirty="0">
                <a:solidFill>
                  <a:srgbClr val="002060"/>
                </a:solidFill>
                <a:cs typeface="Arial" charset="0"/>
              </a:rPr>
              <a:t>º</a:t>
            </a:r>
            <a:r>
              <a:rPr lang="ru-RU" sz="3600" dirty="0">
                <a:solidFill>
                  <a:srgbClr val="002060"/>
                </a:solidFill>
                <a:cs typeface="Arial" charset="0"/>
              </a:rPr>
              <a:t>. Докажите, что </a:t>
            </a:r>
            <a:r>
              <a:rPr lang="en-US" sz="3600" dirty="0">
                <a:solidFill>
                  <a:srgbClr val="002060"/>
                </a:solidFill>
              </a:rPr>
              <a:t>ABCD</a:t>
            </a:r>
            <a:r>
              <a:rPr lang="ru-RU" sz="3600" dirty="0">
                <a:solidFill>
                  <a:srgbClr val="002060"/>
                </a:solidFill>
              </a:rPr>
              <a:t> – прямоугольник.</a:t>
            </a:r>
          </a:p>
          <a:p>
            <a:r>
              <a:rPr lang="ru-RU" sz="3600" dirty="0">
                <a:solidFill>
                  <a:srgbClr val="002060"/>
                </a:solidFill>
              </a:rPr>
              <a:t>АС –диагональ прямоугольника </a:t>
            </a:r>
            <a:r>
              <a:rPr lang="en-US" sz="3600" dirty="0">
                <a:solidFill>
                  <a:srgbClr val="002060"/>
                </a:solidFill>
              </a:rPr>
              <a:t>ABCD</a:t>
            </a:r>
            <a:r>
              <a:rPr lang="ru-RU" sz="3600" dirty="0">
                <a:solidFill>
                  <a:srgbClr val="002060"/>
                </a:solidFill>
              </a:rPr>
              <a:t>, </a:t>
            </a:r>
            <a:r>
              <a:rPr lang="ru-RU" sz="3600" dirty="0">
                <a:solidFill>
                  <a:srgbClr val="002060"/>
                </a:solidFill>
                <a:cs typeface="Arial" charset="0"/>
              </a:rPr>
              <a:t>∟СА</a:t>
            </a:r>
            <a:r>
              <a:rPr lang="en-US" sz="3600" dirty="0">
                <a:solidFill>
                  <a:srgbClr val="002060"/>
                </a:solidFill>
                <a:cs typeface="Arial" charset="0"/>
              </a:rPr>
              <a:t>D</a:t>
            </a:r>
            <a:r>
              <a:rPr lang="ru-RU" sz="3600" dirty="0">
                <a:solidFill>
                  <a:srgbClr val="002060"/>
                </a:solidFill>
                <a:cs typeface="Arial" charset="0"/>
              </a:rPr>
              <a:t> =35</a:t>
            </a:r>
            <a:r>
              <a:rPr lang="en-US" sz="3600" dirty="0">
                <a:solidFill>
                  <a:srgbClr val="002060"/>
                </a:solidFill>
                <a:cs typeface="Arial" charset="0"/>
              </a:rPr>
              <a:t>º</a:t>
            </a:r>
            <a:r>
              <a:rPr lang="ru-RU" sz="3600" dirty="0">
                <a:solidFill>
                  <a:srgbClr val="002060"/>
                </a:solidFill>
                <a:cs typeface="Arial" charset="0"/>
              </a:rPr>
              <a:t>. Чему равен угол АС</a:t>
            </a:r>
            <a:r>
              <a:rPr lang="en-US" sz="3600" dirty="0">
                <a:solidFill>
                  <a:srgbClr val="002060"/>
                </a:solidFill>
                <a:cs typeface="Arial" charset="0"/>
              </a:rPr>
              <a:t>D</a:t>
            </a:r>
            <a:r>
              <a:rPr lang="ru-RU" sz="3600" dirty="0">
                <a:solidFill>
                  <a:srgbClr val="002060"/>
                </a:solidFill>
                <a:cs typeface="Arial" charset="0"/>
              </a:rPr>
              <a:t>?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endParaRPr lang="en-US" sz="3600" dirty="0">
              <a:solidFill>
                <a:srgbClr val="002060"/>
              </a:solidFill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900113" y="3789363"/>
            <a:ext cx="4464050" cy="2311400"/>
            <a:chOff x="567" y="2387"/>
            <a:chExt cx="2812" cy="1456"/>
          </a:xfrm>
        </p:grpSpPr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930" y="2568"/>
              <a:ext cx="2131" cy="10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77" name="Text Box 5"/>
            <p:cNvSpPr txBox="1">
              <a:spLocks noChangeArrowheads="1"/>
            </p:cNvSpPr>
            <p:nvPr/>
          </p:nvSpPr>
          <p:spPr bwMode="auto">
            <a:xfrm>
              <a:off x="748" y="3612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b="1"/>
                <a:t>А</a:t>
              </a:r>
            </a:p>
          </p:txBody>
        </p:sp>
        <p:sp>
          <p:nvSpPr>
            <p:cNvPr id="3078" name="Text Box 6"/>
            <p:cNvSpPr txBox="1">
              <a:spLocks noChangeArrowheads="1"/>
            </p:cNvSpPr>
            <p:nvPr/>
          </p:nvSpPr>
          <p:spPr bwMode="auto">
            <a:xfrm>
              <a:off x="3107" y="3566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D</a:t>
              </a:r>
              <a:endParaRPr lang="ru-RU" b="1"/>
            </a:p>
          </p:txBody>
        </p:sp>
        <p:sp>
          <p:nvSpPr>
            <p:cNvPr id="3079" name="Text Box 7"/>
            <p:cNvSpPr txBox="1">
              <a:spLocks noChangeArrowheads="1"/>
            </p:cNvSpPr>
            <p:nvPr/>
          </p:nvSpPr>
          <p:spPr bwMode="auto">
            <a:xfrm>
              <a:off x="3107" y="2387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b="1"/>
                <a:t>С</a:t>
              </a:r>
            </a:p>
          </p:txBody>
        </p:sp>
        <p:sp>
          <p:nvSpPr>
            <p:cNvPr id="3080" name="Text Box 8"/>
            <p:cNvSpPr txBox="1">
              <a:spLocks noChangeArrowheads="1"/>
            </p:cNvSpPr>
            <p:nvPr/>
          </p:nvSpPr>
          <p:spPr bwMode="auto">
            <a:xfrm>
              <a:off x="567" y="2387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b="1"/>
                <a:t>В</a:t>
              </a:r>
            </a:p>
          </p:txBody>
        </p:sp>
        <p:sp>
          <p:nvSpPr>
            <p:cNvPr id="3081" name="Line 9"/>
            <p:cNvSpPr>
              <a:spLocks noChangeShapeType="1"/>
            </p:cNvSpPr>
            <p:nvPr/>
          </p:nvSpPr>
          <p:spPr bwMode="auto">
            <a:xfrm flipV="1">
              <a:off x="930" y="2568"/>
              <a:ext cx="2131" cy="10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З</a:t>
            </a:r>
            <a:r>
              <a:rPr lang="ru-RU" dirty="0" smtClean="0">
                <a:solidFill>
                  <a:srgbClr val="FF0000"/>
                </a:solidFill>
              </a:rPr>
              <a:t>адача: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85860"/>
            <a:ext cx="8229600" cy="514353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В прямоугольнике АВСД –биссектриса угла Д пересекает сторону АВ</a:t>
            </a:r>
          </a:p>
          <a:p>
            <a:pPr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 в точке М.</a:t>
            </a:r>
          </a:p>
          <a:p>
            <a:pPr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1)Докажите, что треугольник АДМ равнобедренный;</a:t>
            </a:r>
          </a:p>
          <a:p>
            <a:pPr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2)Найдите периметр АВСД, если сторона АВ оказалась разбита на отрезки длиной 3см и 5 см. </a:t>
            </a:r>
          </a:p>
          <a:p>
            <a:pPr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Сколько решений имеет задача?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484438" y="2276475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 dirty="0">
                <a:latin typeface="Times New Roman" pitchFamily="18" charset="0"/>
              </a:rPr>
              <a:t>B</a:t>
            </a:r>
            <a:endParaRPr lang="ru-RU" sz="2800" b="1" i="1" dirty="0">
              <a:latin typeface="Times New Roman" pitchFamily="18" charset="0"/>
            </a:endParaRP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2411413" y="5589588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 i="1" dirty="0">
                <a:latin typeface="Times New Roman" pitchFamily="18" charset="0"/>
              </a:rPr>
              <a:t>А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8316913" y="2276475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 dirty="0">
                <a:latin typeface="Times New Roman" pitchFamily="18" charset="0"/>
              </a:rPr>
              <a:t>C</a:t>
            </a:r>
            <a:endParaRPr lang="ru-RU" sz="2800" b="1" i="1" dirty="0">
              <a:latin typeface="Times New Roman" pitchFamily="18" charset="0"/>
            </a:endParaRP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8388350" y="5661025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 dirty="0">
                <a:latin typeface="Times New Roman" pitchFamily="18" charset="0"/>
              </a:rPr>
              <a:t>D</a:t>
            </a:r>
            <a:endParaRPr lang="ru-RU" sz="2800" b="1" i="1" dirty="0">
              <a:latin typeface="Times New Roman" pitchFamily="18" charset="0"/>
            </a:endParaRPr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2771775" y="2781300"/>
            <a:ext cx="5688013" cy="3024188"/>
          </a:xfrm>
          <a:prstGeom prst="rect">
            <a:avLst/>
          </a:prstGeom>
          <a:noFill/>
          <a:ln w="44450">
            <a:solidFill>
              <a:srgbClr val="00206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0741" name="Freeform 21"/>
          <p:cNvSpPr>
            <a:spLocks/>
          </p:cNvSpPr>
          <p:nvPr/>
        </p:nvSpPr>
        <p:spPr bwMode="auto">
          <a:xfrm>
            <a:off x="2755900" y="2755900"/>
            <a:ext cx="5715000" cy="30527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600" y="1923"/>
              </a:cxn>
            </a:cxnLst>
            <a:rect l="0" t="0" r="r" b="b"/>
            <a:pathLst>
              <a:path w="3600" h="1923">
                <a:moveTo>
                  <a:pt x="0" y="0"/>
                </a:moveTo>
                <a:lnTo>
                  <a:pt x="3600" y="1923"/>
                </a:lnTo>
              </a:path>
            </a:pathLst>
          </a:custGeom>
          <a:noFill/>
          <a:ln w="44450">
            <a:solidFill>
              <a:srgbClr val="0020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742" name="Freeform 22"/>
          <p:cNvSpPr>
            <a:spLocks/>
          </p:cNvSpPr>
          <p:nvPr/>
        </p:nvSpPr>
        <p:spPr bwMode="auto">
          <a:xfrm>
            <a:off x="2755900" y="2797175"/>
            <a:ext cx="5689600" cy="2971800"/>
          </a:xfrm>
          <a:custGeom>
            <a:avLst/>
            <a:gdLst/>
            <a:ahLst/>
            <a:cxnLst>
              <a:cxn ang="0">
                <a:pos x="3584" y="0"/>
              </a:cxn>
              <a:cxn ang="0">
                <a:pos x="0" y="1872"/>
              </a:cxn>
            </a:cxnLst>
            <a:rect l="0" t="0" r="r" b="b"/>
            <a:pathLst>
              <a:path w="3584" h="1872">
                <a:moveTo>
                  <a:pt x="3584" y="0"/>
                </a:moveTo>
                <a:lnTo>
                  <a:pt x="0" y="1872"/>
                </a:lnTo>
              </a:path>
            </a:pathLst>
          </a:custGeom>
          <a:noFill/>
          <a:ln w="44450">
            <a:solidFill>
              <a:srgbClr val="0020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743" name="Freeform 23"/>
          <p:cNvSpPr>
            <a:spLocks/>
          </p:cNvSpPr>
          <p:nvPr/>
        </p:nvSpPr>
        <p:spPr bwMode="auto">
          <a:xfrm>
            <a:off x="2782888" y="2755900"/>
            <a:ext cx="1292225" cy="23812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4" y="1500"/>
              </a:cxn>
            </a:cxnLst>
            <a:rect l="0" t="0" r="r" b="b"/>
            <a:pathLst>
              <a:path w="814" h="1500">
                <a:moveTo>
                  <a:pt x="0" y="0"/>
                </a:moveTo>
                <a:lnTo>
                  <a:pt x="814" y="1500"/>
                </a:lnTo>
              </a:path>
            </a:pathLst>
          </a:custGeom>
          <a:noFill/>
          <a:ln w="44450">
            <a:solidFill>
              <a:srgbClr val="0020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744" name="Text Box 24"/>
          <p:cNvSpPr txBox="1">
            <a:spLocks noChangeArrowheads="1"/>
          </p:cNvSpPr>
          <p:nvPr/>
        </p:nvSpPr>
        <p:spPr bwMode="auto">
          <a:xfrm>
            <a:off x="5364163" y="4365625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 dirty="0">
                <a:latin typeface="Times New Roman" pitchFamily="18" charset="0"/>
              </a:rPr>
              <a:t>E</a:t>
            </a:r>
            <a:endParaRPr lang="ru-RU" sz="2800" b="1" i="1" dirty="0">
              <a:latin typeface="Times New Roman" pitchFamily="18" charset="0"/>
            </a:endParaRPr>
          </a:p>
        </p:txBody>
      </p:sp>
      <p:sp>
        <p:nvSpPr>
          <p:cNvPr id="30745" name="Text Box 25"/>
          <p:cNvSpPr txBox="1">
            <a:spLocks noChangeArrowheads="1"/>
          </p:cNvSpPr>
          <p:nvPr/>
        </p:nvSpPr>
        <p:spPr bwMode="auto">
          <a:xfrm>
            <a:off x="3924300" y="5013325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 dirty="0">
                <a:latin typeface="Times New Roman" pitchFamily="18" charset="0"/>
              </a:rPr>
              <a:t>F</a:t>
            </a:r>
            <a:endParaRPr lang="ru-RU" sz="2800" b="1" i="1" dirty="0">
              <a:latin typeface="Times New Roman" pitchFamily="18" charset="0"/>
            </a:endParaRPr>
          </a:p>
        </p:txBody>
      </p:sp>
      <p:sp>
        <p:nvSpPr>
          <p:cNvPr id="30746" name="Freeform 26"/>
          <p:cNvSpPr>
            <a:spLocks/>
          </p:cNvSpPr>
          <p:nvPr/>
        </p:nvSpPr>
        <p:spPr bwMode="auto">
          <a:xfrm rot="9122792">
            <a:off x="3924300" y="4724400"/>
            <a:ext cx="360363" cy="2873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37"/>
              </a:cxn>
              <a:cxn ang="0">
                <a:pos x="212" y="237"/>
              </a:cxn>
            </a:cxnLst>
            <a:rect l="0" t="0" r="r" b="b"/>
            <a:pathLst>
              <a:path w="212" h="237">
                <a:moveTo>
                  <a:pt x="0" y="0"/>
                </a:moveTo>
                <a:lnTo>
                  <a:pt x="0" y="237"/>
                </a:lnTo>
                <a:lnTo>
                  <a:pt x="212" y="237"/>
                </a:lnTo>
              </a:path>
            </a:pathLst>
          </a:custGeom>
          <a:noFill/>
          <a:ln w="38100">
            <a:solidFill>
              <a:srgbClr val="002060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747" name="Freeform 27"/>
          <p:cNvSpPr>
            <a:spLocks/>
          </p:cNvSpPr>
          <p:nvPr/>
        </p:nvSpPr>
        <p:spPr bwMode="auto">
          <a:xfrm rot="-28059053">
            <a:off x="5041106" y="4183857"/>
            <a:ext cx="358775" cy="144462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141" y="9"/>
              </a:cxn>
              <a:cxn ang="0">
                <a:pos x="268" y="60"/>
              </a:cxn>
              <a:cxn ang="0">
                <a:pos x="387" y="187"/>
              </a:cxn>
              <a:cxn ang="0">
                <a:pos x="455" y="331"/>
              </a:cxn>
            </a:cxnLst>
            <a:rect l="0" t="0" r="r" b="b"/>
            <a:pathLst>
              <a:path w="455" h="331">
                <a:moveTo>
                  <a:pt x="0" y="8"/>
                </a:moveTo>
                <a:cubicBezTo>
                  <a:pt x="23" y="8"/>
                  <a:pt x="96" y="0"/>
                  <a:pt x="141" y="9"/>
                </a:cubicBezTo>
                <a:cubicBezTo>
                  <a:pt x="186" y="18"/>
                  <a:pt x="227" y="30"/>
                  <a:pt x="268" y="60"/>
                </a:cubicBezTo>
                <a:cubicBezTo>
                  <a:pt x="309" y="90"/>
                  <a:pt x="356" y="142"/>
                  <a:pt x="387" y="187"/>
                </a:cubicBezTo>
                <a:cubicBezTo>
                  <a:pt x="418" y="232"/>
                  <a:pt x="441" y="301"/>
                  <a:pt x="455" y="331"/>
                </a:cubicBezTo>
              </a:path>
            </a:pathLst>
          </a:custGeom>
          <a:noFill/>
          <a:ln w="34925">
            <a:solidFill>
              <a:srgbClr val="0020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748" name="Text Box 28"/>
          <p:cNvSpPr txBox="1">
            <a:spLocks noChangeArrowheads="1"/>
          </p:cNvSpPr>
          <p:nvPr/>
        </p:nvSpPr>
        <p:spPr bwMode="auto">
          <a:xfrm>
            <a:off x="4500563" y="4005263"/>
            <a:ext cx="660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latin typeface="Times New Roman" pitchFamily="18" charset="0"/>
              </a:rPr>
              <a:t>40</a:t>
            </a:r>
            <a:r>
              <a:rPr lang="en-US" sz="2800" b="1" baseline="30000" dirty="0">
                <a:latin typeface="Times New Roman" pitchFamily="18" charset="0"/>
              </a:rPr>
              <a:t>0</a:t>
            </a:r>
            <a:endParaRPr lang="ru-RU" sz="2800" b="1" dirty="0">
              <a:latin typeface="Times New Roman" pitchFamily="18" charset="0"/>
            </a:endParaRPr>
          </a:p>
        </p:txBody>
      </p:sp>
      <p:sp>
        <p:nvSpPr>
          <p:cNvPr id="30749" name="Text Box 29"/>
          <p:cNvSpPr txBox="1">
            <a:spLocks noChangeArrowheads="1"/>
          </p:cNvSpPr>
          <p:nvPr/>
        </p:nvSpPr>
        <p:spPr bwMode="auto">
          <a:xfrm>
            <a:off x="2771775" y="3429000"/>
            <a:ext cx="5270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5400" b="1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30750" name="AutoShape 30"/>
          <p:cNvSpPr>
            <a:spLocks noChangeArrowheads="1"/>
          </p:cNvSpPr>
          <p:nvPr/>
        </p:nvSpPr>
        <p:spPr bwMode="auto">
          <a:xfrm rot="4967776" flipH="1">
            <a:off x="2847182" y="3282156"/>
            <a:ext cx="144462" cy="295275"/>
          </a:xfrm>
          <a:prstGeom prst="moon">
            <a:avLst>
              <a:gd name="adj" fmla="val 24259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51" name="Rectangle 31"/>
          <p:cNvSpPr>
            <a:spLocks noChangeArrowheads="1"/>
          </p:cNvSpPr>
          <p:nvPr/>
        </p:nvSpPr>
        <p:spPr bwMode="auto">
          <a:xfrm>
            <a:off x="1258888" y="260350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 dirty="0">
                <a:latin typeface="Times New Roman" pitchFamily="18" charset="0"/>
              </a:rPr>
              <a:t>Дано: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3059113" y="188913"/>
            <a:ext cx="5256212" cy="792162"/>
            <a:chOff x="1837" y="799"/>
            <a:chExt cx="3311" cy="499"/>
          </a:xfrm>
        </p:grpSpPr>
        <p:sp>
          <p:nvSpPr>
            <p:cNvPr id="30753" name="Rectangle 33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30754" name="Object 34"/>
            <p:cNvGraphicFramePr>
              <a:graphicFrameLocks noChangeAspect="1"/>
            </p:cNvGraphicFramePr>
            <p:nvPr/>
          </p:nvGraphicFramePr>
          <p:xfrm>
            <a:off x="1962" y="890"/>
            <a:ext cx="3108" cy="399"/>
          </p:xfrm>
          <a:graphic>
            <a:graphicData uri="http://schemas.openxmlformats.org/presentationml/2006/ole">
              <p:oleObj spid="_x0000_s36867" name="Формула" r:id="rId3" imgW="1562040" imgH="203040" progId="Equation.3">
                <p:embed/>
              </p:oleObj>
            </a:graphicData>
          </a:graphic>
        </p:graphicFrame>
      </p:grpSp>
      <p:sp>
        <p:nvSpPr>
          <p:cNvPr id="30755" name="Rectangle 35"/>
          <p:cNvSpPr>
            <a:spLocks noChangeArrowheads="1"/>
          </p:cNvSpPr>
          <p:nvPr/>
        </p:nvSpPr>
        <p:spPr bwMode="auto">
          <a:xfrm>
            <a:off x="395288" y="1341438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 dirty="0">
                <a:latin typeface="Times New Roman" pitchFamily="18" charset="0"/>
              </a:rPr>
              <a:t>Найти:</a:t>
            </a:r>
          </a:p>
        </p:txBody>
      </p: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468313" y="1268413"/>
            <a:ext cx="5256212" cy="792162"/>
            <a:chOff x="1837" y="799"/>
            <a:chExt cx="3311" cy="499"/>
          </a:xfrm>
        </p:grpSpPr>
        <p:sp>
          <p:nvSpPr>
            <p:cNvPr id="30757" name="Rectangle 37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30758" name="Object 38"/>
            <p:cNvGraphicFramePr>
              <a:graphicFrameLocks noChangeAspect="1"/>
            </p:cNvGraphicFramePr>
            <p:nvPr/>
          </p:nvGraphicFramePr>
          <p:xfrm>
            <a:off x="3061" y="927"/>
            <a:ext cx="908" cy="324"/>
          </p:xfrm>
          <a:graphic>
            <a:graphicData uri="http://schemas.openxmlformats.org/presentationml/2006/ole">
              <p:oleObj spid="_x0000_s36866" name="Формула" r:id="rId4" imgW="457200" imgH="16488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0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07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0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9" grpId="0"/>
      <p:bldP spid="3075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1" name="Freeform 7"/>
          <p:cNvSpPr>
            <a:spLocks/>
          </p:cNvSpPr>
          <p:nvPr/>
        </p:nvSpPr>
        <p:spPr bwMode="auto">
          <a:xfrm>
            <a:off x="2689225" y="2703513"/>
            <a:ext cx="5405438" cy="3306762"/>
          </a:xfrm>
          <a:custGeom>
            <a:avLst/>
            <a:gdLst/>
            <a:ahLst/>
            <a:cxnLst>
              <a:cxn ang="0">
                <a:pos x="0" y="1067"/>
              </a:cxn>
              <a:cxn ang="0">
                <a:pos x="1711" y="0"/>
              </a:cxn>
              <a:cxn ang="0">
                <a:pos x="3405" y="1058"/>
              </a:cxn>
              <a:cxn ang="0">
                <a:pos x="1703" y="2083"/>
              </a:cxn>
              <a:cxn ang="0">
                <a:pos x="0" y="1067"/>
              </a:cxn>
            </a:cxnLst>
            <a:rect l="0" t="0" r="r" b="b"/>
            <a:pathLst>
              <a:path w="3405" h="2083">
                <a:moveTo>
                  <a:pt x="0" y="1067"/>
                </a:moveTo>
                <a:lnTo>
                  <a:pt x="1711" y="0"/>
                </a:lnTo>
                <a:lnTo>
                  <a:pt x="3405" y="1058"/>
                </a:lnTo>
                <a:lnTo>
                  <a:pt x="1703" y="2083"/>
                </a:lnTo>
                <a:lnTo>
                  <a:pt x="0" y="1067"/>
                </a:lnTo>
              </a:path>
            </a:pathLst>
          </a:cu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2268538" y="5805488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 i="1" dirty="0">
                <a:latin typeface="Times New Roman" pitchFamily="18" charset="0"/>
              </a:rPr>
              <a:t>А</a:t>
            </a: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2268538" y="4076700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 dirty="0">
                <a:latin typeface="Times New Roman" pitchFamily="18" charset="0"/>
              </a:rPr>
              <a:t>B</a:t>
            </a:r>
            <a:endParaRPr lang="ru-RU" sz="2800" b="1" i="1" dirty="0">
              <a:latin typeface="Times New Roman" pitchFamily="18" charset="0"/>
            </a:endParaRP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2339975" y="2276475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 dirty="0">
                <a:latin typeface="Times New Roman" pitchFamily="18" charset="0"/>
              </a:rPr>
              <a:t>C</a:t>
            </a:r>
            <a:endParaRPr lang="ru-RU" sz="2800" b="1" i="1" dirty="0">
              <a:latin typeface="Times New Roman" pitchFamily="18" charset="0"/>
            </a:endParaRP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5148263" y="2205038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 dirty="0">
                <a:latin typeface="Times New Roman" pitchFamily="18" charset="0"/>
              </a:rPr>
              <a:t>D</a:t>
            </a:r>
            <a:endParaRPr lang="ru-RU" sz="2800" b="1" i="1" dirty="0">
              <a:latin typeface="Times New Roman" pitchFamily="18" charset="0"/>
            </a:endParaRPr>
          </a:p>
        </p:txBody>
      </p:sp>
      <p:sp>
        <p:nvSpPr>
          <p:cNvPr id="31759" name="Freeform 15"/>
          <p:cNvSpPr>
            <a:spLocks/>
          </p:cNvSpPr>
          <p:nvPr/>
        </p:nvSpPr>
        <p:spPr bwMode="auto">
          <a:xfrm>
            <a:off x="7956550" y="5157788"/>
            <a:ext cx="228600" cy="215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4" y="136"/>
              </a:cxn>
            </a:cxnLst>
            <a:rect l="0" t="0" r="r" b="b"/>
            <a:pathLst>
              <a:path w="144" h="136">
                <a:moveTo>
                  <a:pt x="0" y="0"/>
                </a:moveTo>
                <a:lnTo>
                  <a:pt x="144" y="136"/>
                </a:lnTo>
              </a:path>
            </a:pathLst>
          </a:custGeom>
          <a:noFill/>
          <a:ln w="31750">
            <a:solidFill>
              <a:srgbClr val="0020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760" name="Freeform 16"/>
          <p:cNvSpPr>
            <a:spLocks/>
          </p:cNvSpPr>
          <p:nvPr/>
        </p:nvSpPr>
        <p:spPr bwMode="auto">
          <a:xfrm>
            <a:off x="2555875" y="3357563"/>
            <a:ext cx="228600" cy="215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4" y="136"/>
              </a:cxn>
            </a:cxnLst>
            <a:rect l="0" t="0" r="r" b="b"/>
            <a:pathLst>
              <a:path w="144" h="136">
                <a:moveTo>
                  <a:pt x="0" y="0"/>
                </a:moveTo>
                <a:lnTo>
                  <a:pt x="144" y="136"/>
                </a:lnTo>
              </a:path>
            </a:pathLst>
          </a:custGeom>
          <a:noFill/>
          <a:ln w="31750">
            <a:solidFill>
              <a:srgbClr val="0020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762" name="Rectangle 18"/>
          <p:cNvSpPr>
            <a:spLocks noChangeArrowheads="1"/>
          </p:cNvSpPr>
          <p:nvPr/>
        </p:nvSpPr>
        <p:spPr bwMode="auto">
          <a:xfrm>
            <a:off x="2700338" y="2708275"/>
            <a:ext cx="5400675" cy="3313113"/>
          </a:xfrm>
          <a:prstGeom prst="rect">
            <a:avLst/>
          </a:prstGeom>
          <a:noFill/>
          <a:ln w="44450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8101013" y="2276475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 dirty="0">
                <a:latin typeface="Times New Roman" pitchFamily="18" charset="0"/>
              </a:rPr>
              <a:t>E</a:t>
            </a:r>
            <a:endParaRPr lang="ru-RU" sz="2800" b="1" i="1" dirty="0">
              <a:latin typeface="Times New Roman" pitchFamily="18" charset="0"/>
            </a:endParaRPr>
          </a:p>
        </p:txBody>
      </p:sp>
      <p:sp>
        <p:nvSpPr>
          <p:cNvPr id="31764" name="Text Box 20"/>
          <p:cNvSpPr txBox="1">
            <a:spLocks noChangeArrowheads="1"/>
          </p:cNvSpPr>
          <p:nvPr/>
        </p:nvSpPr>
        <p:spPr bwMode="auto">
          <a:xfrm>
            <a:off x="8101013" y="4076700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 dirty="0">
                <a:latin typeface="Times New Roman" pitchFamily="18" charset="0"/>
              </a:rPr>
              <a:t>F</a:t>
            </a:r>
            <a:endParaRPr lang="ru-RU" sz="2800" b="1" i="1" dirty="0">
              <a:latin typeface="Times New Roman" pitchFamily="18" charset="0"/>
            </a:endParaRPr>
          </a:p>
        </p:txBody>
      </p:sp>
      <p:sp>
        <p:nvSpPr>
          <p:cNvPr id="31765" name="Text Box 21"/>
          <p:cNvSpPr txBox="1">
            <a:spLocks noChangeArrowheads="1"/>
          </p:cNvSpPr>
          <p:nvPr/>
        </p:nvSpPr>
        <p:spPr bwMode="auto">
          <a:xfrm>
            <a:off x="8101013" y="5805488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 dirty="0">
                <a:latin typeface="Times New Roman" pitchFamily="18" charset="0"/>
              </a:rPr>
              <a:t>K</a:t>
            </a:r>
            <a:endParaRPr lang="ru-RU" sz="2800" b="1" i="1" dirty="0">
              <a:latin typeface="Times New Roman" pitchFamily="18" charset="0"/>
            </a:endParaRPr>
          </a:p>
        </p:txBody>
      </p:sp>
      <p:sp>
        <p:nvSpPr>
          <p:cNvPr id="31766" name="Text Box 22"/>
          <p:cNvSpPr txBox="1">
            <a:spLocks noChangeArrowheads="1"/>
          </p:cNvSpPr>
          <p:nvPr/>
        </p:nvSpPr>
        <p:spPr bwMode="auto">
          <a:xfrm>
            <a:off x="5148263" y="6021388"/>
            <a:ext cx="647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 dirty="0">
                <a:latin typeface="Times New Roman" pitchFamily="18" charset="0"/>
              </a:rPr>
              <a:t>M</a:t>
            </a:r>
            <a:endParaRPr lang="ru-RU" sz="2800" b="1" i="1" dirty="0">
              <a:latin typeface="Times New Roman" pitchFamily="18" charset="0"/>
            </a:endParaRPr>
          </a:p>
        </p:txBody>
      </p:sp>
      <p:sp>
        <p:nvSpPr>
          <p:cNvPr id="31767" name="Freeform 23"/>
          <p:cNvSpPr>
            <a:spLocks/>
          </p:cNvSpPr>
          <p:nvPr/>
        </p:nvSpPr>
        <p:spPr bwMode="auto">
          <a:xfrm>
            <a:off x="7956550" y="3429000"/>
            <a:ext cx="228600" cy="215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4" y="136"/>
              </a:cxn>
            </a:cxnLst>
            <a:rect l="0" t="0" r="r" b="b"/>
            <a:pathLst>
              <a:path w="144" h="136">
                <a:moveTo>
                  <a:pt x="0" y="0"/>
                </a:moveTo>
                <a:lnTo>
                  <a:pt x="144" y="136"/>
                </a:lnTo>
              </a:path>
            </a:pathLst>
          </a:custGeom>
          <a:noFill/>
          <a:ln w="31750">
            <a:solidFill>
              <a:srgbClr val="0020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768" name="Freeform 24"/>
          <p:cNvSpPr>
            <a:spLocks/>
          </p:cNvSpPr>
          <p:nvPr/>
        </p:nvSpPr>
        <p:spPr bwMode="auto">
          <a:xfrm>
            <a:off x="2555875" y="5157788"/>
            <a:ext cx="228600" cy="215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4" y="136"/>
              </a:cxn>
            </a:cxnLst>
            <a:rect l="0" t="0" r="r" b="b"/>
            <a:pathLst>
              <a:path w="144" h="136">
                <a:moveTo>
                  <a:pt x="0" y="0"/>
                </a:moveTo>
                <a:lnTo>
                  <a:pt x="144" y="136"/>
                </a:lnTo>
              </a:path>
            </a:pathLst>
          </a:custGeom>
          <a:noFill/>
          <a:ln w="31750">
            <a:solidFill>
              <a:srgbClr val="0020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769" name="Freeform 25"/>
          <p:cNvSpPr>
            <a:spLocks/>
          </p:cNvSpPr>
          <p:nvPr/>
        </p:nvSpPr>
        <p:spPr bwMode="auto">
          <a:xfrm>
            <a:off x="6805613" y="5876925"/>
            <a:ext cx="14287" cy="3159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199"/>
              </a:cxn>
            </a:cxnLst>
            <a:rect l="0" t="0" r="r" b="b"/>
            <a:pathLst>
              <a:path w="9" h="199">
                <a:moveTo>
                  <a:pt x="0" y="0"/>
                </a:moveTo>
                <a:lnTo>
                  <a:pt x="9" y="199"/>
                </a:lnTo>
              </a:path>
            </a:pathLst>
          </a:custGeom>
          <a:noFill/>
          <a:ln w="31750">
            <a:solidFill>
              <a:srgbClr val="0020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770" name="Freeform 26"/>
          <p:cNvSpPr>
            <a:spLocks/>
          </p:cNvSpPr>
          <p:nvPr/>
        </p:nvSpPr>
        <p:spPr bwMode="auto">
          <a:xfrm>
            <a:off x="6877050" y="5876925"/>
            <a:ext cx="14288" cy="3159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199"/>
              </a:cxn>
            </a:cxnLst>
            <a:rect l="0" t="0" r="r" b="b"/>
            <a:pathLst>
              <a:path w="9" h="199">
                <a:moveTo>
                  <a:pt x="0" y="0"/>
                </a:moveTo>
                <a:lnTo>
                  <a:pt x="9" y="199"/>
                </a:lnTo>
              </a:path>
            </a:pathLst>
          </a:custGeom>
          <a:noFill/>
          <a:ln w="31750">
            <a:solidFill>
              <a:srgbClr val="0020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771" name="Freeform 27"/>
          <p:cNvSpPr>
            <a:spLocks/>
          </p:cNvSpPr>
          <p:nvPr/>
        </p:nvSpPr>
        <p:spPr bwMode="auto">
          <a:xfrm>
            <a:off x="3852863" y="5805488"/>
            <a:ext cx="14287" cy="3159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199"/>
              </a:cxn>
            </a:cxnLst>
            <a:rect l="0" t="0" r="r" b="b"/>
            <a:pathLst>
              <a:path w="9" h="199">
                <a:moveTo>
                  <a:pt x="0" y="0"/>
                </a:moveTo>
                <a:lnTo>
                  <a:pt x="9" y="199"/>
                </a:lnTo>
              </a:path>
            </a:pathLst>
          </a:custGeom>
          <a:noFill/>
          <a:ln w="31750">
            <a:solidFill>
              <a:srgbClr val="0020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772" name="Freeform 28"/>
          <p:cNvSpPr>
            <a:spLocks/>
          </p:cNvSpPr>
          <p:nvPr/>
        </p:nvSpPr>
        <p:spPr bwMode="auto">
          <a:xfrm>
            <a:off x="3924300" y="5805488"/>
            <a:ext cx="14288" cy="3159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199"/>
              </a:cxn>
            </a:cxnLst>
            <a:rect l="0" t="0" r="r" b="b"/>
            <a:pathLst>
              <a:path w="9" h="199">
                <a:moveTo>
                  <a:pt x="0" y="0"/>
                </a:moveTo>
                <a:lnTo>
                  <a:pt x="9" y="199"/>
                </a:lnTo>
              </a:path>
            </a:pathLst>
          </a:custGeom>
          <a:noFill/>
          <a:ln w="31750">
            <a:solidFill>
              <a:srgbClr val="0020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773" name="Freeform 29"/>
          <p:cNvSpPr>
            <a:spLocks/>
          </p:cNvSpPr>
          <p:nvPr/>
        </p:nvSpPr>
        <p:spPr bwMode="auto">
          <a:xfrm>
            <a:off x="3852863" y="2565400"/>
            <a:ext cx="14287" cy="3159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199"/>
              </a:cxn>
            </a:cxnLst>
            <a:rect l="0" t="0" r="r" b="b"/>
            <a:pathLst>
              <a:path w="9" h="199">
                <a:moveTo>
                  <a:pt x="0" y="0"/>
                </a:moveTo>
                <a:lnTo>
                  <a:pt x="9" y="199"/>
                </a:lnTo>
              </a:path>
            </a:pathLst>
          </a:custGeom>
          <a:noFill/>
          <a:ln w="31750">
            <a:solidFill>
              <a:srgbClr val="0020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774" name="Freeform 30"/>
          <p:cNvSpPr>
            <a:spLocks/>
          </p:cNvSpPr>
          <p:nvPr/>
        </p:nvSpPr>
        <p:spPr bwMode="auto">
          <a:xfrm>
            <a:off x="3924300" y="2565400"/>
            <a:ext cx="14288" cy="3159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199"/>
              </a:cxn>
            </a:cxnLst>
            <a:rect l="0" t="0" r="r" b="b"/>
            <a:pathLst>
              <a:path w="9" h="199">
                <a:moveTo>
                  <a:pt x="0" y="0"/>
                </a:moveTo>
                <a:lnTo>
                  <a:pt x="9" y="199"/>
                </a:lnTo>
              </a:path>
            </a:pathLst>
          </a:custGeom>
          <a:noFill/>
          <a:ln w="31750">
            <a:solidFill>
              <a:srgbClr val="0020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775" name="Freeform 31"/>
          <p:cNvSpPr>
            <a:spLocks/>
          </p:cNvSpPr>
          <p:nvPr/>
        </p:nvSpPr>
        <p:spPr bwMode="auto">
          <a:xfrm>
            <a:off x="6805613" y="2565400"/>
            <a:ext cx="14287" cy="3159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199"/>
              </a:cxn>
            </a:cxnLst>
            <a:rect l="0" t="0" r="r" b="b"/>
            <a:pathLst>
              <a:path w="9" h="199">
                <a:moveTo>
                  <a:pt x="0" y="0"/>
                </a:moveTo>
                <a:lnTo>
                  <a:pt x="9" y="199"/>
                </a:lnTo>
              </a:path>
            </a:pathLst>
          </a:custGeom>
          <a:noFill/>
          <a:ln w="31750">
            <a:solidFill>
              <a:srgbClr val="0020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776" name="Freeform 32"/>
          <p:cNvSpPr>
            <a:spLocks/>
          </p:cNvSpPr>
          <p:nvPr/>
        </p:nvSpPr>
        <p:spPr bwMode="auto">
          <a:xfrm>
            <a:off x="6877050" y="2565400"/>
            <a:ext cx="14288" cy="3159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199"/>
              </a:cxn>
            </a:cxnLst>
            <a:rect l="0" t="0" r="r" b="b"/>
            <a:pathLst>
              <a:path w="9" h="199">
                <a:moveTo>
                  <a:pt x="0" y="0"/>
                </a:moveTo>
                <a:lnTo>
                  <a:pt x="9" y="199"/>
                </a:lnTo>
              </a:path>
            </a:pathLst>
          </a:custGeom>
          <a:noFill/>
          <a:ln w="31750">
            <a:solidFill>
              <a:srgbClr val="0020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777" name="Rectangle 33"/>
          <p:cNvSpPr>
            <a:spLocks noChangeArrowheads="1"/>
          </p:cNvSpPr>
          <p:nvPr/>
        </p:nvSpPr>
        <p:spPr bwMode="auto">
          <a:xfrm>
            <a:off x="1258888" y="260350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 dirty="0">
                <a:latin typeface="Times New Roman" pitchFamily="18" charset="0"/>
              </a:rPr>
              <a:t>Дано:</a:t>
            </a: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3059113" y="188913"/>
            <a:ext cx="5256212" cy="792162"/>
            <a:chOff x="1837" y="799"/>
            <a:chExt cx="3311" cy="499"/>
          </a:xfrm>
        </p:grpSpPr>
        <p:sp>
          <p:nvSpPr>
            <p:cNvPr id="31779" name="Rectangle 35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31780" name="Object 36"/>
            <p:cNvGraphicFramePr>
              <a:graphicFrameLocks noChangeAspect="1"/>
            </p:cNvGraphicFramePr>
            <p:nvPr/>
          </p:nvGraphicFramePr>
          <p:xfrm>
            <a:off x="1962" y="890"/>
            <a:ext cx="3108" cy="399"/>
          </p:xfrm>
          <a:graphic>
            <a:graphicData uri="http://schemas.openxmlformats.org/presentationml/2006/ole">
              <p:oleObj spid="_x0000_s37892" name="Формула" r:id="rId3" imgW="1562040" imgH="203040" progId="Equation.3">
                <p:embed/>
              </p:oleObj>
            </a:graphicData>
          </a:graphic>
        </p:graphicFrame>
      </p:grp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1619250" y="692150"/>
            <a:ext cx="5256213" cy="792163"/>
            <a:chOff x="1837" y="799"/>
            <a:chExt cx="3311" cy="499"/>
          </a:xfrm>
        </p:grpSpPr>
        <p:sp>
          <p:nvSpPr>
            <p:cNvPr id="31782" name="Rectangle 38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31783" name="Object 39"/>
            <p:cNvGraphicFramePr>
              <a:graphicFrameLocks noChangeAspect="1"/>
            </p:cNvGraphicFramePr>
            <p:nvPr/>
          </p:nvGraphicFramePr>
          <p:xfrm>
            <a:off x="2871" y="889"/>
            <a:ext cx="1289" cy="400"/>
          </p:xfrm>
          <a:graphic>
            <a:graphicData uri="http://schemas.openxmlformats.org/presentationml/2006/ole">
              <p:oleObj spid="_x0000_s37891" name="Формула" r:id="rId4" imgW="647640" imgH="203040" progId="Equation.3">
                <p:embed/>
              </p:oleObj>
            </a:graphicData>
          </a:graphic>
        </p:graphicFrame>
      </p:grpSp>
      <p:sp>
        <p:nvSpPr>
          <p:cNvPr id="31784" name="Rectangle 40"/>
          <p:cNvSpPr>
            <a:spLocks noChangeArrowheads="1"/>
          </p:cNvSpPr>
          <p:nvPr/>
        </p:nvSpPr>
        <p:spPr bwMode="auto">
          <a:xfrm>
            <a:off x="395288" y="1341438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 dirty="0">
                <a:latin typeface="Times New Roman" pitchFamily="18" charset="0"/>
              </a:rPr>
              <a:t>Найти:</a:t>
            </a:r>
          </a:p>
        </p:txBody>
      </p: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468313" y="1268413"/>
            <a:ext cx="5256212" cy="796925"/>
            <a:chOff x="1837" y="799"/>
            <a:chExt cx="3311" cy="502"/>
          </a:xfrm>
        </p:grpSpPr>
        <p:sp>
          <p:nvSpPr>
            <p:cNvPr id="31786" name="Rectangle 42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31787" name="Object 43"/>
            <p:cNvGraphicFramePr>
              <a:graphicFrameLocks noChangeAspect="1"/>
            </p:cNvGraphicFramePr>
            <p:nvPr/>
          </p:nvGraphicFramePr>
          <p:xfrm>
            <a:off x="3124" y="877"/>
            <a:ext cx="783" cy="424"/>
          </p:xfrm>
          <a:graphic>
            <a:graphicData uri="http://schemas.openxmlformats.org/presentationml/2006/ole">
              <p:oleObj spid="_x0000_s37890" name="Формула" r:id="rId5" imgW="393480" imgH="215640" progId="Equation.3">
                <p:embed/>
              </p:oleObj>
            </a:graphicData>
          </a:graphic>
        </p:graphicFrame>
      </p:grpSp>
      <p:sp>
        <p:nvSpPr>
          <p:cNvPr id="31788" name="Rectangle 44"/>
          <p:cNvSpPr>
            <a:spLocks noChangeArrowheads="1"/>
          </p:cNvSpPr>
          <p:nvPr/>
        </p:nvSpPr>
        <p:spPr bwMode="auto">
          <a:xfrm>
            <a:off x="2700338" y="2708275"/>
            <a:ext cx="5400675" cy="3313113"/>
          </a:xfrm>
          <a:prstGeom prst="rect">
            <a:avLst/>
          </a:prstGeom>
          <a:noFill/>
          <a:ln w="53975">
            <a:solidFill>
              <a:srgbClr val="00206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31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8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90" name="Text Box 22"/>
          <p:cNvSpPr txBox="1">
            <a:spLocks noChangeArrowheads="1"/>
          </p:cNvSpPr>
          <p:nvPr/>
        </p:nvSpPr>
        <p:spPr bwMode="auto">
          <a:xfrm>
            <a:off x="2484438" y="2276475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 dirty="0">
                <a:latin typeface="Times New Roman" pitchFamily="18" charset="0"/>
              </a:rPr>
              <a:t>B</a:t>
            </a:r>
            <a:endParaRPr lang="ru-RU" sz="2800" b="1" i="1" dirty="0">
              <a:latin typeface="Times New Roman" pitchFamily="18" charset="0"/>
            </a:endParaRPr>
          </a:p>
        </p:txBody>
      </p:sp>
      <p:sp>
        <p:nvSpPr>
          <p:cNvPr id="32791" name="Text Box 23"/>
          <p:cNvSpPr txBox="1">
            <a:spLocks noChangeArrowheads="1"/>
          </p:cNvSpPr>
          <p:nvPr/>
        </p:nvSpPr>
        <p:spPr bwMode="auto">
          <a:xfrm>
            <a:off x="2411413" y="5589588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 i="1" dirty="0">
                <a:latin typeface="Times New Roman" pitchFamily="18" charset="0"/>
              </a:rPr>
              <a:t>А</a:t>
            </a:r>
          </a:p>
        </p:txBody>
      </p:sp>
      <p:sp>
        <p:nvSpPr>
          <p:cNvPr id="32792" name="Text Box 24"/>
          <p:cNvSpPr txBox="1">
            <a:spLocks noChangeArrowheads="1"/>
          </p:cNvSpPr>
          <p:nvPr/>
        </p:nvSpPr>
        <p:spPr bwMode="auto">
          <a:xfrm>
            <a:off x="8316913" y="2276475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 dirty="0">
                <a:latin typeface="Times New Roman" pitchFamily="18" charset="0"/>
              </a:rPr>
              <a:t>C</a:t>
            </a:r>
            <a:endParaRPr lang="ru-RU" sz="2800" b="1" i="1" dirty="0">
              <a:latin typeface="Times New Roman" pitchFamily="18" charset="0"/>
            </a:endParaRPr>
          </a:p>
        </p:txBody>
      </p: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8388350" y="5661025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 dirty="0">
                <a:latin typeface="Times New Roman" pitchFamily="18" charset="0"/>
              </a:rPr>
              <a:t>D</a:t>
            </a:r>
            <a:endParaRPr lang="ru-RU" sz="2800" b="1" i="1" dirty="0">
              <a:latin typeface="Times New Roman" pitchFamily="18" charset="0"/>
            </a:endParaRPr>
          </a:p>
        </p:txBody>
      </p:sp>
      <p:sp>
        <p:nvSpPr>
          <p:cNvPr id="32794" name="Rectangle 26"/>
          <p:cNvSpPr>
            <a:spLocks noChangeArrowheads="1"/>
          </p:cNvSpPr>
          <p:nvPr/>
        </p:nvSpPr>
        <p:spPr bwMode="auto">
          <a:xfrm>
            <a:off x="2771775" y="2781300"/>
            <a:ext cx="5688013" cy="3024188"/>
          </a:xfrm>
          <a:prstGeom prst="rect">
            <a:avLst/>
          </a:prstGeom>
          <a:noFill/>
          <a:ln w="44450">
            <a:solidFill>
              <a:srgbClr val="00206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2795" name="Freeform 27"/>
          <p:cNvSpPr>
            <a:spLocks/>
          </p:cNvSpPr>
          <p:nvPr/>
        </p:nvSpPr>
        <p:spPr bwMode="auto">
          <a:xfrm>
            <a:off x="2755900" y="2755900"/>
            <a:ext cx="5715000" cy="30527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600" y="1923"/>
              </a:cxn>
            </a:cxnLst>
            <a:rect l="0" t="0" r="r" b="b"/>
            <a:pathLst>
              <a:path w="3600" h="1923">
                <a:moveTo>
                  <a:pt x="0" y="0"/>
                </a:moveTo>
                <a:lnTo>
                  <a:pt x="3600" y="1923"/>
                </a:lnTo>
              </a:path>
            </a:pathLst>
          </a:custGeom>
          <a:noFill/>
          <a:ln w="44450">
            <a:solidFill>
              <a:srgbClr val="0020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2796" name="Freeform 28"/>
          <p:cNvSpPr>
            <a:spLocks/>
          </p:cNvSpPr>
          <p:nvPr/>
        </p:nvSpPr>
        <p:spPr bwMode="auto">
          <a:xfrm>
            <a:off x="2755900" y="2797175"/>
            <a:ext cx="5689600" cy="2971800"/>
          </a:xfrm>
          <a:custGeom>
            <a:avLst/>
            <a:gdLst/>
            <a:ahLst/>
            <a:cxnLst>
              <a:cxn ang="0">
                <a:pos x="3584" y="0"/>
              </a:cxn>
              <a:cxn ang="0">
                <a:pos x="0" y="1872"/>
              </a:cxn>
            </a:cxnLst>
            <a:rect l="0" t="0" r="r" b="b"/>
            <a:pathLst>
              <a:path w="3584" h="1872">
                <a:moveTo>
                  <a:pt x="3584" y="0"/>
                </a:moveTo>
                <a:lnTo>
                  <a:pt x="0" y="1872"/>
                </a:lnTo>
              </a:path>
            </a:pathLst>
          </a:custGeom>
          <a:noFill/>
          <a:ln w="44450">
            <a:solidFill>
              <a:srgbClr val="0020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2798" name="Text Box 30"/>
          <p:cNvSpPr txBox="1">
            <a:spLocks noChangeArrowheads="1"/>
          </p:cNvSpPr>
          <p:nvPr/>
        </p:nvSpPr>
        <p:spPr bwMode="auto">
          <a:xfrm>
            <a:off x="5364163" y="4365625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 dirty="0">
                <a:latin typeface="Times New Roman" pitchFamily="18" charset="0"/>
              </a:rPr>
              <a:t>O</a:t>
            </a:r>
            <a:endParaRPr lang="ru-RU" sz="2800" b="1" i="1" dirty="0">
              <a:latin typeface="Times New Roman" pitchFamily="18" charset="0"/>
            </a:endParaRPr>
          </a:p>
        </p:txBody>
      </p:sp>
      <p:sp>
        <p:nvSpPr>
          <p:cNvPr id="32801" name="Freeform 33"/>
          <p:cNvSpPr>
            <a:spLocks/>
          </p:cNvSpPr>
          <p:nvPr/>
        </p:nvSpPr>
        <p:spPr bwMode="auto">
          <a:xfrm rot="10800000">
            <a:off x="8101013" y="2997200"/>
            <a:ext cx="358775" cy="144463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141" y="9"/>
              </a:cxn>
              <a:cxn ang="0">
                <a:pos x="268" y="60"/>
              </a:cxn>
              <a:cxn ang="0">
                <a:pos x="387" y="187"/>
              </a:cxn>
              <a:cxn ang="0">
                <a:pos x="455" y="331"/>
              </a:cxn>
            </a:cxnLst>
            <a:rect l="0" t="0" r="r" b="b"/>
            <a:pathLst>
              <a:path w="455" h="331">
                <a:moveTo>
                  <a:pt x="0" y="8"/>
                </a:moveTo>
                <a:cubicBezTo>
                  <a:pt x="23" y="8"/>
                  <a:pt x="96" y="0"/>
                  <a:pt x="141" y="9"/>
                </a:cubicBezTo>
                <a:cubicBezTo>
                  <a:pt x="186" y="18"/>
                  <a:pt x="227" y="30"/>
                  <a:pt x="268" y="60"/>
                </a:cubicBezTo>
                <a:cubicBezTo>
                  <a:pt x="309" y="90"/>
                  <a:pt x="356" y="142"/>
                  <a:pt x="387" y="187"/>
                </a:cubicBezTo>
                <a:cubicBezTo>
                  <a:pt x="418" y="232"/>
                  <a:pt x="441" y="301"/>
                  <a:pt x="455" y="331"/>
                </a:cubicBezTo>
              </a:path>
            </a:pathLst>
          </a:custGeom>
          <a:noFill/>
          <a:ln w="34925">
            <a:solidFill>
              <a:srgbClr val="0020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2802" name="Text Box 34"/>
          <p:cNvSpPr txBox="1">
            <a:spLocks noChangeArrowheads="1"/>
          </p:cNvSpPr>
          <p:nvPr/>
        </p:nvSpPr>
        <p:spPr bwMode="auto">
          <a:xfrm>
            <a:off x="7812088" y="3141663"/>
            <a:ext cx="660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latin typeface="Times New Roman" pitchFamily="18" charset="0"/>
              </a:rPr>
              <a:t>60</a:t>
            </a:r>
            <a:r>
              <a:rPr lang="en-US" sz="2800" b="1" baseline="30000" dirty="0">
                <a:latin typeface="Times New Roman" pitchFamily="18" charset="0"/>
              </a:rPr>
              <a:t>0</a:t>
            </a:r>
            <a:endParaRPr lang="ru-RU" sz="2800" b="1" dirty="0">
              <a:latin typeface="Times New Roman" pitchFamily="18" charset="0"/>
            </a:endParaRPr>
          </a:p>
        </p:txBody>
      </p:sp>
      <p:sp>
        <p:nvSpPr>
          <p:cNvPr id="32803" name="Text Box 35"/>
          <p:cNvSpPr txBox="1">
            <a:spLocks noChangeArrowheads="1"/>
          </p:cNvSpPr>
          <p:nvPr/>
        </p:nvSpPr>
        <p:spPr bwMode="auto">
          <a:xfrm>
            <a:off x="4284663" y="3789363"/>
            <a:ext cx="5270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5400" b="1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32804" name="AutoShape 36"/>
          <p:cNvSpPr>
            <a:spLocks noChangeArrowheads="1"/>
          </p:cNvSpPr>
          <p:nvPr/>
        </p:nvSpPr>
        <p:spPr bwMode="auto">
          <a:xfrm rot="10766689" flipH="1">
            <a:off x="4857750" y="4003675"/>
            <a:ext cx="225425" cy="577850"/>
          </a:xfrm>
          <a:prstGeom prst="moon">
            <a:avLst>
              <a:gd name="adj" fmla="val 24259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2805" name="AutoShape 37"/>
          <p:cNvSpPr>
            <a:spLocks noChangeArrowheads="1"/>
          </p:cNvSpPr>
          <p:nvPr/>
        </p:nvSpPr>
        <p:spPr bwMode="auto">
          <a:xfrm rot="16193342" flipH="1">
            <a:off x="5431632" y="3361531"/>
            <a:ext cx="369888" cy="936625"/>
          </a:xfrm>
          <a:prstGeom prst="moon">
            <a:avLst>
              <a:gd name="adj" fmla="val 24259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2806" name="AutoShape 38"/>
          <p:cNvSpPr>
            <a:spLocks noChangeArrowheads="1"/>
          </p:cNvSpPr>
          <p:nvPr/>
        </p:nvSpPr>
        <p:spPr bwMode="auto">
          <a:xfrm rot="16133379" flipH="1">
            <a:off x="5544344" y="3753644"/>
            <a:ext cx="215900" cy="576262"/>
          </a:xfrm>
          <a:prstGeom prst="moon">
            <a:avLst>
              <a:gd name="adj" fmla="val 24259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2807" name="Text Box 39"/>
          <p:cNvSpPr txBox="1">
            <a:spLocks noChangeArrowheads="1"/>
          </p:cNvSpPr>
          <p:nvPr/>
        </p:nvSpPr>
        <p:spPr bwMode="auto">
          <a:xfrm>
            <a:off x="5364163" y="2781300"/>
            <a:ext cx="5270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5400" b="1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32808" name="Rectangle 40"/>
          <p:cNvSpPr>
            <a:spLocks noChangeArrowheads="1"/>
          </p:cNvSpPr>
          <p:nvPr/>
        </p:nvSpPr>
        <p:spPr bwMode="auto">
          <a:xfrm>
            <a:off x="1258888" y="260350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 dirty="0">
                <a:latin typeface="Times New Roman" pitchFamily="18" charset="0"/>
              </a:rPr>
              <a:t>Дано:</a:t>
            </a: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3059113" y="188913"/>
            <a:ext cx="5256212" cy="792162"/>
            <a:chOff x="1837" y="799"/>
            <a:chExt cx="3311" cy="499"/>
          </a:xfrm>
        </p:grpSpPr>
        <p:sp>
          <p:nvSpPr>
            <p:cNvPr id="32810" name="Rectangle 42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32811" name="Object 43"/>
            <p:cNvGraphicFramePr>
              <a:graphicFrameLocks noChangeAspect="1"/>
            </p:cNvGraphicFramePr>
            <p:nvPr/>
          </p:nvGraphicFramePr>
          <p:xfrm>
            <a:off x="1962" y="890"/>
            <a:ext cx="3108" cy="399"/>
          </p:xfrm>
          <a:graphic>
            <a:graphicData uri="http://schemas.openxmlformats.org/presentationml/2006/ole">
              <p:oleObj spid="_x0000_s38915" name="Формула" r:id="rId3" imgW="1562040" imgH="203040" progId="Equation.3">
                <p:embed/>
              </p:oleObj>
            </a:graphicData>
          </a:graphic>
        </p:graphicFrame>
      </p:grpSp>
      <p:sp>
        <p:nvSpPr>
          <p:cNvPr id="32812" name="Rectangle 44"/>
          <p:cNvSpPr>
            <a:spLocks noChangeArrowheads="1"/>
          </p:cNvSpPr>
          <p:nvPr/>
        </p:nvSpPr>
        <p:spPr bwMode="auto">
          <a:xfrm>
            <a:off x="395288" y="1341438"/>
            <a:ext cx="1873250" cy="6477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 dirty="0">
                <a:latin typeface="Times New Roman" pitchFamily="18" charset="0"/>
              </a:rPr>
              <a:t>Найти:</a:t>
            </a:r>
          </a:p>
        </p:txBody>
      </p:sp>
      <p:grpSp>
        <p:nvGrpSpPr>
          <p:cNvPr id="3" name="Group 45"/>
          <p:cNvGrpSpPr>
            <a:grpSpLocks/>
          </p:cNvGrpSpPr>
          <p:nvPr/>
        </p:nvGrpSpPr>
        <p:grpSpPr bwMode="auto">
          <a:xfrm>
            <a:off x="1403350" y="1196975"/>
            <a:ext cx="5256213" cy="792163"/>
            <a:chOff x="1837" y="799"/>
            <a:chExt cx="3311" cy="499"/>
          </a:xfrm>
        </p:grpSpPr>
        <p:sp>
          <p:nvSpPr>
            <p:cNvPr id="32814" name="Rectangle 46"/>
            <p:cNvSpPr>
              <a:spLocks noChangeArrowheads="1"/>
            </p:cNvSpPr>
            <p:nvPr/>
          </p:nvSpPr>
          <p:spPr bwMode="auto">
            <a:xfrm>
              <a:off x="1837" y="799"/>
              <a:ext cx="3311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800" b="1" i="1">
                <a:latin typeface="Times New Roman" pitchFamily="18" charset="0"/>
              </a:endParaRPr>
            </a:p>
          </p:txBody>
        </p:sp>
        <p:graphicFrame>
          <p:nvGraphicFramePr>
            <p:cNvPr id="32815" name="Object 47"/>
            <p:cNvGraphicFramePr>
              <a:graphicFrameLocks noChangeAspect="1"/>
            </p:cNvGraphicFramePr>
            <p:nvPr/>
          </p:nvGraphicFramePr>
          <p:xfrm>
            <a:off x="2531" y="890"/>
            <a:ext cx="1968" cy="399"/>
          </p:xfrm>
          <a:graphic>
            <a:graphicData uri="http://schemas.openxmlformats.org/presentationml/2006/ole">
              <p:oleObj spid="_x0000_s38914" name="Формула" r:id="rId4" imgW="990360" imgH="20304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2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8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28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2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2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2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28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28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2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03" grpId="0"/>
      <p:bldP spid="32804" grpId="0" animBg="1"/>
      <p:bldP spid="32805" grpId="0" animBg="1"/>
      <p:bldP spid="32806" grpId="0" animBg="1"/>
      <p:bldP spid="3280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</TotalTime>
  <Words>521</Words>
  <Application>Microsoft Office PowerPoint</Application>
  <PresentationFormat>Экран (4:3)</PresentationFormat>
  <Paragraphs>271</Paragraphs>
  <Slides>27</Slides>
  <Notes>6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27</vt:i4>
      </vt:variant>
    </vt:vector>
  </HeadingPairs>
  <TitlesOfParts>
    <vt:vector size="31" baseType="lpstr">
      <vt:lpstr>Тема Office</vt:lpstr>
      <vt:lpstr>Формула</vt:lpstr>
      <vt:lpstr>Документ</vt:lpstr>
      <vt:lpstr>Документ Microsoft Office Word</vt:lpstr>
      <vt:lpstr>Слайд 1</vt:lpstr>
      <vt:lpstr>Слайд 2</vt:lpstr>
      <vt:lpstr>Слайд 3</vt:lpstr>
      <vt:lpstr>Слайд 4</vt:lpstr>
      <vt:lpstr>Задача:</vt:lpstr>
      <vt:lpstr>Задача: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21</cp:revision>
  <dcterms:created xsi:type="dcterms:W3CDTF">2014-10-13T15:48:22Z</dcterms:created>
  <dcterms:modified xsi:type="dcterms:W3CDTF">2014-10-17T08:34:13Z</dcterms:modified>
</cp:coreProperties>
</file>