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65" r:id="rId3"/>
    <p:sldId id="266" r:id="rId4"/>
    <p:sldId id="267" r:id="rId5"/>
    <p:sldId id="268" r:id="rId6"/>
    <p:sldId id="269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C7C54-4A33-480E-9162-6E3E3A2E5E9C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CE56B-EC6D-40D4-988E-45C6C54E8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2346D5-4444-4A03-93B2-18905DB621F7}" type="slidenum">
              <a:rPr lang="ru-RU"/>
              <a:pPr/>
              <a:t>1</a:t>
            </a:fld>
            <a:endParaRPr lang="ru-RU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i="1"/>
              <a:t>\</a:t>
            </a:r>
            <a:r>
              <a:rPr lang="ru-RU"/>
              <a:t>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418BE3-B5AF-4608-A033-02B59E5DB44A}" type="slidenum">
              <a:rPr lang="ru-RU"/>
              <a:pPr/>
              <a:t>7</a:t>
            </a:fld>
            <a:endParaRPr lang="ru-RU"/>
          </a:p>
        </p:txBody>
      </p:sp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3F2F8-F29B-44DD-95B6-683D6D3ED8AD}" type="slidenum">
              <a:rPr lang="ru-RU"/>
              <a:pPr/>
              <a:t>8</a:t>
            </a:fld>
            <a:endParaRPr lang="ru-RU"/>
          </a:p>
        </p:txBody>
      </p:sp>
      <p:sp>
        <p:nvSpPr>
          <p:cNvPr id="78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CC5902-BE7B-4641-A76B-A525CEC89F33}" type="slidenum">
              <a:rPr lang="ru-RU"/>
              <a:pPr/>
              <a:t>9</a:t>
            </a:fld>
            <a:endParaRPr lang="ru-RU"/>
          </a:p>
        </p:txBody>
      </p:sp>
      <p:sp>
        <p:nvSpPr>
          <p:cNvPr id="78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2D2F59-1BB4-452B-A470-850FF19DADA6}" type="slidenum">
              <a:rPr lang="ru-RU"/>
              <a:pPr/>
              <a:t>10</a:t>
            </a:fld>
            <a:endParaRPr lang="ru-RU"/>
          </a:p>
        </p:txBody>
      </p:sp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3E9889-4948-4410-B92B-AEF90690444D}" type="slidenum">
              <a:rPr lang="ru-RU"/>
              <a:pPr/>
              <a:t>11</a:t>
            </a:fld>
            <a:endParaRPr lang="ru-RU"/>
          </a:p>
        </p:txBody>
      </p:sp>
      <p:sp>
        <p:nvSpPr>
          <p:cNvPr id="78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F0B5FE-5603-4B27-A023-5C6628CB8422}" type="slidenum">
              <a:rPr lang="ru-RU"/>
              <a:pPr/>
              <a:t>12</a:t>
            </a:fld>
            <a:endParaRPr lang="ru-RU"/>
          </a:p>
        </p:txBody>
      </p:sp>
      <p:sp>
        <p:nvSpPr>
          <p:cNvPr id="80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C0FE8A-C5B5-4313-82E6-73618DDC6A1C}" type="slidenum">
              <a:rPr lang="ru-RU"/>
              <a:pPr/>
              <a:t>13</a:t>
            </a:fld>
            <a:endParaRPr lang="ru-RU"/>
          </a:p>
        </p:txBody>
      </p:sp>
      <p:sp>
        <p:nvSpPr>
          <p:cNvPr id="79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22AD-ADC7-445C-890D-AE610329B9AD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90D6-BAB6-4BF0-ABCC-642074A2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22AD-ADC7-445C-890D-AE610329B9AD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90D6-BAB6-4BF0-ABCC-642074A2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22AD-ADC7-445C-890D-AE610329B9AD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90D6-BAB6-4BF0-ABCC-642074A2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69FA7E-A663-40BB-AB53-A29A18A948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5169A82-29AC-4F9D-972C-5EACB798BD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22AD-ADC7-445C-890D-AE610329B9AD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90D6-BAB6-4BF0-ABCC-642074A2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22AD-ADC7-445C-890D-AE610329B9AD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90D6-BAB6-4BF0-ABCC-642074A2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22AD-ADC7-445C-890D-AE610329B9AD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90D6-BAB6-4BF0-ABCC-642074A2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22AD-ADC7-445C-890D-AE610329B9AD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90D6-BAB6-4BF0-ABCC-642074A2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22AD-ADC7-445C-890D-AE610329B9AD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90D6-BAB6-4BF0-ABCC-642074A2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22AD-ADC7-445C-890D-AE610329B9AD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90D6-BAB6-4BF0-ABCC-642074A2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22AD-ADC7-445C-890D-AE610329B9AD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90D6-BAB6-4BF0-ABCC-642074A2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22AD-ADC7-445C-890D-AE610329B9AD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90D6-BAB6-4BF0-ABCC-642074A2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A22AD-ADC7-445C-890D-AE610329B9AD}" type="datetimeFigureOut">
              <a:rPr lang="ru-RU" smtClean="0"/>
              <a:pPr/>
              <a:t>06.09.2013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890D6-BAB6-4BF0-ABCC-642074A244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" y="152400"/>
            <a:ext cx="9004300" cy="6553200"/>
            <a:chOff x="168" y="176"/>
            <a:chExt cx="5408" cy="3928"/>
          </a:xfrm>
        </p:grpSpPr>
        <p:sp>
          <p:nvSpPr>
            <p:cNvPr id="564227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28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29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30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31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32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33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64234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4235" name="WordArt 11"/>
          <p:cNvSpPr>
            <a:spLocks noChangeArrowheads="1" noChangeShapeType="1" noTextEdit="1"/>
          </p:cNvSpPr>
          <p:nvPr/>
        </p:nvSpPr>
        <p:spPr bwMode="auto">
          <a:xfrm>
            <a:off x="457200" y="1981200"/>
            <a:ext cx="81534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600" kern="10">
                <a:ln w="254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rgbClr val="B400B4"/>
                    </a:gs>
                    <a:gs pos="100000">
                      <a:srgbClr val="FF66FF"/>
                    </a:gs>
                  </a:gsLst>
                  <a:lin ang="189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Координаты</a:t>
            </a:r>
          </a:p>
          <a:p>
            <a:pPr algn="ctr"/>
            <a:r>
              <a:rPr lang="ru-RU" sz="6600" kern="10">
                <a:ln w="254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66FF"/>
                    </a:gs>
                    <a:gs pos="50000">
                      <a:srgbClr val="B400B4"/>
                    </a:gs>
                    <a:gs pos="100000">
                      <a:srgbClr val="FF66FF"/>
                    </a:gs>
                  </a:gsLst>
                  <a:lin ang="189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вектора</a:t>
            </a:r>
          </a:p>
        </p:txBody>
      </p:sp>
      <p:sp>
        <p:nvSpPr>
          <p:cNvPr id="564236" name="WordArt 12"/>
          <p:cNvSpPr>
            <a:spLocks noChangeArrowheads="1" noChangeShapeType="1" noTextEdit="1"/>
          </p:cNvSpPr>
          <p:nvPr/>
        </p:nvSpPr>
        <p:spPr bwMode="auto">
          <a:xfrm>
            <a:off x="762000" y="5486400"/>
            <a:ext cx="7848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FF">
                    <a:alpha val="64999"/>
                  </a:srgb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Л.С. Атанасян   "Геометрия 10-11" </a:t>
            </a:r>
          </a:p>
        </p:txBody>
      </p:sp>
      <p:pic>
        <p:nvPicPr>
          <p:cNvPr id="564239" name="Picture 15" descr="cif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475818">
            <a:off x="2843213" y="791219"/>
            <a:ext cx="633412" cy="73278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50" name="Text Box 38"/>
          <p:cNvSpPr txBox="1">
            <a:spLocks noChangeArrowheads="1"/>
          </p:cNvSpPr>
          <p:nvPr/>
        </p:nvSpPr>
        <p:spPr bwMode="auto">
          <a:xfrm>
            <a:off x="5715000" y="3505200"/>
            <a:ext cx="4318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781318" name="Freeform 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1319" name="Freeform 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1320" name="Freeform 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1321" name="Freeform 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1322" name="Freeform 1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1323" name="Freeform 1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1324" name="Freeform 1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1325" name="Freeform 1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81328" name="Freeform 16"/>
          <p:cNvSpPr>
            <a:spLocks/>
          </p:cNvSpPr>
          <p:nvPr/>
        </p:nvSpPr>
        <p:spPr bwMode="auto">
          <a:xfrm>
            <a:off x="457200" y="2794000"/>
            <a:ext cx="3009900" cy="3260725"/>
          </a:xfrm>
          <a:custGeom>
            <a:avLst/>
            <a:gdLst/>
            <a:ahLst/>
            <a:cxnLst>
              <a:cxn ang="0">
                <a:pos x="1896" y="0"/>
              </a:cxn>
              <a:cxn ang="0">
                <a:pos x="0" y="2054"/>
              </a:cxn>
            </a:cxnLst>
            <a:rect l="0" t="0" r="r" b="b"/>
            <a:pathLst>
              <a:path w="1896" h="2054">
                <a:moveTo>
                  <a:pt x="1896" y="0"/>
                </a:moveTo>
                <a:lnTo>
                  <a:pt x="0" y="2054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1329" name="Text Box 17"/>
          <p:cNvSpPr txBox="1">
            <a:spLocks noChangeArrowheads="1"/>
          </p:cNvSpPr>
          <p:nvPr/>
        </p:nvSpPr>
        <p:spPr bwMode="auto">
          <a:xfrm>
            <a:off x="533400" y="5715000"/>
            <a:ext cx="46355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1332" name="Freeform 20"/>
          <p:cNvSpPr>
            <a:spLocks/>
          </p:cNvSpPr>
          <p:nvPr/>
        </p:nvSpPr>
        <p:spPr bwMode="auto">
          <a:xfrm>
            <a:off x="2616200" y="520700"/>
            <a:ext cx="38100" cy="4737100"/>
          </a:xfrm>
          <a:custGeom>
            <a:avLst/>
            <a:gdLst/>
            <a:ahLst/>
            <a:cxnLst>
              <a:cxn ang="0">
                <a:pos x="0" y="2984"/>
              </a:cxn>
              <a:cxn ang="0">
                <a:pos x="24" y="0"/>
              </a:cxn>
            </a:cxnLst>
            <a:rect l="0" t="0" r="r" b="b"/>
            <a:pathLst>
              <a:path w="24" h="2984">
                <a:moveTo>
                  <a:pt x="0" y="2984"/>
                </a:moveTo>
                <a:lnTo>
                  <a:pt x="2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1333" name="Text Box 21"/>
          <p:cNvSpPr txBox="1">
            <a:spLocks noChangeArrowheads="1"/>
          </p:cNvSpPr>
          <p:nvPr/>
        </p:nvSpPr>
        <p:spPr bwMode="auto">
          <a:xfrm>
            <a:off x="2133600" y="0"/>
            <a:ext cx="401638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z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1342" name="Text Box 30"/>
          <p:cNvSpPr txBox="1">
            <a:spLocks noChangeArrowheads="1"/>
          </p:cNvSpPr>
          <p:nvPr/>
        </p:nvSpPr>
        <p:spPr bwMode="auto">
          <a:xfrm>
            <a:off x="6297613" y="152400"/>
            <a:ext cx="2189162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(0; 0; 0)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774700" y="3352800"/>
            <a:ext cx="5245100" cy="488950"/>
            <a:chOff x="488" y="2112"/>
            <a:chExt cx="3304" cy="308"/>
          </a:xfrm>
        </p:grpSpPr>
        <p:sp>
          <p:nvSpPr>
            <p:cNvPr id="781361" name="Text Box 49"/>
            <p:cNvSpPr txBox="1">
              <a:spLocks noChangeArrowheads="1"/>
            </p:cNvSpPr>
            <p:nvPr/>
          </p:nvSpPr>
          <p:spPr bwMode="auto">
            <a:xfrm>
              <a:off x="624" y="2208"/>
              <a:ext cx="3168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en-US" sz="800">
                  <a:solidFill>
                    <a:srgbClr val="0099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1600">
                  <a:solidFill>
                    <a:srgbClr val="0099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       I        I</a:t>
              </a:r>
              <a:r>
                <a:rPr lang="en-US" sz="1600">
                  <a:solidFill>
                    <a:srgbClr val="808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       </a:t>
              </a:r>
              <a:r>
                <a:rPr lang="en-US" sz="16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        I        I        I        I        I</a:t>
              </a:r>
              <a:endParaRPr lang="ru-RU" sz="16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81349" name="Freeform 37"/>
            <p:cNvSpPr>
              <a:spLocks/>
            </p:cNvSpPr>
            <p:nvPr/>
          </p:nvSpPr>
          <p:spPr bwMode="auto">
            <a:xfrm>
              <a:off x="488" y="2328"/>
              <a:ext cx="328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80" y="0"/>
                </a:cxn>
              </a:cxnLst>
              <a:rect l="0" t="0" r="r" b="b"/>
              <a:pathLst>
                <a:path w="3280" h="1">
                  <a:moveTo>
                    <a:pt x="0" y="0"/>
                  </a:moveTo>
                  <a:lnTo>
                    <a:pt x="328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40"/>
            <p:cNvGrpSpPr>
              <a:grpSpLocks/>
            </p:cNvGrpSpPr>
            <p:nvPr/>
          </p:nvGrpSpPr>
          <p:grpSpPr bwMode="auto">
            <a:xfrm>
              <a:off x="1440" y="2112"/>
              <a:ext cx="364" cy="287"/>
              <a:chOff x="1440" y="2112"/>
              <a:chExt cx="364" cy="287"/>
            </a:xfrm>
          </p:grpSpPr>
          <p:sp>
            <p:nvSpPr>
              <p:cNvPr id="781353" name="Text Box 41"/>
              <p:cNvSpPr txBox="1">
                <a:spLocks noChangeArrowheads="1"/>
              </p:cNvSpPr>
              <p:nvPr/>
            </p:nvSpPr>
            <p:spPr bwMode="auto">
              <a:xfrm>
                <a:off x="1440" y="2112"/>
                <a:ext cx="364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О</a:t>
                </a:r>
                <a:endParaRPr lang="ru-RU" b="0">
                  <a:solidFill>
                    <a:srgbClr val="FF0000"/>
                  </a:solidFill>
                  <a:effectLst/>
                </a:endParaRPr>
              </a:p>
            </p:txBody>
          </p:sp>
          <p:sp>
            <p:nvSpPr>
              <p:cNvPr id="781354" name="Oval 42"/>
              <p:cNvSpPr>
                <a:spLocks noChangeArrowheads="1"/>
              </p:cNvSpPr>
              <p:nvPr/>
            </p:nvSpPr>
            <p:spPr bwMode="auto">
              <a:xfrm>
                <a:off x="1632" y="2304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781356" name="Text Box 44"/>
          <p:cNvSpPr txBox="1">
            <a:spLocks noChangeArrowheads="1"/>
          </p:cNvSpPr>
          <p:nvPr/>
        </p:nvSpPr>
        <p:spPr bwMode="auto">
          <a:xfrm>
            <a:off x="6297613" y="914400"/>
            <a:ext cx="2189162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(5; 0; 0)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1363" name="Text Box 51"/>
          <p:cNvSpPr txBox="1">
            <a:spLocks noChangeArrowheads="1"/>
          </p:cNvSpPr>
          <p:nvPr/>
        </p:nvSpPr>
        <p:spPr bwMode="auto">
          <a:xfrm rot="16200000">
            <a:off x="288925" y="2803525"/>
            <a:ext cx="4724400" cy="3365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      I        I</a:t>
            </a:r>
            <a:r>
              <a:rPr lang="en-US" sz="160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</a:t>
            </a:r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       I        I         I        I</a:t>
            </a:r>
            <a:r>
              <a:rPr lang="en-US" sz="160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endParaRPr lang="ru-RU" sz="1600">
              <a:solidFill>
                <a:srgbClr val="808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81365" name="Text Box 53"/>
          <p:cNvSpPr txBox="1">
            <a:spLocks noChangeArrowheads="1"/>
          </p:cNvSpPr>
          <p:nvPr/>
        </p:nvSpPr>
        <p:spPr bwMode="auto">
          <a:xfrm rot="-46033132">
            <a:off x="-120650" y="3744913"/>
            <a:ext cx="5121275" cy="3365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    I     I     I     I     I     I     I</a:t>
            </a:r>
            <a:r>
              <a:rPr lang="en-US" sz="160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</a:t>
            </a:r>
            <a:r>
              <a:rPr lang="en-US" sz="160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     I      I</a:t>
            </a:r>
            <a:endParaRPr lang="ru-RU" sz="1600">
              <a:solidFill>
                <a:srgbClr val="00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1066800" y="4572000"/>
            <a:ext cx="577850" cy="519113"/>
            <a:chOff x="672" y="2880"/>
            <a:chExt cx="364" cy="327"/>
          </a:xfrm>
        </p:grpSpPr>
        <p:sp>
          <p:nvSpPr>
            <p:cNvPr id="781358" name="Text Box 46"/>
            <p:cNvSpPr txBox="1">
              <a:spLocks noChangeArrowheads="1"/>
            </p:cNvSpPr>
            <p:nvPr/>
          </p:nvSpPr>
          <p:spPr bwMode="auto">
            <a:xfrm>
              <a:off x="672" y="2880"/>
              <a:ext cx="3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</a:t>
              </a:r>
              <a:endParaRPr lang="ru-RU" sz="2800" b="0">
                <a:solidFill>
                  <a:srgbClr val="0000FF"/>
                </a:solidFill>
                <a:effectLst/>
              </a:endParaRPr>
            </a:p>
          </p:txBody>
        </p:sp>
        <p:sp>
          <p:nvSpPr>
            <p:cNvPr id="781359" name="Oval 47"/>
            <p:cNvSpPr>
              <a:spLocks noChangeArrowheads="1"/>
            </p:cNvSpPr>
            <p:nvPr/>
          </p:nvSpPr>
          <p:spPr bwMode="auto">
            <a:xfrm>
              <a:off x="882" y="3080"/>
              <a:ext cx="82" cy="85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80"/>
          <p:cNvGrpSpPr>
            <a:grpSpLocks/>
          </p:cNvGrpSpPr>
          <p:nvPr/>
        </p:nvGrpSpPr>
        <p:grpSpPr bwMode="auto">
          <a:xfrm>
            <a:off x="1327150" y="3138488"/>
            <a:ext cx="577850" cy="623887"/>
            <a:chOff x="836" y="1977"/>
            <a:chExt cx="364" cy="393"/>
          </a:xfrm>
        </p:grpSpPr>
        <p:sp>
          <p:nvSpPr>
            <p:cNvPr id="781373" name="Oval 61"/>
            <p:cNvSpPr>
              <a:spLocks noChangeArrowheads="1"/>
            </p:cNvSpPr>
            <p:nvPr/>
          </p:nvSpPr>
          <p:spPr bwMode="auto">
            <a:xfrm>
              <a:off x="964" y="2299"/>
              <a:ext cx="74" cy="7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1382" name="Text Box 70"/>
            <p:cNvSpPr txBox="1">
              <a:spLocks noChangeArrowheads="1"/>
            </p:cNvSpPr>
            <p:nvPr/>
          </p:nvSpPr>
          <p:spPr bwMode="auto">
            <a:xfrm>
              <a:off x="836" y="1977"/>
              <a:ext cx="3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</a:t>
              </a:r>
              <a:endParaRPr lang="ru-RU" sz="2800" b="0">
                <a:solidFill>
                  <a:srgbClr val="0000FF"/>
                </a:solidFill>
                <a:effectLst/>
              </a:endParaRPr>
            </a:p>
          </p:txBody>
        </p:sp>
      </p:grpSp>
      <p:grpSp>
        <p:nvGrpSpPr>
          <p:cNvPr id="7" name="Group 81"/>
          <p:cNvGrpSpPr>
            <a:grpSpLocks/>
          </p:cNvGrpSpPr>
          <p:nvPr/>
        </p:nvGrpSpPr>
        <p:grpSpPr bwMode="auto">
          <a:xfrm>
            <a:off x="2597150" y="1219200"/>
            <a:ext cx="647700" cy="519113"/>
            <a:chOff x="1636" y="768"/>
            <a:chExt cx="408" cy="327"/>
          </a:xfrm>
        </p:grpSpPr>
        <p:sp>
          <p:nvSpPr>
            <p:cNvPr id="781376" name="Oval 64"/>
            <p:cNvSpPr>
              <a:spLocks noChangeArrowheads="1"/>
            </p:cNvSpPr>
            <p:nvPr/>
          </p:nvSpPr>
          <p:spPr bwMode="auto">
            <a:xfrm>
              <a:off x="1636" y="907"/>
              <a:ext cx="74" cy="7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1383" name="Text Box 71"/>
            <p:cNvSpPr txBox="1">
              <a:spLocks noChangeArrowheads="1"/>
            </p:cNvSpPr>
            <p:nvPr/>
          </p:nvSpPr>
          <p:spPr bwMode="auto">
            <a:xfrm>
              <a:off x="1680" y="768"/>
              <a:ext cx="3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</a:t>
              </a:r>
              <a:endParaRPr lang="ru-RU" sz="2800" b="0">
                <a:solidFill>
                  <a:srgbClr val="0000FF"/>
                </a:solidFill>
                <a:effectLst/>
              </a:endParaRPr>
            </a:p>
          </p:txBody>
        </p:sp>
      </p:grpSp>
      <p:grpSp>
        <p:nvGrpSpPr>
          <p:cNvPr id="8" name="Group 82"/>
          <p:cNvGrpSpPr>
            <a:grpSpLocks/>
          </p:cNvGrpSpPr>
          <p:nvPr/>
        </p:nvGrpSpPr>
        <p:grpSpPr bwMode="auto">
          <a:xfrm>
            <a:off x="2573338" y="3733800"/>
            <a:ext cx="671512" cy="519113"/>
            <a:chOff x="1621" y="2352"/>
            <a:chExt cx="423" cy="327"/>
          </a:xfrm>
        </p:grpSpPr>
        <p:sp>
          <p:nvSpPr>
            <p:cNvPr id="781379" name="Oval 67"/>
            <p:cNvSpPr>
              <a:spLocks noChangeArrowheads="1"/>
            </p:cNvSpPr>
            <p:nvPr/>
          </p:nvSpPr>
          <p:spPr bwMode="auto">
            <a:xfrm>
              <a:off x="1621" y="2471"/>
              <a:ext cx="66" cy="65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1384" name="Text Box 72"/>
            <p:cNvSpPr txBox="1">
              <a:spLocks noChangeArrowheads="1"/>
            </p:cNvSpPr>
            <p:nvPr/>
          </p:nvSpPr>
          <p:spPr bwMode="auto">
            <a:xfrm>
              <a:off x="1680" y="2352"/>
              <a:ext cx="3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R</a:t>
              </a:r>
              <a:endParaRPr lang="ru-RU" sz="2800" b="0">
                <a:solidFill>
                  <a:srgbClr val="0000FF"/>
                </a:solidFill>
                <a:effectLst/>
              </a:endParaRPr>
            </a:p>
          </p:txBody>
        </p:sp>
      </p:grpSp>
      <p:sp>
        <p:nvSpPr>
          <p:cNvPr id="781385" name="Text Box 73"/>
          <p:cNvSpPr txBox="1">
            <a:spLocks noChangeArrowheads="1"/>
          </p:cNvSpPr>
          <p:nvPr/>
        </p:nvSpPr>
        <p:spPr bwMode="auto">
          <a:xfrm>
            <a:off x="6297613" y="1752600"/>
            <a:ext cx="2312987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(0; -2; 0)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1386" name="Text Box 74"/>
          <p:cNvSpPr txBox="1">
            <a:spLocks noChangeArrowheads="1"/>
          </p:cNvSpPr>
          <p:nvPr/>
        </p:nvSpPr>
        <p:spPr bwMode="auto">
          <a:xfrm>
            <a:off x="6297613" y="2590800"/>
            <a:ext cx="2074862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(0; 0; 4)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1387" name="Text Box 75"/>
          <p:cNvSpPr txBox="1">
            <a:spLocks noChangeArrowheads="1"/>
          </p:cNvSpPr>
          <p:nvPr/>
        </p:nvSpPr>
        <p:spPr bwMode="auto">
          <a:xfrm>
            <a:off x="6297613" y="3429000"/>
            <a:ext cx="2541587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(0; 0; -0,5)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9" name="Group 83"/>
          <p:cNvGrpSpPr>
            <a:grpSpLocks/>
          </p:cNvGrpSpPr>
          <p:nvPr/>
        </p:nvGrpSpPr>
        <p:grpSpPr bwMode="auto">
          <a:xfrm>
            <a:off x="3962400" y="3200400"/>
            <a:ext cx="577850" cy="569913"/>
            <a:chOff x="2496" y="2016"/>
            <a:chExt cx="364" cy="359"/>
          </a:xfrm>
        </p:grpSpPr>
        <p:sp>
          <p:nvSpPr>
            <p:cNvPr id="781388" name="Oval 76"/>
            <p:cNvSpPr>
              <a:spLocks noChangeArrowheads="1"/>
            </p:cNvSpPr>
            <p:nvPr/>
          </p:nvSpPr>
          <p:spPr bwMode="auto">
            <a:xfrm>
              <a:off x="2592" y="2304"/>
              <a:ext cx="74" cy="7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1389" name="Text Box 77"/>
            <p:cNvSpPr txBox="1">
              <a:spLocks noChangeArrowheads="1"/>
            </p:cNvSpPr>
            <p:nvPr/>
          </p:nvSpPr>
          <p:spPr bwMode="auto">
            <a:xfrm>
              <a:off x="2496" y="2016"/>
              <a:ext cx="3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</a:t>
              </a:r>
              <a:endParaRPr lang="ru-RU" sz="2800" b="0">
                <a:solidFill>
                  <a:srgbClr val="0000FF"/>
                </a:solidFill>
                <a:effectLst/>
              </a:endParaRPr>
            </a:p>
          </p:txBody>
        </p:sp>
      </p:grpSp>
      <p:sp>
        <p:nvSpPr>
          <p:cNvPr id="781390" name="Text Box 78"/>
          <p:cNvSpPr txBox="1">
            <a:spLocks noChangeArrowheads="1"/>
          </p:cNvSpPr>
          <p:nvPr/>
        </p:nvSpPr>
        <p:spPr bwMode="auto">
          <a:xfrm>
            <a:off x="6297613" y="4267200"/>
            <a:ext cx="2160587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(0; 3; 0)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1396" name="Text Box 84"/>
          <p:cNvSpPr txBox="1">
            <a:spLocks noChangeArrowheads="1"/>
          </p:cNvSpPr>
          <p:nvPr/>
        </p:nvSpPr>
        <p:spPr bwMode="auto">
          <a:xfrm>
            <a:off x="2908300" y="4419600"/>
            <a:ext cx="1990725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</a:t>
            </a:r>
            <a:r>
              <a:rPr lang="en-US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0; 0)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1397" name="Text Box 85"/>
          <p:cNvSpPr txBox="1">
            <a:spLocks noChangeArrowheads="1"/>
          </p:cNvSpPr>
          <p:nvPr/>
        </p:nvSpPr>
        <p:spPr bwMode="auto">
          <a:xfrm>
            <a:off x="2908300" y="5181600"/>
            <a:ext cx="1992313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(0; </a:t>
            </a:r>
            <a:r>
              <a:rPr lang="en-US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0)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1398" name="Text Box 86"/>
          <p:cNvSpPr txBox="1">
            <a:spLocks noChangeArrowheads="1"/>
          </p:cNvSpPr>
          <p:nvPr/>
        </p:nvSpPr>
        <p:spPr bwMode="auto">
          <a:xfrm>
            <a:off x="2908300" y="5897563"/>
            <a:ext cx="1966913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(0; 0; </a:t>
            </a:r>
            <a:r>
              <a:rPr lang="en-US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z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0" name="Group 87"/>
          <p:cNvGrpSpPr>
            <a:grpSpLocks/>
          </p:cNvGrpSpPr>
          <p:nvPr/>
        </p:nvGrpSpPr>
        <p:grpSpPr bwMode="auto">
          <a:xfrm>
            <a:off x="4813300" y="4419600"/>
            <a:ext cx="1185863" cy="701675"/>
            <a:chOff x="3648" y="3168"/>
            <a:chExt cx="747" cy="442"/>
          </a:xfrm>
        </p:grpSpPr>
        <p:graphicFrame>
          <p:nvGraphicFramePr>
            <p:cNvPr id="781400" name="Object 88"/>
            <p:cNvGraphicFramePr>
              <a:graphicFrameLocks noChangeAspect="1"/>
            </p:cNvGraphicFramePr>
            <p:nvPr/>
          </p:nvGraphicFramePr>
          <p:xfrm>
            <a:off x="3648" y="3312"/>
            <a:ext cx="232" cy="232"/>
          </p:xfrm>
          <a:graphic>
            <a:graphicData uri="http://schemas.openxmlformats.org/presentationml/2006/ole">
              <p:oleObj spid="_x0000_s1028" name="Формула" r:id="rId4" imgW="126720" imgH="126720" progId="Equation.3">
                <p:embed/>
              </p:oleObj>
            </a:graphicData>
          </a:graphic>
        </p:graphicFrame>
        <p:sp>
          <p:nvSpPr>
            <p:cNvPr id="781401" name="Text Box 89"/>
            <p:cNvSpPr txBox="1">
              <a:spLocks noChangeArrowheads="1"/>
            </p:cNvSpPr>
            <p:nvPr/>
          </p:nvSpPr>
          <p:spPr bwMode="auto">
            <a:xfrm>
              <a:off x="3888" y="3168"/>
              <a:ext cx="507" cy="44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0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Ox</a:t>
              </a:r>
              <a:endParaRPr lang="ru-RU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11" name="Group 90"/>
          <p:cNvGrpSpPr>
            <a:grpSpLocks/>
          </p:cNvGrpSpPr>
          <p:nvPr/>
        </p:nvGrpSpPr>
        <p:grpSpPr bwMode="auto">
          <a:xfrm>
            <a:off x="4846638" y="5181600"/>
            <a:ext cx="1157287" cy="701675"/>
            <a:chOff x="3648" y="3168"/>
            <a:chExt cx="729" cy="442"/>
          </a:xfrm>
        </p:grpSpPr>
        <p:graphicFrame>
          <p:nvGraphicFramePr>
            <p:cNvPr id="781403" name="Object 91"/>
            <p:cNvGraphicFramePr>
              <a:graphicFrameLocks noChangeAspect="1"/>
            </p:cNvGraphicFramePr>
            <p:nvPr/>
          </p:nvGraphicFramePr>
          <p:xfrm>
            <a:off x="3648" y="3312"/>
            <a:ext cx="232" cy="232"/>
          </p:xfrm>
          <a:graphic>
            <a:graphicData uri="http://schemas.openxmlformats.org/presentationml/2006/ole">
              <p:oleObj spid="_x0000_s1027" name="Формула" r:id="rId5" imgW="126720" imgH="126720" progId="Equation.3">
                <p:embed/>
              </p:oleObj>
            </a:graphicData>
          </a:graphic>
        </p:graphicFrame>
        <p:sp>
          <p:nvSpPr>
            <p:cNvPr id="781404" name="Text Box 92"/>
            <p:cNvSpPr txBox="1">
              <a:spLocks noChangeArrowheads="1"/>
            </p:cNvSpPr>
            <p:nvPr/>
          </p:nvSpPr>
          <p:spPr bwMode="auto">
            <a:xfrm>
              <a:off x="3888" y="3168"/>
              <a:ext cx="489" cy="44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0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Oy</a:t>
              </a:r>
              <a:endParaRPr lang="ru-RU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12" name="Group 93"/>
          <p:cNvGrpSpPr>
            <a:grpSpLocks/>
          </p:cNvGrpSpPr>
          <p:nvPr/>
        </p:nvGrpSpPr>
        <p:grpSpPr bwMode="auto">
          <a:xfrm>
            <a:off x="4889500" y="5897563"/>
            <a:ext cx="1130300" cy="701675"/>
            <a:chOff x="3648" y="3168"/>
            <a:chExt cx="712" cy="442"/>
          </a:xfrm>
        </p:grpSpPr>
        <p:graphicFrame>
          <p:nvGraphicFramePr>
            <p:cNvPr id="781406" name="Object 94"/>
            <p:cNvGraphicFramePr>
              <a:graphicFrameLocks noChangeAspect="1"/>
            </p:cNvGraphicFramePr>
            <p:nvPr/>
          </p:nvGraphicFramePr>
          <p:xfrm>
            <a:off x="3648" y="3312"/>
            <a:ext cx="232" cy="232"/>
          </p:xfrm>
          <a:graphic>
            <a:graphicData uri="http://schemas.openxmlformats.org/presentationml/2006/ole">
              <p:oleObj spid="_x0000_s1026" name="Формула" r:id="rId6" imgW="126720" imgH="126720" progId="Equation.3">
                <p:embed/>
              </p:oleObj>
            </a:graphicData>
          </a:graphic>
        </p:graphicFrame>
        <p:sp>
          <p:nvSpPr>
            <p:cNvPr id="781407" name="Text Box 95"/>
            <p:cNvSpPr txBox="1">
              <a:spLocks noChangeArrowheads="1"/>
            </p:cNvSpPr>
            <p:nvPr/>
          </p:nvSpPr>
          <p:spPr bwMode="auto">
            <a:xfrm>
              <a:off x="3888" y="3168"/>
              <a:ext cx="472" cy="44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0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Oz</a:t>
              </a:r>
              <a:endParaRPr lang="ru-RU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81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8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8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8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78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78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781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781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1356" grpId="0"/>
      <p:bldP spid="781385" grpId="0"/>
      <p:bldP spid="781386" grpId="0"/>
      <p:bldP spid="781387" grpId="0"/>
      <p:bldP spid="781390" grpId="0"/>
      <p:bldP spid="781396" grpId="0"/>
      <p:bldP spid="781397" grpId="0"/>
      <p:bldP spid="78139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542" name="Freeform 86"/>
          <p:cNvSpPr>
            <a:spLocks/>
          </p:cNvSpPr>
          <p:nvPr/>
        </p:nvSpPr>
        <p:spPr bwMode="auto">
          <a:xfrm>
            <a:off x="482600" y="3225800"/>
            <a:ext cx="2590800" cy="3721100"/>
          </a:xfrm>
          <a:custGeom>
            <a:avLst/>
            <a:gdLst/>
            <a:ahLst/>
            <a:cxnLst>
              <a:cxn ang="0">
                <a:pos x="48" y="2344"/>
              </a:cxn>
              <a:cxn ang="0">
                <a:pos x="496" y="2296"/>
              </a:cxn>
              <a:cxn ang="0">
                <a:pos x="1600" y="1120"/>
              </a:cxn>
              <a:cxn ang="0">
                <a:pos x="1632" y="0"/>
              </a:cxn>
              <a:cxn ang="0">
                <a:pos x="0" y="1744"/>
              </a:cxn>
              <a:cxn ang="0">
                <a:pos x="32" y="2320"/>
              </a:cxn>
              <a:cxn ang="0">
                <a:pos x="48" y="2344"/>
              </a:cxn>
            </a:cxnLst>
            <a:rect l="0" t="0" r="r" b="b"/>
            <a:pathLst>
              <a:path w="1632" h="2344">
                <a:moveTo>
                  <a:pt x="48" y="2344"/>
                </a:moveTo>
                <a:lnTo>
                  <a:pt x="496" y="2296"/>
                </a:lnTo>
                <a:lnTo>
                  <a:pt x="1600" y="1120"/>
                </a:lnTo>
                <a:lnTo>
                  <a:pt x="1632" y="0"/>
                </a:lnTo>
                <a:lnTo>
                  <a:pt x="0" y="1744"/>
                </a:lnTo>
                <a:lnTo>
                  <a:pt x="32" y="2320"/>
                </a:lnTo>
                <a:lnTo>
                  <a:pt x="48" y="2344"/>
                </a:lnTo>
                <a:close/>
              </a:path>
            </a:pathLst>
          </a:custGeom>
          <a:solidFill>
            <a:srgbClr val="FF0066">
              <a:alpha val="44000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7460" name="Freeform 4"/>
          <p:cNvSpPr>
            <a:spLocks/>
          </p:cNvSpPr>
          <p:nvPr/>
        </p:nvSpPr>
        <p:spPr bwMode="auto">
          <a:xfrm>
            <a:off x="901700" y="863600"/>
            <a:ext cx="1752600" cy="4622800"/>
          </a:xfrm>
          <a:custGeom>
            <a:avLst/>
            <a:gdLst/>
            <a:ahLst/>
            <a:cxnLst>
              <a:cxn ang="0">
                <a:pos x="8" y="2875"/>
              </a:cxn>
              <a:cxn ang="0">
                <a:pos x="1062" y="2912"/>
              </a:cxn>
              <a:cxn ang="0">
                <a:pos x="1104" y="0"/>
              </a:cxn>
              <a:cxn ang="0">
                <a:pos x="0" y="24"/>
              </a:cxn>
              <a:cxn ang="0">
                <a:pos x="8" y="2875"/>
              </a:cxn>
            </a:cxnLst>
            <a:rect l="0" t="0" r="r" b="b"/>
            <a:pathLst>
              <a:path w="1104" h="2912">
                <a:moveTo>
                  <a:pt x="8" y="2875"/>
                </a:moveTo>
                <a:lnTo>
                  <a:pt x="1062" y="2912"/>
                </a:lnTo>
                <a:lnTo>
                  <a:pt x="1104" y="0"/>
                </a:lnTo>
                <a:lnTo>
                  <a:pt x="0" y="24"/>
                </a:lnTo>
                <a:lnTo>
                  <a:pt x="8" y="2875"/>
                </a:lnTo>
                <a:close/>
              </a:path>
            </a:pathLst>
          </a:custGeom>
          <a:solidFill>
            <a:srgbClr val="00FFFF">
              <a:alpha val="50999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7521" name="Freeform 65"/>
          <p:cNvSpPr>
            <a:spLocks/>
          </p:cNvSpPr>
          <p:nvPr/>
        </p:nvSpPr>
        <p:spPr bwMode="auto">
          <a:xfrm>
            <a:off x="2603500" y="3695700"/>
            <a:ext cx="2832100" cy="1790700"/>
          </a:xfrm>
          <a:custGeom>
            <a:avLst/>
            <a:gdLst/>
            <a:ahLst/>
            <a:cxnLst>
              <a:cxn ang="0">
                <a:pos x="0" y="1128"/>
              </a:cxn>
              <a:cxn ang="0">
                <a:pos x="1768" y="1128"/>
              </a:cxn>
              <a:cxn ang="0">
                <a:pos x="1784" y="0"/>
              </a:cxn>
              <a:cxn ang="0">
                <a:pos x="24" y="8"/>
              </a:cxn>
              <a:cxn ang="0">
                <a:pos x="0" y="1128"/>
              </a:cxn>
            </a:cxnLst>
            <a:rect l="0" t="0" r="r" b="b"/>
            <a:pathLst>
              <a:path w="1784" h="1128">
                <a:moveTo>
                  <a:pt x="0" y="1128"/>
                </a:moveTo>
                <a:lnTo>
                  <a:pt x="1768" y="1128"/>
                </a:lnTo>
                <a:lnTo>
                  <a:pt x="1784" y="0"/>
                </a:lnTo>
                <a:lnTo>
                  <a:pt x="24" y="8"/>
                </a:lnTo>
                <a:lnTo>
                  <a:pt x="0" y="1128"/>
                </a:lnTo>
                <a:close/>
              </a:path>
            </a:pathLst>
          </a:custGeom>
          <a:solidFill>
            <a:srgbClr val="00FFFF">
              <a:alpha val="50999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7461" name="Freeform 5"/>
          <p:cNvSpPr>
            <a:spLocks/>
          </p:cNvSpPr>
          <p:nvPr/>
        </p:nvSpPr>
        <p:spPr bwMode="auto">
          <a:xfrm>
            <a:off x="444500" y="3213100"/>
            <a:ext cx="5194300" cy="2895600"/>
          </a:xfrm>
          <a:custGeom>
            <a:avLst/>
            <a:gdLst/>
            <a:ahLst/>
            <a:cxnLst>
              <a:cxn ang="0">
                <a:pos x="0" y="1792"/>
              </a:cxn>
              <a:cxn ang="0">
                <a:pos x="1752" y="1824"/>
              </a:cxn>
              <a:cxn ang="0">
                <a:pos x="3272" y="32"/>
              </a:cxn>
              <a:cxn ang="0">
                <a:pos x="1664" y="0"/>
              </a:cxn>
              <a:cxn ang="0">
                <a:pos x="0" y="1792"/>
              </a:cxn>
            </a:cxnLst>
            <a:rect l="0" t="0" r="r" b="b"/>
            <a:pathLst>
              <a:path w="3272" h="1824">
                <a:moveTo>
                  <a:pt x="0" y="1792"/>
                </a:moveTo>
                <a:lnTo>
                  <a:pt x="1752" y="1824"/>
                </a:lnTo>
                <a:lnTo>
                  <a:pt x="3272" y="32"/>
                </a:lnTo>
                <a:lnTo>
                  <a:pt x="1664" y="0"/>
                </a:lnTo>
                <a:lnTo>
                  <a:pt x="0" y="1792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7459" name="Freeform 3"/>
          <p:cNvSpPr>
            <a:spLocks/>
          </p:cNvSpPr>
          <p:nvPr/>
        </p:nvSpPr>
        <p:spPr bwMode="auto">
          <a:xfrm>
            <a:off x="-12700" y="3200400"/>
            <a:ext cx="3086100" cy="2819400"/>
          </a:xfrm>
          <a:custGeom>
            <a:avLst/>
            <a:gdLst/>
            <a:ahLst/>
            <a:cxnLst>
              <a:cxn ang="0">
                <a:pos x="0" y="1776"/>
              </a:cxn>
              <a:cxn ang="0">
                <a:pos x="320" y="1776"/>
              </a:cxn>
              <a:cxn ang="0">
                <a:pos x="1944" y="0"/>
              </a:cxn>
              <a:cxn ang="0">
                <a:pos x="1624" y="16"/>
              </a:cxn>
              <a:cxn ang="0">
                <a:pos x="0" y="1776"/>
              </a:cxn>
            </a:cxnLst>
            <a:rect l="0" t="0" r="r" b="b"/>
            <a:pathLst>
              <a:path w="1944" h="1776">
                <a:moveTo>
                  <a:pt x="0" y="1776"/>
                </a:moveTo>
                <a:lnTo>
                  <a:pt x="320" y="1776"/>
                </a:lnTo>
                <a:lnTo>
                  <a:pt x="1944" y="0"/>
                </a:lnTo>
                <a:lnTo>
                  <a:pt x="1624" y="16"/>
                </a:lnTo>
                <a:lnTo>
                  <a:pt x="0" y="1776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787463" name="Freeform 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7464" name="Freeform 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7465" name="Freeform 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7466" name="Freeform 1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7467" name="Freeform 1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7468" name="Freeform 1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7469" name="Freeform 1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7470" name="Freeform 1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87472" name="Freeform 16"/>
          <p:cNvSpPr>
            <a:spLocks/>
          </p:cNvSpPr>
          <p:nvPr/>
        </p:nvSpPr>
        <p:spPr bwMode="auto">
          <a:xfrm>
            <a:off x="457200" y="2794000"/>
            <a:ext cx="3009900" cy="3260725"/>
          </a:xfrm>
          <a:custGeom>
            <a:avLst/>
            <a:gdLst/>
            <a:ahLst/>
            <a:cxnLst>
              <a:cxn ang="0">
                <a:pos x="1896" y="0"/>
              </a:cxn>
              <a:cxn ang="0">
                <a:pos x="0" y="2054"/>
              </a:cxn>
            </a:cxnLst>
            <a:rect l="0" t="0" r="r" b="b"/>
            <a:pathLst>
              <a:path w="1896" h="2054">
                <a:moveTo>
                  <a:pt x="1896" y="0"/>
                </a:moveTo>
                <a:lnTo>
                  <a:pt x="0" y="2054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7474" name="Freeform 18"/>
          <p:cNvSpPr>
            <a:spLocks/>
          </p:cNvSpPr>
          <p:nvPr/>
        </p:nvSpPr>
        <p:spPr bwMode="auto">
          <a:xfrm>
            <a:off x="2616200" y="520700"/>
            <a:ext cx="38100" cy="4737100"/>
          </a:xfrm>
          <a:custGeom>
            <a:avLst/>
            <a:gdLst/>
            <a:ahLst/>
            <a:cxnLst>
              <a:cxn ang="0">
                <a:pos x="0" y="2984"/>
              </a:cxn>
              <a:cxn ang="0">
                <a:pos x="24" y="0"/>
              </a:cxn>
            </a:cxnLst>
            <a:rect l="0" t="0" r="r" b="b"/>
            <a:pathLst>
              <a:path w="24" h="2984">
                <a:moveTo>
                  <a:pt x="0" y="2984"/>
                </a:moveTo>
                <a:lnTo>
                  <a:pt x="2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7475" name="Text Box 19"/>
          <p:cNvSpPr txBox="1">
            <a:spLocks noChangeArrowheads="1"/>
          </p:cNvSpPr>
          <p:nvPr/>
        </p:nvSpPr>
        <p:spPr bwMode="auto">
          <a:xfrm>
            <a:off x="2133600" y="0"/>
            <a:ext cx="401638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z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7476" name="Text Box 20"/>
          <p:cNvSpPr txBox="1">
            <a:spLocks noChangeArrowheads="1"/>
          </p:cNvSpPr>
          <p:nvPr/>
        </p:nvSpPr>
        <p:spPr bwMode="auto">
          <a:xfrm>
            <a:off x="3733800" y="76200"/>
            <a:ext cx="2189163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</a:t>
            </a:r>
            <a:r>
              <a:rPr lang="ru-RU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</a:t>
            </a:r>
            <a:r>
              <a:rPr lang="ru-RU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4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0)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7484" name="Text Box 28"/>
          <p:cNvSpPr txBox="1">
            <a:spLocks noChangeArrowheads="1"/>
          </p:cNvSpPr>
          <p:nvPr/>
        </p:nvSpPr>
        <p:spPr bwMode="auto">
          <a:xfrm>
            <a:off x="6248400" y="76200"/>
            <a:ext cx="2198688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(2;-1; 0)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7486" name="Text Box 30"/>
          <p:cNvSpPr txBox="1">
            <a:spLocks noChangeArrowheads="1"/>
          </p:cNvSpPr>
          <p:nvPr/>
        </p:nvSpPr>
        <p:spPr bwMode="auto">
          <a:xfrm rot="-46033132">
            <a:off x="-120650" y="3744913"/>
            <a:ext cx="5121275" cy="3365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    I     I     I     I     I     I     I</a:t>
            </a:r>
            <a:r>
              <a:rPr lang="en-US" sz="160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</a:t>
            </a:r>
            <a:r>
              <a:rPr lang="en-US" sz="160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    I     I</a:t>
            </a:r>
            <a:endParaRPr lang="ru-RU" sz="1600">
              <a:solidFill>
                <a:srgbClr val="00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87499" name="Text Box 43"/>
          <p:cNvSpPr txBox="1">
            <a:spLocks noChangeArrowheads="1"/>
          </p:cNvSpPr>
          <p:nvPr/>
        </p:nvSpPr>
        <p:spPr bwMode="auto">
          <a:xfrm>
            <a:off x="6248400" y="762000"/>
            <a:ext cx="2465388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(-3; -3; 0)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7500" name="Text Box 44"/>
          <p:cNvSpPr txBox="1">
            <a:spLocks noChangeArrowheads="1"/>
          </p:cNvSpPr>
          <p:nvPr/>
        </p:nvSpPr>
        <p:spPr bwMode="auto">
          <a:xfrm>
            <a:off x="6221413" y="1447800"/>
            <a:ext cx="2046287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(0; 4; 3)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7501" name="Text Box 45"/>
          <p:cNvSpPr txBox="1">
            <a:spLocks noChangeArrowheads="1"/>
          </p:cNvSpPr>
          <p:nvPr/>
        </p:nvSpPr>
        <p:spPr bwMode="auto">
          <a:xfrm>
            <a:off x="6221413" y="2133600"/>
            <a:ext cx="2198687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(0; -3; 4)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7505" name="Text Box 49"/>
          <p:cNvSpPr txBox="1">
            <a:spLocks noChangeArrowheads="1"/>
          </p:cNvSpPr>
          <p:nvPr/>
        </p:nvSpPr>
        <p:spPr bwMode="auto">
          <a:xfrm>
            <a:off x="6221413" y="2895600"/>
            <a:ext cx="2160587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(7; 0; 2)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7506" name="Text Box 50"/>
          <p:cNvSpPr txBox="1">
            <a:spLocks noChangeArrowheads="1"/>
          </p:cNvSpPr>
          <p:nvPr/>
        </p:nvSpPr>
        <p:spPr bwMode="auto">
          <a:xfrm>
            <a:off x="4940300" y="4449763"/>
            <a:ext cx="1965325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</a:t>
            </a:r>
            <a:r>
              <a:rPr lang="en-US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</a:t>
            </a:r>
            <a:r>
              <a:rPr lang="en-US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0)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7507" name="Text Box 51"/>
          <p:cNvSpPr txBox="1">
            <a:spLocks noChangeArrowheads="1"/>
          </p:cNvSpPr>
          <p:nvPr/>
        </p:nvSpPr>
        <p:spPr bwMode="auto">
          <a:xfrm>
            <a:off x="4940300" y="5211763"/>
            <a:ext cx="1941513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(0; </a:t>
            </a:r>
            <a:r>
              <a:rPr lang="en-US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</a:t>
            </a:r>
            <a:r>
              <a:rPr lang="en-US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z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7508" name="Text Box 52"/>
          <p:cNvSpPr txBox="1">
            <a:spLocks noChangeArrowheads="1"/>
          </p:cNvSpPr>
          <p:nvPr/>
        </p:nvSpPr>
        <p:spPr bwMode="auto">
          <a:xfrm>
            <a:off x="4940300" y="5927725"/>
            <a:ext cx="1966913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</a:t>
            </a:r>
            <a:r>
              <a:rPr lang="en-US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0; </a:t>
            </a:r>
            <a:r>
              <a:rPr lang="en-US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z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6845300" y="4449763"/>
            <a:ext cx="1411288" cy="701675"/>
            <a:chOff x="3648" y="3168"/>
            <a:chExt cx="889" cy="442"/>
          </a:xfrm>
        </p:grpSpPr>
        <p:graphicFrame>
          <p:nvGraphicFramePr>
            <p:cNvPr id="787509" name="Object 53"/>
            <p:cNvGraphicFramePr>
              <a:graphicFrameLocks noChangeAspect="1"/>
            </p:cNvGraphicFramePr>
            <p:nvPr/>
          </p:nvGraphicFramePr>
          <p:xfrm>
            <a:off x="3648" y="3312"/>
            <a:ext cx="232" cy="232"/>
          </p:xfrm>
          <a:graphic>
            <a:graphicData uri="http://schemas.openxmlformats.org/presentationml/2006/ole">
              <p:oleObj spid="_x0000_s2052" name="Формула" r:id="rId4" imgW="126720" imgH="126720" progId="Equation.3">
                <p:embed/>
              </p:oleObj>
            </a:graphicData>
          </a:graphic>
        </p:graphicFrame>
        <p:sp>
          <p:nvSpPr>
            <p:cNvPr id="787510" name="Text Box 54"/>
            <p:cNvSpPr txBox="1">
              <a:spLocks noChangeArrowheads="1"/>
            </p:cNvSpPr>
            <p:nvPr/>
          </p:nvSpPr>
          <p:spPr bwMode="auto">
            <a:xfrm>
              <a:off x="3888" y="3168"/>
              <a:ext cx="649" cy="44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0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Oxy</a:t>
              </a:r>
              <a:endParaRPr lang="ru-RU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6878638" y="5211763"/>
            <a:ext cx="1355725" cy="701675"/>
            <a:chOff x="3648" y="3168"/>
            <a:chExt cx="854" cy="442"/>
          </a:xfrm>
        </p:grpSpPr>
        <p:graphicFrame>
          <p:nvGraphicFramePr>
            <p:cNvPr id="787513" name="Object 57"/>
            <p:cNvGraphicFramePr>
              <a:graphicFrameLocks noChangeAspect="1"/>
            </p:cNvGraphicFramePr>
            <p:nvPr/>
          </p:nvGraphicFramePr>
          <p:xfrm>
            <a:off x="3648" y="3312"/>
            <a:ext cx="232" cy="232"/>
          </p:xfrm>
          <a:graphic>
            <a:graphicData uri="http://schemas.openxmlformats.org/presentationml/2006/ole">
              <p:oleObj spid="_x0000_s2051" name="Формула" r:id="rId5" imgW="126720" imgH="126720" progId="Equation.3">
                <p:embed/>
              </p:oleObj>
            </a:graphicData>
          </a:graphic>
        </p:graphicFrame>
        <p:sp>
          <p:nvSpPr>
            <p:cNvPr id="787514" name="Text Box 58"/>
            <p:cNvSpPr txBox="1">
              <a:spLocks noChangeArrowheads="1"/>
            </p:cNvSpPr>
            <p:nvPr/>
          </p:nvSpPr>
          <p:spPr bwMode="auto">
            <a:xfrm>
              <a:off x="3888" y="3168"/>
              <a:ext cx="614" cy="44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0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Oyz</a:t>
              </a:r>
              <a:endParaRPr lang="ru-RU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6921500" y="5927725"/>
            <a:ext cx="1384300" cy="701675"/>
            <a:chOff x="3648" y="3168"/>
            <a:chExt cx="872" cy="442"/>
          </a:xfrm>
        </p:grpSpPr>
        <p:graphicFrame>
          <p:nvGraphicFramePr>
            <p:cNvPr id="787516" name="Object 60"/>
            <p:cNvGraphicFramePr>
              <a:graphicFrameLocks noChangeAspect="1"/>
            </p:cNvGraphicFramePr>
            <p:nvPr/>
          </p:nvGraphicFramePr>
          <p:xfrm>
            <a:off x="3648" y="3312"/>
            <a:ext cx="232" cy="232"/>
          </p:xfrm>
          <a:graphic>
            <a:graphicData uri="http://schemas.openxmlformats.org/presentationml/2006/ole">
              <p:oleObj spid="_x0000_s2050" name="Формула" r:id="rId6" imgW="126720" imgH="126720" progId="Equation.3">
                <p:embed/>
              </p:oleObj>
            </a:graphicData>
          </a:graphic>
        </p:graphicFrame>
        <p:sp>
          <p:nvSpPr>
            <p:cNvPr id="787517" name="Text Box 61"/>
            <p:cNvSpPr txBox="1">
              <a:spLocks noChangeArrowheads="1"/>
            </p:cNvSpPr>
            <p:nvPr/>
          </p:nvSpPr>
          <p:spPr bwMode="auto">
            <a:xfrm>
              <a:off x="3888" y="3168"/>
              <a:ext cx="632" cy="44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0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Oxz</a:t>
              </a:r>
              <a:endParaRPr lang="ru-RU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787458" name="Text Box 2"/>
          <p:cNvSpPr txBox="1">
            <a:spLocks noChangeArrowheads="1"/>
          </p:cNvSpPr>
          <p:nvPr/>
        </p:nvSpPr>
        <p:spPr bwMode="auto">
          <a:xfrm>
            <a:off x="5715000" y="3505200"/>
            <a:ext cx="4318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6" name="Group 82"/>
          <p:cNvGrpSpPr>
            <a:grpSpLocks/>
          </p:cNvGrpSpPr>
          <p:nvPr/>
        </p:nvGrpSpPr>
        <p:grpSpPr bwMode="auto">
          <a:xfrm>
            <a:off x="1143000" y="2514600"/>
            <a:ext cx="2197100" cy="1168400"/>
            <a:chOff x="720" y="1497"/>
            <a:chExt cx="1384" cy="823"/>
          </a:xfrm>
        </p:grpSpPr>
        <p:sp>
          <p:nvSpPr>
            <p:cNvPr id="787520" name="Freeform 64"/>
            <p:cNvSpPr>
              <a:spLocks/>
            </p:cNvSpPr>
            <p:nvPr/>
          </p:nvSpPr>
          <p:spPr bwMode="auto">
            <a:xfrm>
              <a:off x="720" y="1816"/>
              <a:ext cx="1384" cy="504"/>
            </a:xfrm>
            <a:custGeom>
              <a:avLst/>
              <a:gdLst/>
              <a:ahLst/>
              <a:cxnLst>
                <a:cxn ang="0">
                  <a:pos x="0" y="504"/>
                </a:cxn>
                <a:cxn ang="0">
                  <a:pos x="488" y="8"/>
                </a:cxn>
                <a:cxn ang="0">
                  <a:pos x="1384" y="0"/>
                </a:cxn>
              </a:cxnLst>
              <a:rect l="0" t="0" r="r" b="b"/>
              <a:pathLst>
                <a:path w="1384" h="504">
                  <a:moveTo>
                    <a:pt x="0" y="504"/>
                  </a:moveTo>
                  <a:lnTo>
                    <a:pt x="488" y="8"/>
                  </a:lnTo>
                  <a:lnTo>
                    <a:pt x="1384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7" name="Group 66"/>
            <p:cNvGrpSpPr>
              <a:grpSpLocks/>
            </p:cNvGrpSpPr>
            <p:nvPr/>
          </p:nvGrpSpPr>
          <p:grpSpPr bwMode="auto">
            <a:xfrm>
              <a:off x="960" y="1497"/>
              <a:ext cx="364" cy="367"/>
              <a:chOff x="960" y="1497"/>
              <a:chExt cx="364" cy="367"/>
            </a:xfrm>
          </p:grpSpPr>
          <p:sp>
            <p:nvSpPr>
              <p:cNvPr id="787497" name="Oval 41"/>
              <p:cNvSpPr>
                <a:spLocks noChangeArrowheads="1"/>
              </p:cNvSpPr>
              <p:nvPr/>
            </p:nvSpPr>
            <p:spPr bwMode="auto">
              <a:xfrm>
                <a:off x="1152" y="1799"/>
                <a:ext cx="66" cy="65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7498" name="Text Box 42"/>
              <p:cNvSpPr txBox="1">
                <a:spLocks noChangeArrowheads="1"/>
              </p:cNvSpPr>
              <p:nvPr/>
            </p:nvSpPr>
            <p:spPr bwMode="auto">
              <a:xfrm>
                <a:off x="960" y="1497"/>
                <a:ext cx="36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R</a:t>
                </a:r>
                <a:endParaRPr lang="ru-RU" sz="2800" b="0">
                  <a:solidFill>
                    <a:srgbClr val="0000FF"/>
                  </a:solidFill>
                  <a:effectLst/>
                </a:endParaRPr>
              </a:p>
            </p:txBody>
          </p:sp>
        </p:grpSp>
      </p:grpSp>
      <p:grpSp>
        <p:nvGrpSpPr>
          <p:cNvPr id="8" name="Group 81"/>
          <p:cNvGrpSpPr>
            <a:grpSpLocks/>
          </p:cNvGrpSpPr>
          <p:nvPr/>
        </p:nvGrpSpPr>
        <p:grpSpPr bwMode="auto">
          <a:xfrm>
            <a:off x="1447800" y="3670300"/>
            <a:ext cx="3213100" cy="1847850"/>
            <a:chOff x="912" y="2312"/>
            <a:chExt cx="2024" cy="1164"/>
          </a:xfrm>
        </p:grpSpPr>
        <p:sp>
          <p:nvSpPr>
            <p:cNvPr id="787518" name="Freeform 62"/>
            <p:cNvSpPr>
              <a:spLocks/>
            </p:cNvSpPr>
            <p:nvPr/>
          </p:nvSpPr>
          <p:spPr bwMode="auto">
            <a:xfrm>
              <a:off x="912" y="2312"/>
              <a:ext cx="2024" cy="808"/>
            </a:xfrm>
            <a:custGeom>
              <a:avLst/>
              <a:gdLst/>
              <a:ahLst/>
              <a:cxnLst>
                <a:cxn ang="0">
                  <a:pos x="0" y="808"/>
                </a:cxn>
                <a:cxn ang="0">
                  <a:pos x="1264" y="808"/>
                </a:cxn>
                <a:cxn ang="0">
                  <a:pos x="2024" y="0"/>
                </a:cxn>
              </a:cxnLst>
              <a:rect l="0" t="0" r="r" b="b"/>
              <a:pathLst>
                <a:path w="2024" h="808">
                  <a:moveTo>
                    <a:pt x="0" y="808"/>
                  </a:moveTo>
                  <a:lnTo>
                    <a:pt x="1264" y="808"/>
                  </a:lnTo>
                  <a:lnTo>
                    <a:pt x="2024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31"/>
            <p:cNvGrpSpPr>
              <a:grpSpLocks/>
            </p:cNvGrpSpPr>
            <p:nvPr/>
          </p:nvGrpSpPr>
          <p:grpSpPr bwMode="auto">
            <a:xfrm>
              <a:off x="1920" y="2880"/>
              <a:ext cx="364" cy="596"/>
              <a:chOff x="672" y="2880"/>
              <a:chExt cx="364" cy="596"/>
            </a:xfrm>
          </p:grpSpPr>
          <p:sp>
            <p:nvSpPr>
              <p:cNvPr id="787488" name="Text Box 32"/>
              <p:cNvSpPr txBox="1">
                <a:spLocks noChangeArrowheads="1"/>
              </p:cNvSpPr>
              <p:nvPr/>
            </p:nvSpPr>
            <p:spPr bwMode="auto">
              <a:xfrm>
                <a:off x="672" y="2880"/>
                <a:ext cx="364" cy="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ru-RU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  <a:p>
                <a:r>
                  <a:rPr lang="en-US" sz="280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N</a:t>
                </a:r>
                <a:endParaRPr lang="ru-RU" sz="2800" b="0">
                  <a:solidFill>
                    <a:srgbClr val="0000FF"/>
                  </a:solidFill>
                  <a:effectLst/>
                </a:endParaRPr>
              </a:p>
            </p:txBody>
          </p:sp>
          <p:sp>
            <p:nvSpPr>
              <p:cNvPr id="787489" name="Oval 33"/>
              <p:cNvSpPr>
                <a:spLocks noChangeArrowheads="1"/>
              </p:cNvSpPr>
              <p:nvPr/>
            </p:nvSpPr>
            <p:spPr bwMode="auto">
              <a:xfrm>
                <a:off x="882" y="3080"/>
                <a:ext cx="82" cy="85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0" name="Group 22"/>
          <p:cNvGrpSpPr>
            <a:grpSpLocks/>
          </p:cNvGrpSpPr>
          <p:nvPr/>
        </p:nvGrpSpPr>
        <p:grpSpPr bwMode="auto">
          <a:xfrm>
            <a:off x="774700" y="3352800"/>
            <a:ext cx="5245100" cy="488950"/>
            <a:chOff x="488" y="2112"/>
            <a:chExt cx="3304" cy="308"/>
          </a:xfrm>
        </p:grpSpPr>
        <p:sp>
          <p:nvSpPr>
            <p:cNvPr id="787479" name="Text Box 23"/>
            <p:cNvSpPr txBox="1">
              <a:spLocks noChangeArrowheads="1"/>
            </p:cNvSpPr>
            <p:nvPr/>
          </p:nvSpPr>
          <p:spPr bwMode="auto">
            <a:xfrm>
              <a:off x="624" y="2208"/>
              <a:ext cx="3168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en-US" sz="800">
                  <a:solidFill>
                    <a:srgbClr val="0099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1600">
                  <a:solidFill>
                    <a:srgbClr val="0099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       I        I</a:t>
              </a:r>
              <a:r>
                <a:rPr lang="en-US" sz="1600">
                  <a:solidFill>
                    <a:srgbClr val="808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           </a:t>
              </a:r>
              <a:r>
                <a:rPr lang="en-US" sz="160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        I        I        I        I        I</a:t>
              </a:r>
              <a:endParaRPr lang="ru-RU" sz="16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87480" name="Freeform 24"/>
            <p:cNvSpPr>
              <a:spLocks/>
            </p:cNvSpPr>
            <p:nvPr/>
          </p:nvSpPr>
          <p:spPr bwMode="auto">
            <a:xfrm>
              <a:off x="488" y="2328"/>
              <a:ext cx="328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80" y="0"/>
                </a:cxn>
              </a:cxnLst>
              <a:rect l="0" t="0" r="r" b="b"/>
              <a:pathLst>
                <a:path w="3280" h="1">
                  <a:moveTo>
                    <a:pt x="0" y="0"/>
                  </a:moveTo>
                  <a:lnTo>
                    <a:pt x="328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1" name="Group 25"/>
            <p:cNvGrpSpPr>
              <a:grpSpLocks/>
            </p:cNvGrpSpPr>
            <p:nvPr/>
          </p:nvGrpSpPr>
          <p:grpSpPr bwMode="auto">
            <a:xfrm>
              <a:off x="1440" y="2112"/>
              <a:ext cx="364" cy="287"/>
              <a:chOff x="1440" y="2112"/>
              <a:chExt cx="364" cy="287"/>
            </a:xfrm>
          </p:grpSpPr>
          <p:sp>
            <p:nvSpPr>
              <p:cNvPr id="787482" name="Text Box 26"/>
              <p:cNvSpPr txBox="1">
                <a:spLocks noChangeArrowheads="1"/>
              </p:cNvSpPr>
              <p:nvPr/>
            </p:nvSpPr>
            <p:spPr bwMode="auto">
              <a:xfrm>
                <a:off x="1440" y="2112"/>
                <a:ext cx="364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О</a:t>
                </a:r>
                <a:endParaRPr lang="ru-RU" b="0">
                  <a:solidFill>
                    <a:srgbClr val="FF0000"/>
                  </a:solidFill>
                  <a:effectLst/>
                </a:endParaRPr>
              </a:p>
            </p:txBody>
          </p:sp>
          <p:sp>
            <p:nvSpPr>
              <p:cNvPr id="787483" name="Oval 27"/>
              <p:cNvSpPr>
                <a:spLocks noChangeArrowheads="1"/>
              </p:cNvSpPr>
              <p:nvPr/>
            </p:nvSpPr>
            <p:spPr bwMode="auto">
              <a:xfrm>
                <a:off x="1632" y="2304"/>
                <a:ext cx="48" cy="48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787485" name="Text Box 29"/>
          <p:cNvSpPr txBox="1">
            <a:spLocks noChangeArrowheads="1"/>
          </p:cNvSpPr>
          <p:nvPr/>
        </p:nvSpPr>
        <p:spPr bwMode="auto">
          <a:xfrm rot="16200000">
            <a:off x="288925" y="2803525"/>
            <a:ext cx="4724400" cy="3365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      </a:t>
            </a:r>
            <a:r>
              <a:rPr lang="en-US" sz="1600" dirty="0" err="1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sz="1600" dirty="0" err="1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endParaRPr lang="ru-RU" sz="1600" dirty="0">
              <a:solidFill>
                <a:srgbClr val="808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87477" name="Freeform 21"/>
          <p:cNvSpPr>
            <a:spLocks/>
          </p:cNvSpPr>
          <p:nvPr/>
        </p:nvSpPr>
        <p:spPr bwMode="auto">
          <a:xfrm>
            <a:off x="2628900" y="838200"/>
            <a:ext cx="2857500" cy="2870200"/>
          </a:xfrm>
          <a:custGeom>
            <a:avLst/>
            <a:gdLst/>
            <a:ahLst/>
            <a:cxnLst>
              <a:cxn ang="0">
                <a:pos x="8" y="1904"/>
              </a:cxn>
              <a:cxn ang="0">
                <a:pos x="1776" y="1904"/>
              </a:cxn>
              <a:cxn ang="0">
                <a:pos x="1800" y="0"/>
              </a:cxn>
              <a:cxn ang="0">
                <a:pos x="0" y="16"/>
              </a:cxn>
              <a:cxn ang="0">
                <a:pos x="8" y="1904"/>
              </a:cxn>
            </a:cxnLst>
            <a:rect l="0" t="0" r="r" b="b"/>
            <a:pathLst>
              <a:path w="1800" h="1904">
                <a:moveTo>
                  <a:pt x="8" y="1904"/>
                </a:moveTo>
                <a:lnTo>
                  <a:pt x="1776" y="1904"/>
                </a:lnTo>
                <a:lnTo>
                  <a:pt x="1800" y="0"/>
                </a:lnTo>
                <a:lnTo>
                  <a:pt x="0" y="16"/>
                </a:lnTo>
                <a:lnTo>
                  <a:pt x="8" y="1904"/>
                </a:lnTo>
                <a:close/>
              </a:path>
            </a:pathLst>
          </a:custGeom>
          <a:solidFill>
            <a:srgbClr val="00FFFF">
              <a:alpha val="50999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2" name="Group 79"/>
          <p:cNvGrpSpPr>
            <a:grpSpLocks/>
          </p:cNvGrpSpPr>
          <p:nvPr/>
        </p:nvGrpSpPr>
        <p:grpSpPr bwMode="auto">
          <a:xfrm>
            <a:off x="2654300" y="1509713"/>
            <a:ext cx="2343150" cy="2173287"/>
            <a:chOff x="1672" y="951"/>
            <a:chExt cx="1476" cy="1369"/>
          </a:xfrm>
        </p:grpSpPr>
        <p:sp>
          <p:nvSpPr>
            <p:cNvPr id="787519" name="Freeform 63"/>
            <p:cNvSpPr>
              <a:spLocks/>
            </p:cNvSpPr>
            <p:nvPr/>
          </p:nvSpPr>
          <p:spPr bwMode="auto">
            <a:xfrm>
              <a:off x="1672" y="1296"/>
              <a:ext cx="1288" cy="1024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288" y="0"/>
                </a:cxn>
                <a:cxn ang="0">
                  <a:pos x="1264" y="1024"/>
                </a:cxn>
              </a:cxnLst>
              <a:rect l="0" t="0" r="r" b="b"/>
              <a:pathLst>
                <a:path w="1288" h="1024">
                  <a:moveTo>
                    <a:pt x="0" y="8"/>
                  </a:moveTo>
                  <a:lnTo>
                    <a:pt x="1288" y="0"/>
                  </a:lnTo>
                  <a:lnTo>
                    <a:pt x="1264" y="1024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3" name="Group 34"/>
            <p:cNvGrpSpPr>
              <a:grpSpLocks/>
            </p:cNvGrpSpPr>
            <p:nvPr/>
          </p:nvGrpSpPr>
          <p:grpSpPr bwMode="auto">
            <a:xfrm>
              <a:off x="2784" y="951"/>
              <a:ext cx="364" cy="393"/>
              <a:chOff x="836" y="1977"/>
              <a:chExt cx="364" cy="393"/>
            </a:xfrm>
          </p:grpSpPr>
          <p:sp>
            <p:nvSpPr>
              <p:cNvPr id="787491" name="Oval 35"/>
              <p:cNvSpPr>
                <a:spLocks noChangeArrowheads="1"/>
              </p:cNvSpPr>
              <p:nvPr/>
            </p:nvSpPr>
            <p:spPr bwMode="auto">
              <a:xfrm>
                <a:off x="964" y="2299"/>
                <a:ext cx="74" cy="71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7492" name="Text Box 36"/>
              <p:cNvSpPr txBox="1">
                <a:spLocks noChangeArrowheads="1"/>
              </p:cNvSpPr>
              <p:nvPr/>
            </p:nvSpPr>
            <p:spPr bwMode="auto">
              <a:xfrm>
                <a:off x="836" y="1977"/>
                <a:ext cx="36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F</a:t>
                </a:r>
                <a:endParaRPr lang="ru-RU" sz="2800" b="0">
                  <a:solidFill>
                    <a:srgbClr val="0000FF"/>
                  </a:solidFill>
                  <a:effectLst/>
                </a:endParaRPr>
              </a:p>
            </p:txBody>
          </p:sp>
        </p:grpSp>
      </p:grpSp>
      <p:grpSp>
        <p:nvGrpSpPr>
          <p:cNvPr id="14" name="Group 85"/>
          <p:cNvGrpSpPr>
            <a:grpSpLocks/>
          </p:cNvGrpSpPr>
          <p:nvPr/>
        </p:nvGrpSpPr>
        <p:grpSpPr bwMode="auto">
          <a:xfrm>
            <a:off x="838200" y="5181600"/>
            <a:ext cx="1778000" cy="1585913"/>
            <a:chOff x="528" y="3264"/>
            <a:chExt cx="1120" cy="999"/>
          </a:xfrm>
        </p:grpSpPr>
        <p:sp>
          <p:nvSpPr>
            <p:cNvPr id="787524" name="Freeform 68"/>
            <p:cNvSpPr>
              <a:spLocks/>
            </p:cNvSpPr>
            <p:nvPr/>
          </p:nvSpPr>
          <p:spPr bwMode="auto">
            <a:xfrm>
              <a:off x="800" y="3264"/>
              <a:ext cx="848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912"/>
                </a:cxn>
                <a:cxn ang="0">
                  <a:pos x="848" y="16"/>
                </a:cxn>
              </a:cxnLst>
              <a:rect l="0" t="0" r="r" b="b"/>
              <a:pathLst>
                <a:path w="848" h="912">
                  <a:moveTo>
                    <a:pt x="0" y="0"/>
                  </a:moveTo>
                  <a:lnTo>
                    <a:pt x="16" y="912"/>
                  </a:lnTo>
                  <a:lnTo>
                    <a:pt x="848" y="16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5" name="Group 69"/>
            <p:cNvGrpSpPr>
              <a:grpSpLocks/>
            </p:cNvGrpSpPr>
            <p:nvPr/>
          </p:nvGrpSpPr>
          <p:grpSpPr bwMode="auto">
            <a:xfrm>
              <a:off x="528" y="3936"/>
              <a:ext cx="364" cy="327"/>
              <a:chOff x="528" y="3936"/>
              <a:chExt cx="364" cy="327"/>
            </a:xfrm>
          </p:grpSpPr>
          <p:sp>
            <p:nvSpPr>
              <p:cNvPr id="787494" name="Oval 38"/>
              <p:cNvSpPr>
                <a:spLocks noChangeArrowheads="1"/>
              </p:cNvSpPr>
              <p:nvPr/>
            </p:nvSpPr>
            <p:spPr bwMode="auto">
              <a:xfrm>
                <a:off x="768" y="4123"/>
                <a:ext cx="74" cy="71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7495" name="Text Box 39"/>
              <p:cNvSpPr txBox="1">
                <a:spLocks noChangeArrowheads="1"/>
              </p:cNvSpPr>
              <p:nvPr/>
            </p:nvSpPr>
            <p:spPr bwMode="auto">
              <a:xfrm>
                <a:off x="528" y="3936"/>
                <a:ext cx="36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  <a:endParaRPr lang="ru-RU" sz="2800" b="0">
                  <a:solidFill>
                    <a:srgbClr val="0000FF"/>
                  </a:solidFill>
                  <a:effectLst/>
                </a:endParaRPr>
              </a:p>
            </p:txBody>
          </p:sp>
        </p:grpSp>
      </p:grpSp>
      <p:sp>
        <p:nvSpPr>
          <p:cNvPr id="787473" name="Text Box 17"/>
          <p:cNvSpPr txBox="1">
            <a:spLocks noChangeArrowheads="1"/>
          </p:cNvSpPr>
          <p:nvPr/>
        </p:nvSpPr>
        <p:spPr bwMode="auto">
          <a:xfrm>
            <a:off x="381000" y="5715000"/>
            <a:ext cx="46355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6" name="Group 83"/>
          <p:cNvGrpSpPr>
            <a:grpSpLocks/>
          </p:cNvGrpSpPr>
          <p:nvPr/>
        </p:nvGrpSpPr>
        <p:grpSpPr bwMode="auto">
          <a:xfrm>
            <a:off x="1371600" y="3657600"/>
            <a:ext cx="838200" cy="914400"/>
            <a:chOff x="864" y="2304"/>
            <a:chExt cx="528" cy="576"/>
          </a:xfrm>
        </p:grpSpPr>
        <p:sp>
          <p:nvSpPr>
            <p:cNvPr id="787526" name="Freeform 70"/>
            <p:cNvSpPr>
              <a:spLocks/>
            </p:cNvSpPr>
            <p:nvPr/>
          </p:nvSpPr>
          <p:spPr bwMode="auto">
            <a:xfrm>
              <a:off x="1056" y="2304"/>
              <a:ext cx="336" cy="320"/>
            </a:xfrm>
            <a:custGeom>
              <a:avLst/>
              <a:gdLst/>
              <a:ahLst/>
              <a:cxnLst>
                <a:cxn ang="0">
                  <a:pos x="288" y="0"/>
                </a:cxn>
                <a:cxn ang="0">
                  <a:pos x="0" y="304"/>
                </a:cxn>
                <a:cxn ang="0">
                  <a:pos x="336" y="320"/>
                </a:cxn>
              </a:cxnLst>
              <a:rect l="0" t="0" r="r" b="b"/>
              <a:pathLst>
                <a:path w="336" h="320">
                  <a:moveTo>
                    <a:pt x="288" y="0"/>
                  </a:moveTo>
                  <a:lnTo>
                    <a:pt x="0" y="304"/>
                  </a:lnTo>
                  <a:lnTo>
                    <a:pt x="336" y="32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7" name="Group 74"/>
            <p:cNvGrpSpPr>
              <a:grpSpLocks/>
            </p:cNvGrpSpPr>
            <p:nvPr/>
          </p:nvGrpSpPr>
          <p:grpSpPr bwMode="auto">
            <a:xfrm>
              <a:off x="864" y="2553"/>
              <a:ext cx="364" cy="327"/>
              <a:chOff x="864" y="2553"/>
              <a:chExt cx="364" cy="327"/>
            </a:xfrm>
          </p:grpSpPr>
          <p:sp>
            <p:nvSpPr>
              <p:cNvPr id="787528" name="Oval 72"/>
              <p:cNvSpPr>
                <a:spLocks noChangeArrowheads="1"/>
              </p:cNvSpPr>
              <p:nvPr/>
            </p:nvSpPr>
            <p:spPr bwMode="auto">
              <a:xfrm>
                <a:off x="1040" y="2569"/>
                <a:ext cx="74" cy="71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7529" name="Text Box 73"/>
              <p:cNvSpPr txBox="1">
                <a:spLocks noChangeArrowheads="1"/>
              </p:cNvSpPr>
              <p:nvPr/>
            </p:nvSpPr>
            <p:spPr bwMode="auto">
              <a:xfrm>
                <a:off x="864" y="2553"/>
                <a:ext cx="36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C</a:t>
                </a:r>
                <a:endParaRPr lang="ru-RU" sz="2800" b="0">
                  <a:solidFill>
                    <a:srgbClr val="0000FF"/>
                  </a:solidFill>
                  <a:effectLst/>
                </a:endParaRPr>
              </a:p>
            </p:txBody>
          </p:sp>
        </p:grpSp>
      </p:grpSp>
      <p:grpSp>
        <p:nvGrpSpPr>
          <p:cNvPr id="18" name="Group 80"/>
          <p:cNvGrpSpPr>
            <a:grpSpLocks/>
          </p:cNvGrpSpPr>
          <p:nvPr/>
        </p:nvGrpSpPr>
        <p:grpSpPr bwMode="auto">
          <a:xfrm>
            <a:off x="838200" y="914400"/>
            <a:ext cx="1803400" cy="2743200"/>
            <a:chOff x="528" y="576"/>
            <a:chExt cx="1136" cy="1728"/>
          </a:xfrm>
        </p:grpSpPr>
        <p:sp>
          <p:nvSpPr>
            <p:cNvPr id="787531" name="Freeform 75"/>
            <p:cNvSpPr>
              <a:spLocks/>
            </p:cNvSpPr>
            <p:nvPr/>
          </p:nvSpPr>
          <p:spPr bwMode="auto">
            <a:xfrm>
              <a:off x="704" y="936"/>
              <a:ext cx="960" cy="1368"/>
            </a:xfrm>
            <a:custGeom>
              <a:avLst/>
              <a:gdLst/>
              <a:ahLst/>
              <a:cxnLst>
                <a:cxn ang="0">
                  <a:pos x="960" y="8"/>
                </a:cxn>
                <a:cxn ang="0">
                  <a:pos x="0" y="0"/>
                </a:cxn>
                <a:cxn ang="0">
                  <a:pos x="16" y="1368"/>
                </a:cxn>
              </a:cxnLst>
              <a:rect l="0" t="0" r="r" b="b"/>
              <a:pathLst>
                <a:path w="960" h="1368">
                  <a:moveTo>
                    <a:pt x="960" y="8"/>
                  </a:moveTo>
                  <a:lnTo>
                    <a:pt x="0" y="0"/>
                  </a:lnTo>
                  <a:lnTo>
                    <a:pt x="16" y="1368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" name="Group 76"/>
            <p:cNvGrpSpPr>
              <a:grpSpLocks/>
            </p:cNvGrpSpPr>
            <p:nvPr/>
          </p:nvGrpSpPr>
          <p:grpSpPr bwMode="auto">
            <a:xfrm>
              <a:off x="528" y="576"/>
              <a:ext cx="364" cy="393"/>
              <a:chOff x="836" y="1977"/>
              <a:chExt cx="364" cy="393"/>
            </a:xfrm>
          </p:grpSpPr>
          <p:sp>
            <p:nvSpPr>
              <p:cNvPr id="787533" name="Oval 77"/>
              <p:cNvSpPr>
                <a:spLocks noChangeArrowheads="1"/>
              </p:cNvSpPr>
              <p:nvPr/>
            </p:nvSpPr>
            <p:spPr bwMode="auto">
              <a:xfrm>
                <a:off x="964" y="2299"/>
                <a:ext cx="74" cy="71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7534" name="Text Box 78"/>
              <p:cNvSpPr txBox="1">
                <a:spLocks noChangeArrowheads="1"/>
              </p:cNvSpPr>
              <p:nvPr/>
            </p:nvSpPr>
            <p:spPr bwMode="auto">
              <a:xfrm>
                <a:off x="836" y="1977"/>
                <a:ext cx="36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A</a:t>
                </a:r>
                <a:endParaRPr lang="ru-RU" sz="2800" b="0">
                  <a:solidFill>
                    <a:srgbClr val="0000FF"/>
                  </a:solidFill>
                  <a:effectLst/>
                </a:endParaRPr>
              </a:p>
            </p:txBody>
          </p:sp>
        </p:grpSp>
      </p:grpSp>
      <p:sp>
        <p:nvSpPr>
          <p:cNvPr id="787543" name="Text Box 87"/>
          <p:cNvSpPr txBox="1">
            <a:spLocks noChangeArrowheads="1"/>
          </p:cNvSpPr>
          <p:nvPr/>
        </p:nvSpPr>
        <p:spPr bwMode="auto">
          <a:xfrm>
            <a:off x="6248400" y="3657600"/>
            <a:ext cx="2112963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(6; 0;-3)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7471" name="Freeform 15"/>
          <p:cNvSpPr>
            <a:spLocks/>
          </p:cNvSpPr>
          <p:nvPr/>
        </p:nvSpPr>
        <p:spPr bwMode="auto">
          <a:xfrm>
            <a:off x="428596" y="357166"/>
            <a:ext cx="2667000" cy="5829300"/>
          </a:xfrm>
          <a:custGeom>
            <a:avLst/>
            <a:gdLst/>
            <a:ahLst/>
            <a:cxnLst>
              <a:cxn ang="0">
                <a:pos x="0" y="3672"/>
              </a:cxn>
              <a:cxn ang="0">
                <a:pos x="1659" y="1875"/>
              </a:cxn>
              <a:cxn ang="0">
                <a:pos x="1680" y="0"/>
              </a:cxn>
              <a:cxn ang="0">
                <a:pos x="0" y="1816"/>
              </a:cxn>
              <a:cxn ang="0">
                <a:pos x="0" y="3672"/>
              </a:cxn>
            </a:cxnLst>
            <a:rect l="0" t="0" r="r" b="b"/>
            <a:pathLst>
              <a:path w="1680" h="3672">
                <a:moveTo>
                  <a:pt x="0" y="3672"/>
                </a:moveTo>
                <a:lnTo>
                  <a:pt x="1659" y="1875"/>
                </a:lnTo>
                <a:lnTo>
                  <a:pt x="1680" y="0"/>
                </a:lnTo>
                <a:lnTo>
                  <a:pt x="0" y="1816"/>
                </a:lnTo>
                <a:lnTo>
                  <a:pt x="0" y="3672"/>
                </a:lnTo>
                <a:close/>
              </a:path>
            </a:pathLst>
          </a:custGeom>
          <a:solidFill>
            <a:srgbClr val="FF0066">
              <a:alpha val="44000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0" name="Group 84"/>
          <p:cNvGrpSpPr>
            <a:grpSpLocks/>
          </p:cNvGrpSpPr>
          <p:nvPr/>
        </p:nvGrpSpPr>
        <p:grpSpPr bwMode="auto">
          <a:xfrm>
            <a:off x="762000" y="2590800"/>
            <a:ext cx="1905000" cy="2844800"/>
            <a:chOff x="480" y="1632"/>
            <a:chExt cx="1200" cy="1792"/>
          </a:xfrm>
        </p:grpSpPr>
        <p:sp>
          <p:nvSpPr>
            <p:cNvPr id="787523" name="Freeform 67"/>
            <p:cNvSpPr>
              <a:spLocks/>
            </p:cNvSpPr>
            <p:nvPr/>
          </p:nvSpPr>
          <p:spPr bwMode="auto">
            <a:xfrm>
              <a:off x="624" y="1632"/>
              <a:ext cx="1056" cy="1792"/>
            </a:xfrm>
            <a:custGeom>
              <a:avLst/>
              <a:gdLst/>
              <a:ahLst/>
              <a:cxnLst>
                <a:cxn ang="0">
                  <a:pos x="1056" y="0"/>
                </a:cxn>
                <a:cxn ang="0">
                  <a:pos x="0" y="1128"/>
                </a:cxn>
                <a:cxn ang="0">
                  <a:pos x="8" y="1792"/>
                </a:cxn>
              </a:cxnLst>
              <a:rect l="0" t="0" r="r" b="b"/>
              <a:pathLst>
                <a:path w="1056" h="1792">
                  <a:moveTo>
                    <a:pt x="1056" y="0"/>
                  </a:moveTo>
                  <a:lnTo>
                    <a:pt x="0" y="1128"/>
                  </a:lnTo>
                  <a:lnTo>
                    <a:pt x="8" y="1792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" name="Group 46"/>
            <p:cNvGrpSpPr>
              <a:grpSpLocks/>
            </p:cNvGrpSpPr>
            <p:nvPr/>
          </p:nvGrpSpPr>
          <p:grpSpPr bwMode="auto">
            <a:xfrm>
              <a:off x="480" y="2448"/>
              <a:ext cx="364" cy="359"/>
              <a:chOff x="2496" y="2016"/>
              <a:chExt cx="364" cy="359"/>
            </a:xfrm>
          </p:grpSpPr>
          <p:sp>
            <p:nvSpPr>
              <p:cNvPr id="787503" name="Oval 47"/>
              <p:cNvSpPr>
                <a:spLocks noChangeArrowheads="1"/>
              </p:cNvSpPr>
              <p:nvPr/>
            </p:nvSpPr>
            <p:spPr bwMode="auto">
              <a:xfrm>
                <a:off x="2592" y="2304"/>
                <a:ext cx="74" cy="71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7504" name="Text Box 48"/>
              <p:cNvSpPr txBox="1">
                <a:spLocks noChangeArrowheads="1"/>
              </p:cNvSpPr>
              <p:nvPr/>
            </p:nvSpPr>
            <p:spPr bwMode="auto">
              <a:xfrm>
                <a:off x="2496" y="2016"/>
                <a:ext cx="36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M</a:t>
                </a:r>
                <a:endParaRPr lang="ru-RU" sz="2800" b="0">
                  <a:solidFill>
                    <a:srgbClr val="0000FF"/>
                  </a:solidFill>
                  <a:effectLst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8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8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8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8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87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8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87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8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87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8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78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787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87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87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87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787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787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7542" grpId="0" animBg="1"/>
      <p:bldP spid="787460" grpId="0" animBg="1"/>
      <p:bldP spid="787521" grpId="0" animBg="1"/>
      <p:bldP spid="787461" grpId="0" animBg="1"/>
      <p:bldP spid="787459" grpId="0" animBg="1"/>
      <p:bldP spid="787476" grpId="0"/>
      <p:bldP spid="787484" grpId="0"/>
      <p:bldP spid="787499" grpId="0"/>
      <p:bldP spid="787500" grpId="0"/>
      <p:bldP spid="787501" grpId="0"/>
      <p:bldP spid="787505" grpId="0"/>
      <p:bldP spid="787506" grpId="0"/>
      <p:bldP spid="787507" grpId="0"/>
      <p:bldP spid="787508" grpId="0"/>
      <p:bldP spid="787477" grpId="0" animBg="1"/>
      <p:bldP spid="787543" grpId="0"/>
      <p:bldP spid="78747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918" name="Rectangle 102"/>
          <p:cNvSpPr>
            <a:spLocks noChangeArrowheads="1"/>
          </p:cNvSpPr>
          <p:nvPr/>
        </p:nvSpPr>
        <p:spPr bwMode="auto">
          <a:xfrm>
            <a:off x="4343400" y="1812925"/>
            <a:ext cx="44196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miter lim="800000"/>
            <a:headEnd type="none" w="lg" len="lg"/>
            <a:tailEnd type="none" w="lg" len="lg"/>
          </a:ln>
          <a:effectLst>
            <a:outerShdw dist="89803" dir="18900000" algn="ctr" rotWithShape="0">
              <a:srgbClr val="CC33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802915" name="Text Box 99"/>
          <p:cNvSpPr txBox="1">
            <a:spLocks noChangeArrowheads="1"/>
          </p:cNvSpPr>
          <p:nvPr/>
        </p:nvSpPr>
        <p:spPr bwMode="auto">
          <a:xfrm>
            <a:off x="4343400" y="1889125"/>
            <a:ext cx="4386263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В координатной плоскости</a:t>
            </a:r>
          </a:p>
        </p:txBody>
      </p:sp>
      <p:sp>
        <p:nvSpPr>
          <p:cNvPr id="802917" name="Rectangle 101"/>
          <p:cNvSpPr>
            <a:spLocks noChangeArrowheads="1"/>
          </p:cNvSpPr>
          <p:nvPr/>
        </p:nvSpPr>
        <p:spPr bwMode="auto">
          <a:xfrm>
            <a:off x="304800" y="1812925"/>
            <a:ext cx="28194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miter lim="800000"/>
            <a:headEnd type="none" w="lg" len="lg"/>
            <a:tailEnd type="none" w="lg" len="lg"/>
          </a:ln>
          <a:effectLst>
            <a:outerShdw dist="89803" dir="18900000" algn="ctr" rotWithShape="0">
              <a:srgbClr val="CC33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802824" name="Freeform 8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2825" name="Freeform 9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2826" name="Freeform 10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2827" name="Freeform 11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2828" name="Freeform 12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2829" name="Freeform 13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2830" name="Freeform 14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2831" name="Freeform 15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02842" name="Text Box 26"/>
          <p:cNvSpPr txBox="1">
            <a:spLocks noChangeArrowheads="1"/>
          </p:cNvSpPr>
          <p:nvPr/>
        </p:nvSpPr>
        <p:spPr bwMode="auto">
          <a:xfrm>
            <a:off x="4572000" y="3032125"/>
            <a:ext cx="2655888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Oxy 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</a:t>
            </a:r>
            <a:r>
              <a:rPr lang="en-US" sz="3600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</a:t>
            </a:r>
            <a:r>
              <a:rPr lang="en-US" sz="3600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0)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2843" name="Text Box 27"/>
          <p:cNvSpPr txBox="1">
            <a:spLocks noChangeArrowheads="1"/>
          </p:cNvSpPr>
          <p:nvPr/>
        </p:nvSpPr>
        <p:spPr bwMode="auto">
          <a:xfrm>
            <a:off x="5486400" y="4235450"/>
            <a:ext cx="2549525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Oyz 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(0; </a:t>
            </a:r>
            <a:r>
              <a:rPr lang="en-US" sz="3600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</a:t>
            </a:r>
            <a:r>
              <a:rPr lang="en-US" sz="3600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z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2844" name="Text Box 28"/>
          <p:cNvSpPr txBox="1">
            <a:spLocks noChangeArrowheads="1"/>
          </p:cNvSpPr>
          <p:nvPr/>
        </p:nvSpPr>
        <p:spPr bwMode="auto">
          <a:xfrm>
            <a:off x="6248400" y="5470525"/>
            <a:ext cx="26035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Oxz 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</a:t>
            </a:r>
            <a:r>
              <a:rPr lang="en-US" sz="3600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0; </a:t>
            </a:r>
            <a:r>
              <a:rPr lang="en-US" sz="3600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z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2901" name="Text Box 85"/>
          <p:cNvSpPr txBox="1">
            <a:spLocks noChangeArrowheads="1"/>
          </p:cNvSpPr>
          <p:nvPr/>
        </p:nvSpPr>
        <p:spPr bwMode="auto">
          <a:xfrm>
            <a:off x="381000" y="3016250"/>
            <a:ext cx="2455863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Ox 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</a:t>
            </a:r>
            <a:r>
              <a:rPr lang="en-US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0; 0)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2902" name="Text Box 86"/>
          <p:cNvSpPr txBox="1">
            <a:spLocks noChangeArrowheads="1"/>
          </p:cNvSpPr>
          <p:nvPr/>
        </p:nvSpPr>
        <p:spPr bwMode="auto">
          <a:xfrm>
            <a:off x="914400" y="4251325"/>
            <a:ext cx="2401888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Oy 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(0; </a:t>
            </a:r>
            <a:r>
              <a:rPr lang="en-US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; 0)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2903" name="Text Box 87"/>
          <p:cNvSpPr txBox="1">
            <a:spLocks noChangeArrowheads="1"/>
          </p:cNvSpPr>
          <p:nvPr/>
        </p:nvSpPr>
        <p:spPr bwMode="auto">
          <a:xfrm>
            <a:off x="1384300" y="5546725"/>
            <a:ext cx="2349500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Oz 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(0; 0; </a:t>
            </a:r>
            <a:r>
              <a:rPr lang="en-US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z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02914" name="Text Box 98"/>
          <p:cNvSpPr txBox="1">
            <a:spLocks noChangeArrowheads="1"/>
          </p:cNvSpPr>
          <p:nvPr/>
        </p:nvSpPr>
        <p:spPr bwMode="auto">
          <a:xfrm>
            <a:off x="1143000" y="1889125"/>
            <a:ext cx="1201738" cy="457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 оси</a:t>
            </a: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2667000" y="822325"/>
            <a:ext cx="3048000" cy="609600"/>
            <a:chOff x="1920" y="288"/>
            <a:chExt cx="1920" cy="384"/>
          </a:xfrm>
        </p:grpSpPr>
        <p:sp>
          <p:nvSpPr>
            <p:cNvPr id="802916" name="Rectangle 100"/>
            <p:cNvSpPr>
              <a:spLocks noChangeArrowheads="1"/>
            </p:cNvSpPr>
            <p:nvPr/>
          </p:nvSpPr>
          <p:spPr bwMode="auto">
            <a:xfrm>
              <a:off x="1920" y="288"/>
              <a:ext cx="1920" cy="38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FF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2"/>
              </a:solidFill>
              <a:miter lim="800000"/>
              <a:headEnd type="none" w="lg" len="lg"/>
              <a:tailEnd type="none" w="lg" len="lg"/>
            </a:ln>
            <a:effectLst>
              <a:outerShdw dist="89803" dir="18900000" algn="ctr" rotWithShape="0">
                <a:srgbClr val="CC33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2913" name="Text Box 97"/>
            <p:cNvSpPr txBox="1">
              <a:spLocks noChangeArrowheads="1"/>
            </p:cNvSpPr>
            <p:nvPr/>
          </p:nvSpPr>
          <p:spPr bwMode="auto">
            <a:xfrm>
              <a:off x="2258" y="336"/>
              <a:ext cx="1294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Точка лежит</a:t>
              </a:r>
            </a:p>
          </p:txBody>
        </p:sp>
      </p:grpSp>
      <p:sp>
        <p:nvSpPr>
          <p:cNvPr id="802919" name="Line 103"/>
          <p:cNvSpPr>
            <a:spLocks noChangeShapeType="1"/>
          </p:cNvSpPr>
          <p:nvPr/>
        </p:nvSpPr>
        <p:spPr bwMode="auto">
          <a:xfrm flipH="1">
            <a:off x="2362200" y="1431925"/>
            <a:ext cx="1752600" cy="3048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02924" name="Line 108"/>
          <p:cNvSpPr>
            <a:spLocks noChangeShapeType="1"/>
          </p:cNvSpPr>
          <p:nvPr/>
        </p:nvSpPr>
        <p:spPr bwMode="auto">
          <a:xfrm>
            <a:off x="4114800" y="1431925"/>
            <a:ext cx="1752600" cy="30480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" name="Group 119"/>
          <p:cNvGrpSpPr>
            <a:grpSpLocks/>
          </p:cNvGrpSpPr>
          <p:nvPr/>
        </p:nvGrpSpPr>
        <p:grpSpPr bwMode="auto">
          <a:xfrm>
            <a:off x="1981200" y="2705100"/>
            <a:ext cx="501650" cy="457200"/>
            <a:chOff x="1248" y="1704"/>
            <a:chExt cx="316" cy="288"/>
          </a:xfrm>
        </p:grpSpPr>
        <p:sp>
          <p:nvSpPr>
            <p:cNvPr id="802926" name="Freeform 110"/>
            <p:cNvSpPr>
              <a:spLocks/>
            </p:cNvSpPr>
            <p:nvPr/>
          </p:nvSpPr>
          <p:spPr bwMode="auto">
            <a:xfrm>
              <a:off x="1248" y="1728"/>
              <a:ext cx="1" cy="2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64"/>
                </a:cxn>
              </a:cxnLst>
              <a:rect l="0" t="0" r="r" b="b"/>
              <a:pathLst>
                <a:path w="1" h="264">
                  <a:moveTo>
                    <a:pt x="0" y="0"/>
                  </a:moveTo>
                  <a:lnTo>
                    <a:pt x="0" y="264"/>
                  </a:lnTo>
                </a:path>
              </a:pathLst>
            </a:custGeom>
            <a:noFill/>
            <a:ln w="38100" cap="flat" cmpd="sng">
              <a:solidFill>
                <a:srgbClr val="CC3300"/>
              </a:solidFill>
              <a:prstDash val="solid"/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2927" name="Freeform 111"/>
            <p:cNvSpPr>
              <a:spLocks/>
            </p:cNvSpPr>
            <p:nvPr/>
          </p:nvSpPr>
          <p:spPr bwMode="auto">
            <a:xfrm>
              <a:off x="1560" y="1704"/>
              <a:ext cx="4" cy="2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82"/>
                </a:cxn>
              </a:cxnLst>
              <a:rect l="0" t="0" r="r" b="b"/>
              <a:pathLst>
                <a:path w="4" h="282">
                  <a:moveTo>
                    <a:pt x="0" y="0"/>
                  </a:moveTo>
                  <a:lnTo>
                    <a:pt x="4" y="282"/>
                  </a:lnTo>
                </a:path>
              </a:pathLst>
            </a:custGeom>
            <a:noFill/>
            <a:ln w="38100" cap="flat" cmpd="sng">
              <a:solidFill>
                <a:srgbClr val="CC3300"/>
              </a:solidFill>
              <a:prstDash val="solid"/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20"/>
          <p:cNvGrpSpPr>
            <a:grpSpLocks/>
          </p:cNvGrpSpPr>
          <p:nvPr/>
        </p:nvGrpSpPr>
        <p:grpSpPr bwMode="auto">
          <a:xfrm>
            <a:off x="1981200" y="3962400"/>
            <a:ext cx="996950" cy="447675"/>
            <a:chOff x="1248" y="2496"/>
            <a:chExt cx="628" cy="282"/>
          </a:xfrm>
        </p:grpSpPr>
        <p:sp>
          <p:nvSpPr>
            <p:cNvPr id="802928" name="Freeform 112"/>
            <p:cNvSpPr>
              <a:spLocks/>
            </p:cNvSpPr>
            <p:nvPr/>
          </p:nvSpPr>
          <p:spPr bwMode="auto">
            <a:xfrm>
              <a:off x="1248" y="2496"/>
              <a:ext cx="1" cy="2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64"/>
                </a:cxn>
              </a:cxnLst>
              <a:rect l="0" t="0" r="r" b="b"/>
              <a:pathLst>
                <a:path w="1" h="264">
                  <a:moveTo>
                    <a:pt x="0" y="0"/>
                  </a:moveTo>
                  <a:lnTo>
                    <a:pt x="0" y="264"/>
                  </a:lnTo>
                </a:path>
              </a:pathLst>
            </a:custGeom>
            <a:noFill/>
            <a:ln w="38100" cap="flat" cmpd="sng">
              <a:solidFill>
                <a:srgbClr val="CC3300"/>
              </a:solidFill>
              <a:prstDash val="solid"/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2929" name="Freeform 113"/>
            <p:cNvSpPr>
              <a:spLocks/>
            </p:cNvSpPr>
            <p:nvPr/>
          </p:nvSpPr>
          <p:spPr bwMode="auto">
            <a:xfrm>
              <a:off x="1872" y="2496"/>
              <a:ext cx="4" cy="2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82"/>
                </a:cxn>
              </a:cxnLst>
              <a:rect l="0" t="0" r="r" b="b"/>
              <a:pathLst>
                <a:path w="4" h="282">
                  <a:moveTo>
                    <a:pt x="0" y="0"/>
                  </a:moveTo>
                  <a:lnTo>
                    <a:pt x="4" y="282"/>
                  </a:lnTo>
                </a:path>
              </a:pathLst>
            </a:custGeom>
            <a:noFill/>
            <a:ln w="38100" cap="flat" cmpd="sng">
              <a:solidFill>
                <a:srgbClr val="CC3300"/>
              </a:solidFill>
              <a:prstDash val="solid"/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121"/>
          <p:cNvGrpSpPr>
            <a:grpSpLocks/>
          </p:cNvGrpSpPr>
          <p:nvPr/>
        </p:nvGrpSpPr>
        <p:grpSpPr bwMode="auto">
          <a:xfrm>
            <a:off x="2438400" y="5303838"/>
            <a:ext cx="490538" cy="449262"/>
            <a:chOff x="1536" y="3341"/>
            <a:chExt cx="309" cy="283"/>
          </a:xfrm>
        </p:grpSpPr>
        <p:sp>
          <p:nvSpPr>
            <p:cNvPr id="802930" name="Freeform 114"/>
            <p:cNvSpPr>
              <a:spLocks/>
            </p:cNvSpPr>
            <p:nvPr/>
          </p:nvSpPr>
          <p:spPr bwMode="auto">
            <a:xfrm>
              <a:off x="1536" y="3360"/>
              <a:ext cx="1" cy="2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64"/>
                </a:cxn>
              </a:cxnLst>
              <a:rect l="0" t="0" r="r" b="b"/>
              <a:pathLst>
                <a:path w="1" h="264">
                  <a:moveTo>
                    <a:pt x="0" y="0"/>
                  </a:moveTo>
                  <a:lnTo>
                    <a:pt x="0" y="264"/>
                  </a:lnTo>
                </a:path>
              </a:pathLst>
            </a:custGeom>
            <a:noFill/>
            <a:ln w="38100" cap="flat" cmpd="sng">
              <a:solidFill>
                <a:srgbClr val="CC3300"/>
              </a:solidFill>
              <a:prstDash val="solid"/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2931" name="Freeform 115"/>
            <p:cNvSpPr>
              <a:spLocks/>
            </p:cNvSpPr>
            <p:nvPr/>
          </p:nvSpPr>
          <p:spPr bwMode="auto">
            <a:xfrm>
              <a:off x="1839" y="3341"/>
              <a:ext cx="6" cy="2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55"/>
                </a:cxn>
              </a:cxnLst>
              <a:rect l="0" t="0" r="r" b="b"/>
              <a:pathLst>
                <a:path w="6" h="255">
                  <a:moveTo>
                    <a:pt x="0" y="0"/>
                  </a:moveTo>
                  <a:lnTo>
                    <a:pt x="6" y="255"/>
                  </a:lnTo>
                </a:path>
              </a:pathLst>
            </a:custGeom>
            <a:noFill/>
            <a:ln w="38100" cap="flat" cmpd="sng">
              <a:solidFill>
                <a:srgbClr val="CC3300"/>
              </a:solidFill>
              <a:prstDash val="solid"/>
              <a:round/>
              <a:headEnd type="none" w="lg" len="lg"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02932" name="Freeform 116"/>
          <p:cNvSpPr>
            <a:spLocks/>
          </p:cNvSpPr>
          <p:nvPr/>
        </p:nvSpPr>
        <p:spPr bwMode="auto">
          <a:xfrm>
            <a:off x="6851650" y="2743200"/>
            <a:ext cx="6350" cy="447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282"/>
              </a:cxn>
            </a:cxnLst>
            <a:rect l="0" t="0" r="r" b="b"/>
            <a:pathLst>
              <a:path w="4" h="282">
                <a:moveTo>
                  <a:pt x="0" y="0"/>
                </a:moveTo>
                <a:lnTo>
                  <a:pt x="4" y="282"/>
                </a:lnTo>
              </a:path>
            </a:pathLst>
          </a:custGeom>
          <a:noFill/>
          <a:ln w="38100" cap="flat" cmpd="sng">
            <a:solidFill>
              <a:srgbClr val="CC3300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02933" name="Freeform 117"/>
          <p:cNvSpPr>
            <a:spLocks/>
          </p:cNvSpPr>
          <p:nvPr/>
        </p:nvSpPr>
        <p:spPr bwMode="auto">
          <a:xfrm>
            <a:off x="6775450" y="3962400"/>
            <a:ext cx="6350" cy="447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282"/>
              </a:cxn>
            </a:cxnLst>
            <a:rect l="0" t="0" r="r" b="b"/>
            <a:pathLst>
              <a:path w="4" h="282">
                <a:moveTo>
                  <a:pt x="0" y="0"/>
                </a:moveTo>
                <a:lnTo>
                  <a:pt x="4" y="282"/>
                </a:lnTo>
              </a:path>
            </a:pathLst>
          </a:custGeom>
          <a:noFill/>
          <a:ln w="38100" cap="flat" cmpd="sng">
            <a:solidFill>
              <a:srgbClr val="CC3300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02934" name="Freeform 118"/>
          <p:cNvSpPr>
            <a:spLocks/>
          </p:cNvSpPr>
          <p:nvPr/>
        </p:nvSpPr>
        <p:spPr bwMode="auto">
          <a:xfrm>
            <a:off x="8047038" y="5199063"/>
            <a:ext cx="1587" cy="439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77"/>
              </a:cxn>
            </a:cxnLst>
            <a:rect l="0" t="0" r="r" b="b"/>
            <a:pathLst>
              <a:path w="1" h="277">
                <a:moveTo>
                  <a:pt x="0" y="0"/>
                </a:moveTo>
                <a:lnTo>
                  <a:pt x="0" y="277"/>
                </a:lnTo>
              </a:path>
            </a:pathLst>
          </a:custGeom>
          <a:noFill/>
          <a:ln w="38100" cap="flat" cmpd="sng">
            <a:solidFill>
              <a:srgbClr val="CC3300"/>
            </a:solidFill>
            <a:prstDash val="solid"/>
            <a:round/>
            <a:headEnd type="none" w="lg" len="lg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2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02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02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02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0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02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0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02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80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42" grpId="0"/>
      <p:bldP spid="802843" grpId="0"/>
      <p:bldP spid="802844" grpId="0"/>
      <p:bldP spid="802901" grpId="0"/>
      <p:bldP spid="802902" grpId="0"/>
      <p:bldP spid="802903" grpId="0"/>
      <p:bldP spid="802932" grpId="0" animBg="1"/>
      <p:bldP spid="802933" grpId="0" animBg="1"/>
      <p:bldP spid="8029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977900" y="5500688"/>
            <a:ext cx="2343150" cy="671512"/>
            <a:chOff x="616" y="3465"/>
            <a:chExt cx="1476" cy="423"/>
          </a:xfrm>
        </p:grpSpPr>
        <p:sp>
          <p:nvSpPr>
            <p:cNvPr id="790645" name="Freeform 117"/>
            <p:cNvSpPr>
              <a:spLocks/>
            </p:cNvSpPr>
            <p:nvPr/>
          </p:nvSpPr>
          <p:spPr bwMode="auto">
            <a:xfrm>
              <a:off x="616" y="3784"/>
              <a:ext cx="1312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12" y="8"/>
                </a:cxn>
              </a:cxnLst>
              <a:rect l="0" t="0" r="r" b="b"/>
              <a:pathLst>
                <a:path w="1312" h="8">
                  <a:moveTo>
                    <a:pt x="0" y="0"/>
                  </a:moveTo>
                  <a:lnTo>
                    <a:pt x="1312" y="8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646" name="Text Box 118"/>
            <p:cNvSpPr txBox="1">
              <a:spLocks noChangeArrowheads="1"/>
            </p:cNvSpPr>
            <p:nvPr/>
          </p:nvSpPr>
          <p:spPr bwMode="auto">
            <a:xfrm>
              <a:off x="816" y="3676"/>
              <a:ext cx="864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en-US" sz="800">
                  <a:solidFill>
                    <a:srgbClr val="808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1600">
                  <a:solidFill>
                    <a:srgbClr val="808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        I        I          </a:t>
              </a:r>
              <a:endParaRPr lang="ru-RU" sz="160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90648" name="Text Box 120"/>
            <p:cNvSpPr txBox="1">
              <a:spLocks noChangeArrowheads="1"/>
            </p:cNvSpPr>
            <p:nvPr/>
          </p:nvSpPr>
          <p:spPr bwMode="auto">
            <a:xfrm>
              <a:off x="1728" y="3465"/>
              <a:ext cx="3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</a:t>
              </a:r>
              <a:endParaRPr lang="ru-RU" sz="2800" b="0">
                <a:solidFill>
                  <a:srgbClr val="0000FF"/>
                </a:solidFill>
                <a:effectLst/>
              </a:endParaRPr>
            </a:p>
          </p:txBody>
        </p:sp>
        <p:sp>
          <p:nvSpPr>
            <p:cNvPr id="790649" name="Oval 121"/>
            <p:cNvSpPr>
              <a:spLocks noChangeArrowheads="1"/>
            </p:cNvSpPr>
            <p:nvPr/>
          </p:nvSpPr>
          <p:spPr bwMode="auto">
            <a:xfrm>
              <a:off x="1842" y="3755"/>
              <a:ext cx="82" cy="85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790536" name="Freeform 8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537" name="Freeform 9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538" name="Freeform 10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539" name="Freeform 11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540" name="Freeform 12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541" name="Freeform 13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542" name="Freeform 14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543" name="Freeform 15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90544" name="Freeform 16"/>
          <p:cNvSpPr>
            <a:spLocks/>
          </p:cNvSpPr>
          <p:nvPr/>
        </p:nvSpPr>
        <p:spPr bwMode="auto">
          <a:xfrm>
            <a:off x="457200" y="2794000"/>
            <a:ext cx="3009900" cy="3260725"/>
          </a:xfrm>
          <a:custGeom>
            <a:avLst/>
            <a:gdLst/>
            <a:ahLst/>
            <a:cxnLst>
              <a:cxn ang="0">
                <a:pos x="1896" y="0"/>
              </a:cxn>
              <a:cxn ang="0">
                <a:pos x="0" y="2054"/>
              </a:cxn>
            </a:cxnLst>
            <a:rect l="0" t="0" r="r" b="b"/>
            <a:pathLst>
              <a:path w="1896" h="2054">
                <a:moveTo>
                  <a:pt x="1896" y="0"/>
                </a:moveTo>
                <a:lnTo>
                  <a:pt x="0" y="2054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90545" name="Freeform 17"/>
          <p:cNvSpPr>
            <a:spLocks/>
          </p:cNvSpPr>
          <p:nvPr/>
        </p:nvSpPr>
        <p:spPr bwMode="auto">
          <a:xfrm>
            <a:off x="2571750" y="520700"/>
            <a:ext cx="38100" cy="4737100"/>
          </a:xfrm>
          <a:custGeom>
            <a:avLst/>
            <a:gdLst/>
            <a:ahLst/>
            <a:cxnLst>
              <a:cxn ang="0">
                <a:pos x="0" y="2984"/>
              </a:cxn>
              <a:cxn ang="0">
                <a:pos x="24" y="0"/>
              </a:cxn>
            </a:cxnLst>
            <a:rect l="0" t="0" r="r" b="b"/>
            <a:pathLst>
              <a:path w="24" h="2984">
                <a:moveTo>
                  <a:pt x="0" y="2984"/>
                </a:moveTo>
                <a:lnTo>
                  <a:pt x="2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90546" name="Text Box 18"/>
          <p:cNvSpPr txBox="1">
            <a:spLocks noChangeArrowheads="1"/>
          </p:cNvSpPr>
          <p:nvPr/>
        </p:nvSpPr>
        <p:spPr bwMode="auto">
          <a:xfrm>
            <a:off x="2133600" y="0"/>
            <a:ext cx="401638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z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0547" name="Text Box 19"/>
          <p:cNvSpPr txBox="1">
            <a:spLocks noChangeArrowheads="1"/>
          </p:cNvSpPr>
          <p:nvPr/>
        </p:nvSpPr>
        <p:spPr bwMode="auto">
          <a:xfrm>
            <a:off x="6269038" y="152400"/>
            <a:ext cx="2541587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(4;-2,5; 7)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0548" name="Text Box 20"/>
          <p:cNvSpPr txBox="1">
            <a:spLocks noChangeArrowheads="1"/>
          </p:cNvSpPr>
          <p:nvPr/>
        </p:nvSpPr>
        <p:spPr bwMode="auto">
          <a:xfrm>
            <a:off x="6248400" y="914400"/>
            <a:ext cx="2105025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(5; 4; 8)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0549" name="Text Box 21"/>
          <p:cNvSpPr txBox="1">
            <a:spLocks noChangeArrowheads="1"/>
          </p:cNvSpPr>
          <p:nvPr/>
        </p:nvSpPr>
        <p:spPr bwMode="auto">
          <a:xfrm rot="-46033132">
            <a:off x="-165100" y="3744913"/>
            <a:ext cx="5121275" cy="3365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sz="1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    I     I     I     I     I     I     I</a:t>
            </a:r>
            <a:r>
              <a:rPr lang="en-US" sz="160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</a:t>
            </a:r>
            <a:r>
              <a:rPr lang="en-US" sz="160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    I     I</a:t>
            </a:r>
            <a:endParaRPr lang="ru-RU" sz="1600">
              <a:solidFill>
                <a:srgbClr val="0099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90550" name="Text Box 22"/>
          <p:cNvSpPr txBox="1">
            <a:spLocks noChangeArrowheads="1"/>
          </p:cNvSpPr>
          <p:nvPr/>
        </p:nvSpPr>
        <p:spPr bwMode="auto">
          <a:xfrm>
            <a:off x="6248400" y="1752600"/>
            <a:ext cx="2227263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(5; 4;-3)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0551" name="Text Box 23"/>
          <p:cNvSpPr txBox="1">
            <a:spLocks noChangeArrowheads="1"/>
          </p:cNvSpPr>
          <p:nvPr/>
        </p:nvSpPr>
        <p:spPr bwMode="auto">
          <a:xfrm>
            <a:off x="6221413" y="2514600"/>
            <a:ext cx="2236787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(-3; 3;-7)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0552" name="Text Box 24"/>
          <p:cNvSpPr txBox="1">
            <a:spLocks noChangeArrowheads="1"/>
          </p:cNvSpPr>
          <p:nvPr/>
        </p:nvSpPr>
        <p:spPr bwMode="auto">
          <a:xfrm>
            <a:off x="6221413" y="3276600"/>
            <a:ext cx="2074862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(0; 0; 4)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0553" name="Text Box 25"/>
          <p:cNvSpPr txBox="1">
            <a:spLocks noChangeArrowheads="1"/>
          </p:cNvSpPr>
          <p:nvPr/>
        </p:nvSpPr>
        <p:spPr bwMode="auto">
          <a:xfrm>
            <a:off x="6221413" y="4191000"/>
            <a:ext cx="2236787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(-2;-3; 4)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0566" name="Text Box 38"/>
          <p:cNvSpPr txBox="1">
            <a:spLocks noChangeArrowheads="1"/>
          </p:cNvSpPr>
          <p:nvPr/>
        </p:nvSpPr>
        <p:spPr bwMode="auto">
          <a:xfrm>
            <a:off x="5715000" y="3505200"/>
            <a:ext cx="4318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0578" name="Text Box 50"/>
          <p:cNvSpPr txBox="1">
            <a:spLocks noChangeArrowheads="1"/>
          </p:cNvSpPr>
          <p:nvPr/>
        </p:nvSpPr>
        <p:spPr bwMode="auto">
          <a:xfrm>
            <a:off x="990600" y="3505200"/>
            <a:ext cx="5029200" cy="3365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sz="80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60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      I        I</a:t>
            </a:r>
            <a:r>
              <a:rPr lang="en-US" sz="160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</a:t>
            </a:r>
            <a:r>
              <a:rPr lang="en-US" sz="16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       I        I        I        I        I</a:t>
            </a:r>
            <a:endParaRPr lang="ru-RU" sz="16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90579" name="Freeform 51"/>
          <p:cNvSpPr>
            <a:spLocks/>
          </p:cNvSpPr>
          <p:nvPr/>
        </p:nvSpPr>
        <p:spPr bwMode="auto">
          <a:xfrm>
            <a:off x="-357222" y="3643314"/>
            <a:ext cx="5372108" cy="457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552" y="8"/>
              </a:cxn>
            </a:cxnLst>
            <a:rect l="0" t="0" r="r" b="b"/>
            <a:pathLst>
              <a:path w="3552" h="8">
                <a:moveTo>
                  <a:pt x="0" y="0"/>
                </a:moveTo>
                <a:lnTo>
                  <a:pt x="3552" y="8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2286000" y="3352800"/>
            <a:ext cx="577850" cy="455613"/>
            <a:chOff x="1440" y="2112"/>
            <a:chExt cx="364" cy="287"/>
          </a:xfrm>
        </p:grpSpPr>
        <p:sp>
          <p:nvSpPr>
            <p:cNvPr id="790581" name="Text Box 53"/>
            <p:cNvSpPr txBox="1">
              <a:spLocks noChangeArrowheads="1"/>
            </p:cNvSpPr>
            <p:nvPr/>
          </p:nvSpPr>
          <p:spPr bwMode="auto">
            <a:xfrm>
              <a:off x="1440" y="2112"/>
              <a:ext cx="36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</a:t>
              </a:r>
              <a:endParaRPr lang="ru-RU" b="0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790582" name="Oval 54"/>
            <p:cNvSpPr>
              <a:spLocks noChangeArrowheads="1"/>
            </p:cNvSpPr>
            <p:nvPr/>
          </p:nvSpPr>
          <p:spPr bwMode="auto">
            <a:xfrm>
              <a:off x="1632" y="2304"/>
              <a:ext cx="48" cy="48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90583" name="Text Box 55"/>
          <p:cNvSpPr txBox="1">
            <a:spLocks noChangeArrowheads="1"/>
          </p:cNvSpPr>
          <p:nvPr/>
        </p:nvSpPr>
        <p:spPr bwMode="auto">
          <a:xfrm rot="16200000">
            <a:off x="234935" y="3551223"/>
            <a:ext cx="4724400" cy="3365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       </a:t>
            </a:r>
            <a:r>
              <a:rPr lang="en-US" sz="1600" dirty="0" err="1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sz="1600" dirty="0" err="1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US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600" dirty="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endParaRPr lang="ru-RU" sz="1600" dirty="0">
              <a:solidFill>
                <a:srgbClr val="808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90595" name="Text Box 67"/>
          <p:cNvSpPr txBox="1">
            <a:spLocks noChangeArrowheads="1"/>
          </p:cNvSpPr>
          <p:nvPr/>
        </p:nvSpPr>
        <p:spPr bwMode="auto">
          <a:xfrm>
            <a:off x="381000" y="5715000"/>
            <a:ext cx="46355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0606" name="Text Box 78"/>
          <p:cNvSpPr txBox="1">
            <a:spLocks noChangeArrowheads="1"/>
          </p:cNvSpPr>
          <p:nvPr/>
        </p:nvSpPr>
        <p:spPr bwMode="auto">
          <a:xfrm>
            <a:off x="6248400" y="5029200"/>
            <a:ext cx="2198688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(7; 0;-1)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90573" name="Freeform 45"/>
          <p:cNvSpPr>
            <a:spLocks/>
          </p:cNvSpPr>
          <p:nvPr/>
        </p:nvSpPr>
        <p:spPr bwMode="auto">
          <a:xfrm>
            <a:off x="1447800" y="3670300"/>
            <a:ext cx="3213100" cy="1282700"/>
          </a:xfrm>
          <a:custGeom>
            <a:avLst/>
            <a:gdLst/>
            <a:ahLst/>
            <a:cxnLst>
              <a:cxn ang="0">
                <a:pos x="0" y="808"/>
              </a:cxn>
              <a:cxn ang="0">
                <a:pos x="1264" y="808"/>
              </a:cxn>
              <a:cxn ang="0">
                <a:pos x="2024" y="0"/>
              </a:cxn>
            </a:cxnLst>
            <a:rect l="0" t="0" r="r" b="b"/>
            <a:pathLst>
              <a:path w="2024" h="808">
                <a:moveTo>
                  <a:pt x="0" y="808"/>
                </a:moveTo>
                <a:lnTo>
                  <a:pt x="1264" y="808"/>
                </a:lnTo>
                <a:lnTo>
                  <a:pt x="2024" y="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5" name="Group 115"/>
          <p:cNvGrpSpPr>
            <a:grpSpLocks/>
          </p:cNvGrpSpPr>
          <p:nvPr/>
        </p:nvGrpSpPr>
        <p:grpSpPr bwMode="auto">
          <a:xfrm>
            <a:off x="3048000" y="457200"/>
            <a:ext cx="577850" cy="4470400"/>
            <a:chOff x="1920" y="288"/>
            <a:chExt cx="364" cy="2816"/>
          </a:xfrm>
        </p:grpSpPr>
        <p:sp>
          <p:nvSpPr>
            <p:cNvPr id="790613" name="Freeform 85"/>
            <p:cNvSpPr>
              <a:spLocks/>
            </p:cNvSpPr>
            <p:nvPr/>
          </p:nvSpPr>
          <p:spPr bwMode="auto">
            <a:xfrm>
              <a:off x="2168" y="576"/>
              <a:ext cx="8" cy="2528"/>
            </a:xfrm>
            <a:custGeom>
              <a:avLst/>
              <a:gdLst/>
              <a:ahLst/>
              <a:cxnLst>
                <a:cxn ang="0">
                  <a:pos x="0" y="2528"/>
                </a:cxn>
                <a:cxn ang="0">
                  <a:pos x="8" y="0"/>
                </a:cxn>
              </a:cxnLst>
              <a:rect l="0" t="0" r="r" b="b"/>
              <a:pathLst>
                <a:path w="8" h="2528">
                  <a:moveTo>
                    <a:pt x="0" y="2528"/>
                  </a:moveTo>
                  <a:lnTo>
                    <a:pt x="8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615" name="Text Box 87"/>
            <p:cNvSpPr txBox="1">
              <a:spLocks noChangeArrowheads="1"/>
            </p:cNvSpPr>
            <p:nvPr/>
          </p:nvSpPr>
          <p:spPr bwMode="auto">
            <a:xfrm rot="16200000">
              <a:off x="1114" y="1718"/>
              <a:ext cx="2112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808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       I        I        I        I         I        I   </a:t>
              </a:r>
              <a:endParaRPr lang="ru-RU" sz="160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6" name="Group 46"/>
            <p:cNvGrpSpPr>
              <a:grpSpLocks/>
            </p:cNvGrpSpPr>
            <p:nvPr/>
          </p:nvGrpSpPr>
          <p:grpSpPr bwMode="auto">
            <a:xfrm>
              <a:off x="1920" y="288"/>
              <a:ext cx="364" cy="327"/>
              <a:chOff x="672" y="2880"/>
              <a:chExt cx="364" cy="327"/>
            </a:xfrm>
          </p:grpSpPr>
          <p:sp>
            <p:nvSpPr>
              <p:cNvPr id="790575" name="Text Box 47"/>
              <p:cNvSpPr txBox="1">
                <a:spLocks noChangeArrowheads="1"/>
              </p:cNvSpPr>
              <p:nvPr/>
            </p:nvSpPr>
            <p:spPr bwMode="auto">
              <a:xfrm>
                <a:off x="672" y="2880"/>
                <a:ext cx="36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S</a:t>
                </a:r>
                <a:endParaRPr lang="ru-RU" sz="2800" b="0">
                  <a:solidFill>
                    <a:srgbClr val="0000FF"/>
                  </a:solidFill>
                  <a:effectLst/>
                </a:endParaRPr>
              </a:p>
            </p:txBody>
          </p:sp>
          <p:sp>
            <p:nvSpPr>
              <p:cNvPr id="790576" name="Oval 48"/>
              <p:cNvSpPr>
                <a:spLocks noChangeArrowheads="1"/>
              </p:cNvSpPr>
              <p:nvPr/>
            </p:nvSpPr>
            <p:spPr bwMode="auto">
              <a:xfrm>
                <a:off x="882" y="3080"/>
                <a:ext cx="82" cy="85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7" name="Group 94"/>
          <p:cNvGrpSpPr>
            <a:grpSpLocks/>
          </p:cNvGrpSpPr>
          <p:nvPr/>
        </p:nvGrpSpPr>
        <p:grpSpPr bwMode="auto">
          <a:xfrm>
            <a:off x="3276600" y="2933700"/>
            <a:ext cx="1676400" cy="3757613"/>
            <a:chOff x="2064" y="1848"/>
            <a:chExt cx="1056" cy="2367"/>
          </a:xfrm>
        </p:grpSpPr>
        <p:sp>
          <p:nvSpPr>
            <p:cNvPr id="790588" name="Oval 60"/>
            <p:cNvSpPr>
              <a:spLocks noChangeArrowheads="1"/>
            </p:cNvSpPr>
            <p:nvPr/>
          </p:nvSpPr>
          <p:spPr bwMode="auto">
            <a:xfrm>
              <a:off x="2960" y="4066"/>
              <a:ext cx="74" cy="7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0589" name="Text Box 61"/>
            <p:cNvSpPr txBox="1">
              <a:spLocks noChangeArrowheads="1"/>
            </p:cNvSpPr>
            <p:nvPr/>
          </p:nvSpPr>
          <p:spPr bwMode="auto">
            <a:xfrm>
              <a:off x="2736" y="3888"/>
              <a:ext cx="3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</a:t>
              </a:r>
              <a:endParaRPr lang="ru-RU" sz="2800" b="0">
                <a:solidFill>
                  <a:srgbClr val="0000FF"/>
                </a:solidFill>
                <a:effectLst/>
              </a:endParaRPr>
            </a:p>
          </p:txBody>
        </p:sp>
        <p:sp>
          <p:nvSpPr>
            <p:cNvPr id="790619" name="Freeform 91"/>
            <p:cNvSpPr>
              <a:spLocks/>
            </p:cNvSpPr>
            <p:nvPr/>
          </p:nvSpPr>
          <p:spPr bwMode="auto">
            <a:xfrm>
              <a:off x="2064" y="1848"/>
              <a:ext cx="944" cy="504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944" y="0"/>
                </a:cxn>
                <a:cxn ang="0">
                  <a:pos x="528" y="504"/>
                </a:cxn>
              </a:cxnLst>
              <a:rect l="0" t="0" r="r" b="b"/>
              <a:pathLst>
                <a:path w="944" h="504">
                  <a:moveTo>
                    <a:pt x="0" y="24"/>
                  </a:moveTo>
                  <a:lnTo>
                    <a:pt x="944" y="0"/>
                  </a:lnTo>
                  <a:lnTo>
                    <a:pt x="528" y="504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620" name="Text Box 92"/>
            <p:cNvSpPr txBox="1">
              <a:spLocks noChangeArrowheads="1"/>
            </p:cNvSpPr>
            <p:nvPr/>
          </p:nvSpPr>
          <p:spPr bwMode="auto">
            <a:xfrm rot="16200000">
              <a:off x="2102" y="2870"/>
              <a:ext cx="1823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808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        I        I        I         I        I   </a:t>
              </a:r>
              <a:endParaRPr lang="ru-RU" sz="160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90621" name="Freeform 93"/>
            <p:cNvSpPr>
              <a:spLocks/>
            </p:cNvSpPr>
            <p:nvPr/>
          </p:nvSpPr>
          <p:spPr bwMode="auto">
            <a:xfrm>
              <a:off x="3000" y="1856"/>
              <a:ext cx="1" cy="22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32"/>
                </a:cxn>
              </a:cxnLst>
              <a:rect l="0" t="0" r="r" b="b"/>
              <a:pathLst>
                <a:path w="1" h="2232">
                  <a:moveTo>
                    <a:pt x="0" y="0"/>
                  </a:moveTo>
                  <a:lnTo>
                    <a:pt x="0" y="2232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99"/>
          <p:cNvGrpSpPr>
            <a:grpSpLocks/>
          </p:cNvGrpSpPr>
          <p:nvPr/>
        </p:nvGrpSpPr>
        <p:grpSpPr bwMode="auto">
          <a:xfrm>
            <a:off x="2209800" y="1130300"/>
            <a:ext cx="577850" cy="519113"/>
            <a:chOff x="672" y="2880"/>
            <a:chExt cx="364" cy="327"/>
          </a:xfrm>
        </p:grpSpPr>
        <p:sp>
          <p:nvSpPr>
            <p:cNvPr id="790628" name="Text Box 100"/>
            <p:cNvSpPr txBox="1">
              <a:spLocks noChangeArrowheads="1"/>
            </p:cNvSpPr>
            <p:nvPr/>
          </p:nvSpPr>
          <p:spPr bwMode="auto">
            <a:xfrm>
              <a:off x="672" y="2880"/>
              <a:ext cx="3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</a:t>
              </a:r>
              <a:endParaRPr lang="ru-RU" sz="2800" b="0">
                <a:solidFill>
                  <a:srgbClr val="0000FF"/>
                </a:solidFill>
                <a:effectLst/>
              </a:endParaRPr>
            </a:p>
          </p:txBody>
        </p:sp>
        <p:sp>
          <p:nvSpPr>
            <p:cNvPr id="790629" name="Oval 101"/>
            <p:cNvSpPr>
              <a:spLocks noChangeArrowheads="1"/>
            </p:cNvSpPr>
            <p:nvPr/>
          </p:nvSpPr>
          <p:spPr bwMode="auto">
            <a:xfrm>
              <a:off x="882" y="3080"/>
              <a:ext cx="82" cy="85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104"/>
          <p:cNvGrpSpPr>
            <a:grpSpLocks/>
          </p:cNvGrpSpPr>
          <p:nvPr/>
        </p:nvGrpSpPr>
        <p:grpSpPr bwMode="auto">
          <a:xfrm>
            <a:off x="3003550" y="4965700"/>
            <a:ext cx="609600" cy="1649413"/>
            <a:chOff x="1892" y="3128"/>
            <a:chExt cx="384" cy="1039"/>
          </a:xfrm>
        </p:grpSpPr>
        <p:grpSp>
          <p:nvGrpSpPr>
            <p:cNvPr id="10" name="Group 64"/>
            <p:cNvGrpSpPr>
              <a:grpSpLocks/>
            </p:cNvGrpSpPr>
            <p:nvPr/>
          </p:nvGrpSpPr>
          <p:grpSpPr bwMode="auto">
            <a:xfrm>
              <a:off x="1892" y="3840"/>
              <a:ext cx="364" cy="327"/>
              <a:chOff x="528" y="3936"/>
              <a:chExt cx="364" cy="327"/>
            </a:xfrm>
          </p:grpSpPr>
          <p:sp>
            <p:nvSpPr>
              <p:cNvPr id="790593" name="Oval 65"/>
              <p:cNvSpPr>
                <a:spLocks noChangeArrowheads="1"/>
              </p:cNvSpPr>
              <p:nvPr/>
            </p:nvSpPr>
            <p:spPr bwMode="auto">
              <a:xfrm>
                <a:off x="768" y="4123"/>
                <a:ext cx="74" cy="71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0594" name="Text Box 66"/>
              <p:cNvSpPr txBox="1">
                <a:spLocks noChangeArrowheads="1"/>
              </p:cNvSpPr>
              <p:nvPr/>
            </p:nvSpPr>
            <p:spPr bwMode="auto">
              <a:xfrm>
                <a:off x="528" y="3936"/>
                <a:ext cx="364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</a:t>
                </a:r>
                <a:endParaRPr lang="ru-RU" sz="2800" b="0">
                  <a:solidFill>
                    <a:srgbClr val="0000FF"/>
                  </a:solidFill>
                  <a:effectLst/>
                </a:endParaRPr>
              </a:p>
            </p:txBody>
          </p:sp>
        </p:grpSp>
        <p:sp>
          <p:nvSpPr>
            <p:cNvPr id="790630" name="Text Box 102"/>
            <p:cNvSpPr txBox="1">
              <a:spLocks noChangeArrowheads="1"/>
            </p:cNvSpPr>
            <p:nvPr/>
          </p:nvSpPr>
          <p:spPr bwMode="auto">
            <a:xfrm rot="16200000">
              <a:off x="1930" y="3446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808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        I</a:t>
              </a:r>
              <a:endParaRPr lang="ru-RU" sz="160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90631" name="Freeform 103"/>
            <p:cNvSpPr>
              <a:spLocks/>
            </p:cNvSpPr>
            <p:nvPr/>
          </p:nvSpPr>
          <p:spPr bwMode="auto">
            <a:xfrm>
              <a:off x="2168" y="3128"/>
              <a:ext cx="1" cy="928"/>
            </a:xfrm>
            <a:custGeom>
              <a:avLst/>
              <a:gdLst/>
              <a:ahLst/>
              <a:cxnLst>
                <a:cxn ang="0">
                  <a:pos x="0" y="928"/>
                </a:cxn>
                <a:cxn ang="0">
                  <a:pos x="0" y="0"/>
                </a:cxn>
              </a:cxnLst>
              <a:rect l="0" t="0" r="r" b="b"/>
              <a:pathLst>
                <a:path w="1" h="928">
                  <a:moveTo>
                    <a:pt x="0" y="928"/>
                  </a:moveTo>
                  <a:lnTo>
                    <a:pt x="0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107"/>
          <p:cNvGrpSpPr>
            <a:grpSpLocks/>
          </p:cNvGrpSpPr>
          <p:nvPr/>
        </p:nvGrpSpPr>
        <p:grpSpPr bwMode="auto">
          <a:xfrm>
            <a:off x="1143000" y="850900"/>
            <a:ext cx="1879600" cy="2832100"/>
            <a:chOff x="720" y="536"/>
            <a:chExt cx="1184" cy="1784"/>
          </a:xfrm>
        </p:grpSpPr>
        <p:sp>
          <p:nvSpPr>
            <p:cNvPr id="790568" name="Freeform 40"/>
            <p:cNvSpPr>
              <a:spLocks/>
            </p:cNvSpPr>
            <p:nvPr/>
          </p:nvSpPr>
          <p:spPr bwMode="auto">
            <a:xfrm>
              <a:off x="720" y="2048"/>
              <a:ext cx="1184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296" y="0"/>
                </a:cxn>
                <a:cxn ang="0">
                  <a:pos x="1184" y="8"/>
                </a:cxn>
              </a:cxnLst>
              <a:rect l="0" t="0" r="r" b="b"/>
              <a:pathLst>
                <a:path w="1184" h="272">
                  <a:moveTo>
                    <a:pt x="0" y="272"/>
                  </a:moveTo>
                  <a:lnTo>
                    <a:pt x="296" y="0"/>
                  </a:lnTo>
                  <a:lnTo>
                    <a:pt x="1184" y="8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625" name="Freeform 97"/>
            <p:cNvSpPr>
              <a:spLocks/>
            </p:cNvSpPr>
            <p:nvPr/>
          </p:nvSpPr>
          <p:spPr bwMode="auto">
            <a:xfrm>
              <a:off x="1016" y="808"/>
              <a:ext cx="16" cy="1240"/>
            </a:xfrm>
            <a:custGeom>
              <a:avLst/>
              <a:gdLst/>
              <a:ahLst/>
              <a:cxnLst>
                <a:cxn ang="0">
                  <a:pos x="0" y="1240"/>
                </a:cxn>
                <a:cxn ang="0">
                  <a:pos x="16" y="0"/>
                </a:cxn>
              </a:cxnLst>
              <a:rect l="0" t="0" r="r" b="b"/>
              <a:pathLst>
                <a:path w="16" h="1240">
                  <a:moveTo>
                    <a:pt x="0" y="1240"/>
                  </a:moveTo>
                  <a:lnTo>
                    <a:pt x="16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633" name="Text Box 105"/>
            <p:cNvSpPr txBox="1">
              <a:spLocks noChangeArrowheads="1"/>
            </p:cNvSpPr>
            <p:nvPr/>
          </p:nvSpPr>
          <p:spPr bwMode="auto">
            <a:xfrm rot="16200000">
              <a:off x="586" y="1294"/>
              <a:ext cx="864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808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       I        I</a:t>
              </a:r>
              <a:endParaRPr lang="ru-RU" sz="160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12" name="Group 41"/>
            <p:cNvGrpSpPr>
              <a:grpSpLocks/>
            </p:cNvGrpSpPr>
            <p:nvPr/>
          </p:nvGrpSpPr>
          <p:grpSpPr bwMode="auto">
            <a:xfrm>
              <a:off x="816" y="536"/>
              <a:ext cx="364" cy="328"/>
              <a:chOff x="960" y="1497"/>
              <a:chExt cx="364" cy="367"/>
            </a:xfrm>
          </p:grpSpPr>
          <p:sp>
            <p:nvSpPr>
              <p:cNvPr id="790570" name="Oval 42"/>
              <p:cNvSpPr>
                <a:spLocks noChangeArrowheads="1"/>
              </p:cNvSpPr>
              <p:nvPr/>
            </p:nvSpPr>
            <p:spPr bwMode="auto">
              <a:xfrm>
                <a:off x="1152" y="1799"/>
                <a:ext cx="66" cy="65"/>
              </a:xfrm>
              <a:prstGeom prst="ellipse">
                <a:avLst/>
              </a:prstGeom>
              <a:solidFill>
                <a:srgbClr val="FF0000"/>
              </a:solidFill>
              <a:ln w="3175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90571" name="Text Box 43"/>
              <p:cNvSpPr txBox="1">
                <a:spLocks noChangeArrowheads="1"/>
              </p:cNvSpPr>
              <p:nvPr/>
            </p:nvSpPr>
            <p:spPr bwMode="auto">
              <a:xfrm>
                <a:off x="960" y="1497"/>
                <a:ext cx="364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>
                    <a:solidFill>
                      <a:srgbClr val="0000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R</a:t>
                </a:r>
                <a:endParaRPr lang="ru-RU" sz="2800" b="0">
                  <a:solidFill>
                    <a:srgbClr val="0000FF"/>
                  </a:solidFill>
                  <a:effectLst/>
                </a:endParaRPr>
              </a:p>
            </p:txBody>
          </p:sp>
        </p:grpSp>
      </p:grpSp>
      <p:grpSp>
        <p:nvGrpSpPr>
          <p:cNvPr id="13" name="Group 110"/>
          <p:cNvGrpSpPr>
            <a:grpSpLocks/>
          </p:cNvGrpSpPr>
          <p:nvPr/>
        </p:nvGrpSpPr>
        <p:grpSpPr bwMode="auto">
          <a:xfrm>
            <a:off x="869950" y="4241800"/>
            <a:ext cx="1695450" cy="2235200"/>
            <a:chOff x="548" y="2672"/>
            <a:chExt cx="1068" cy="1408"/>
          </a:xfrm>
        </p:grpSpPr>
        <p:sp>
          <p:nvSpPr>
            <p:cNvPr id="790624" name="Freeform 96"/>
            <p:cNvSpPr>
              <a:spLocks/>
            </p:cNvSpPr>
            <p:nvPr/>
          </p:nvSpPr>
          <p:spPr bwMode="auto">
            <a:xfrm>
              <a:off x="608" y="2672"/>
              <a:ext cx="1008" cy="1112"/>
            </a:xfrm>
            <a:custGeom>
              <a:avLst/>
              <a:gdLst/>
              <a:ahLst/>
              <a:cxnLst>
                <a:cxn ang="0">
                  <a:pos x="8" y="792"/>
                </a:cxn>
                <a:cxn ang="0">
                  <a:pos x="0" y="1112"/>
                </a:cxn>
                <a:cxn ang="0">
                  <a:pos x="1008" y="0"/>
                </a:cxn>
              </a:cxnLst>
              <a:rect l="0" t="0" r="r" b="b"/>
              <a:pathLst>
                <a:path w="1008" h="1112">
                  <a:moveTo>
                    <a:pt x="8" y="792"/>
                  </a:moveTo>
                  <a:lnTo>
                    <a:pt x="0" y="1112"/>
                  </a:lnTo>
                  <a:lnTo>
                    <a:pt x="1008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611" name="Oval 83"/>
            <p:cNvSpPr>
              <a:spLocks noChangeArrowheads="1"/>
            </p:cNvSpPr>
            <p:nvPr/>
          </p:nvSpPr>
          <p:spPr bwMode="auto">
            <a:xfrm>
              <a:off x="576" y="3744"/>
              <a:ext cx="74" cy="7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0612" name="Text Box 84"/>
            <p:cNvSpPr txBox="1">
              <a:spLocks noChangeArrowheads="1"/>
            </p:cNvSpPr>
            <p:nvPr/>
          </p:nvSpPr>
          <p:spPr bwMode="auto">
            <a:xfrm>
              <a:off x="548" y="3753"/>
              <a:ext cx="3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</a:t>
              </a:r>
              <a:endParaRPr lang="ru-RU" sz="2800" b="0">
                <a:solidFill>
                  <a:srgbClr val="0000FF"/>
                </a:solidFill>
                <a:effectLst/>
              </a:endParaRPr>
            </a:p>
          </p:txBody>
        </p:sp>
      </p:grpSp>
      <p:grpSp>
        <p:nvGrpSpPr>
          <p:cNvPr id="14" name="Group 114"/>
          <p:cNvGrpSpPr>
            <a:grpSpLocks/>
          </p:cNvGrpSpPr>
          <p:nvPr/>
        </p:nvGrpSpPr>
        <p:grpSpPr bwMode="auto">
          <a:xfrm>
            <a:off x="228600" y="0"/>
            <a:ext cx="1143000" cy="4968875"/>
            <a:chOff x="-288" y="0"/>
            <a:chExt cx="720" cy="3130"/>
          </a:xfrm>
        </p:grpSpPr>
        <p:sp>
          <p:nvSpPr>
            <p:cNvPr id="790641" name="Text Box 113"/>
            <p:cNvSpPr txBox="1">
              <a:spLocks noChangeArrowheads="1"/>
            </p:cNvSpPr>
            <p:nvPr/>
          </p:nvSpPr>
          <p:spPr bwMode="auto">
            <a:xfrm rot="16200000">
              <a:off x="-1670" y="1382"/>
              <a:ext cx="2976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808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       I        I        I        I        I         I        I   </a:t>
              </a:r>
              <a:endParaRPr lang="ru-RU" sz="1600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90639" name="Freeform 111"/>
            <p:cNvSpPr>
              <a:spLocks/>
            </p:cNvSpPr>
            <p:nvPr/>
          </p:nvSpPr>
          <p:spPr bwMode="auto">
            <a:xfrm>
              <a:off x="-184" y="624"/>
              <a:ext cx="616" cy="2328"/>
            </a:xfrm>
            <a:custGeom>
              <a:avLst/>
              <a:gdLst/>
              <a:ahLst/>
              <a:cxnLst>
                <a:cxn ang="0">
                  <a:pos x="616" y="1680"/>
                </a:cxn>
                <a:cxn ang="0">
                  <a:pos x="0" y="2328"/>
                </a:cxn>
                <a:cxn ang="0">
                  <a:pos x="16" y="0"/>
                </a:cxn>
              </a:cxnLst>
              <a:rect l="0" t="0" r="r" b="b"/>
              <a:pathLst>
                <a:path w="616" h="2328">
                  <a:moveTo>
                    <a:pt x="616" y="1680"/>
                  </a:moveTo>
                  <a:lnTo>
                    <a:pt x="0" y="2328"/>
                  </a:lnTo>
                  <a:lnTo>
                    <a:pt x="16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90640" name="Text Box 112"/>
            <p:cNvSpPr txBox="1">
              <a:spLocks noChangeArrowheads="1"/>
            </p:cNvSpPr>
            <p:nvPr/>
          </p:nvSpPr>
          <p:spPr bwMode="auto">
            <a:xfrm rot="-46033132">
              <a:off x="-375" y="2515"/>
              <a:ext cx="1018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r>
                <a:rPr lang="en-US" sz="16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I     I     I     I     I</a:t>
              </a:r>
              <a:endParaRPr lang="ru-RU" sz="160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15" name="Group 75"/>
          <p:cNvGrpSpPr>
            <a:grpSpLocks/>
          </p:cNvGrpSpPr>
          <p:nvPr/>
        </p:nvGrpSpPr>
        <p:grpSpPr bwMode="auto">
          <a:xfrm>
            <a:off x="152400" y="442913"/>
            <a:ext cx="577850" cy="623887"/>
            <a:chOff x="836" y="1977"/>
            <a:chExt cx="364" cy="393"/>
          </a:xfrm>
        </p:grpSpPr>
        <p:sp>
          <p:nvSpPr>
            <p:cNvPr id="790604" name="Oval 76"/>
            <p:cNvSpPr>
              <a:spLocks noChangeArrowheads="1"/>
            </p:cNvSpPr>
            <p:nvPr/>
          </p:nvSpPr>
          <p:spPr bwMode="auto">
            <a:xfrm>
              <a:off x="964" y="2299"/>
              <a:ext cx="74" cy="71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0605" name="Text Box 77"/>
            <p:cNvSpPr txBox="1">
              <a:spLocks noChangeArrowheads="1"/>
            </p:cNvSpPr>
            <p:nvPr/>
          </p:nvSpPr>
          <p:spPr bwMode="auto">
            <a:xfrm>
              <a:off x="836" y="1977"/>
              <a:ext cx="3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endParaRPr lang="ru-RU" sz="2800" b="0">
                <a:solidFill>
                  <a:srgbClr val="0000FF"/>
                </a:solidFill>
                <a:effectLst/>
              </a:endParaRPr>
            </a:p>
          </p:txBody>
        </p:sp>
      </p:grpSp>
      <p:sp>
        <p:nvSpPr>
          <p:cNvPr id="790644" name="Text Box 116"/>
          <p:cNvSpPr txBox="1">
            <a:spLocks noChangeArrowheads="1"/>
          </p:cNvSpPr>
          <p:nvPr/>
        </p:nvSpPr>
        <p:spPr bwMode="auto">
          <a:xfrm>
            <a:off x="6248400" y="5867400"/>
            <a:ext cx="2084388" cy="7016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0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(7; 4;-1)</a:t>
            </a:r>
            <a:endParaRPr lang="ru-RU" sz="36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90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9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90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9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9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9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9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90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0547" grpId="0"/>
      <p:bldP spid="790548" grpId="0"/>
      <p:bldP spid="790550" grpId="0"/>
      <p:bldP spid="790551" grpId="0"/>
      <p:bldP spid="790552" grpId="0"/>
      <p:bldP spid="790553" grpId="0"/>
      <p:bldP spid="790606" grpId="0"/>
      <p:bldP spid="790573" grpId="0" animBg="1"/>
      <p:bldP spid="7906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6923088" cy="765175"/>
          </a:xfrm>
        </p:spPr>
        <p:txBody>
          <a:bodyPr/>
          <a:lstStyle/>
          <a:p>
            <a:r>
              <a:rPr lang="ru-RU" sz="3600" b="1" i="1">
                <a:solidFill>
                  <a:srgbClr val="990000"/>
                </a:solidFill>
                <a:latin typeface="Times New Roman" pitchFamily="18" charset="0"/>
              </a:rPr>
              <a:t>Решение задач.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5175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ru-RU" b="1" i="1">
                <a:latin typeface="Times New Roman" pitchFamily="18" charset="0"/>
              </a:rPr>
              <a:t>№ 401 (а)  Рассмотрим точку А (2; -3; 5)</a:t>
            </a:r>
          </a:p>
        </p:txBody>
      </p:sp>
      <p:pic>
        <p:nvPicPr>
          <p:cNvPr id="18436" name="Picture 4" descr="GRD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78700" y="0"/>
            <a:ext cx="1765300" cy="1719263"/>
          </a:xfrm>
          <a:prstGeom prst="rect">
            <a:avLst/>
          </a:prstGeom>
          <a:noFill/>
        </p:spPr>
      </p:pic>
      <p:sp>
        <p:nvSpPr>
          <p:cNvPr id="18439" name="Freeform 7"/>
          <p:cNvSpPr>
            <a:spLocks/>
          </p:cNvSpPr>
          <p:nvPr/>
        </p:nvSpPr>
        <p:spPr bwMode="auto">
          <a:xfrm>
            <a:off x="539750" y="5445125"/>
            <a:ext cx="8231188" cy="23813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5185" y="0"/>
              </a:cxn>
            </a:cxnLst>
            <a:rect l="0" t="0" r="r" b="b"/>
            <a:pathLst>
              <a:path w="5185" h="15">
                <a:moveTo>
                  <a:pt x="0" y="15"/>
                </a:moveTo>
                <a:lnTo>
                  <a:pt x="5185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0" name="Freeform 8"/>
          <p:cNvSpPr>
            <a:spLocks/>
          </p:cNvSpPr>
          <p:nvPr/>
        </p:nvSpPr>
        <p:spPr bwMode="auto">
          <a:xfrm>
            <a:off x="6080125" y="1736725"/>
            <a:ext cx="15875" cy="3703638"/>
          </a:xfrm>
          <a:custGeom>
            <a:avLst/>
            <a:gdLst/>
            <a:ahLst/>
            <a:cxnLst>
              <a:cxn ang="0">
                <a:pos x="0" y="2333"/>
              </a:cxn>
              <a:cxn ang="0">
                <a:pos x="10" y="0"/>
              </a:cxn>
            </a:cxnLst>
            <a:rect l="0" t="0" r="r" b="b"/>
            <a:pathLst>
              <a:path w="10" h="2333">
                <a:moveTo>
                  <a:pt x="0" y="2333"/>
                </a:moveTo>
                <a:lnTo>
                  <a:pt x="1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1" name="Freeform 9"/>
          <p:cNvSpPr>
            <a:spLocks/>
          </p:cNvSpPr>
          <p:nvPr/>
        </p:nvSpPr>
        <p:spPr bwMode="auto">
          <a:xfrm>
            <a:off x="5045075" y="5470525"/>
            <a:ext cx="1035050" cy="1022350"/>
          </a:xfrm>
          <a:custGeom>
            <a:avLst/>
            <a:gdLst/>
            <a:ahLst/>
            <a:cxnLst>
              <a:cxn ang="0">
                <a:pos x="652" y="0"/>
              </a:cxn>
              <a:cxn ang="0">
                <a:pos x="0" y="644"/>
              </a:cxn>
            </a:cxnLst>
            <a:rect l="0" t="0" r="r" b="b"/>
            <a:pathLst>
              <a:path w="652" h="644">
                <a:moveTo>
                  <a:pt x="652" y="0"/>
                </a:moveTo>
                <a:lnTo>
                  <a:pt x="0" y="64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3924300" y="1989138"/>
            <a:ext cx="2160588" cy="40322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5292725" y="6021388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i="1">
                <a:latin typeface="Times New Roman" pitchFamily="18" charset="0"/>
              </a:rPr>
              <a:t>х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8243888" y="5300663"/>
            <a:ext cx="365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i="1">
                <a:latin typeface="Times New Roman" pitchFamily="18" charset="0"/>
              </a:rPr>
              <a:t>у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6372225" y="1700213"/>
            <a:ext cx="342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latin typeface="Times New Roman" pitchFamily="18" charset="0"/>
              </a:rPr>
              <a:t>z</a:t>
            </a:r>
            <a:endParaRPr lang="ru-RU" sz="3200" i="1">
              <a:latin typeface="Times New Roman" pitchFamily="18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5940425" y="5445125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latin typeface="Times New Roman" pitchFamily="18" charset="0"/>
              </a:rPr>
              <a:t>0</a:t>
            </a:r>
            <a:endParaRPr lang="ru-RU" sz="3200" i="1">
              <a:latin typeface="Times New Roman" pitchFamily="18" charset="0"/>
            </a:endParaRPr>
          </a:p>
        </p:txBody>
      </p:sp>
      <p:sp>
        <p:nvSpPr>
          <p:cNvPr id="18447" name="Oval 15"/>
          <p:cNvSpPr>
            <a:spLocks noChangeArrowheads="1"/>
          </p:cNvSpPr>
          <p:nvPr/>
        </p:nvSpPr>
        <p:spPr bwMode="auto">
          <a:xfrm>
            <a:off x="3851275" y="2420938"/>
            <a:ext cx="144463" cy="122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8" name="AutoShape 16"/>
          <p:cNvSpPr>
            <a:spLocks/>
          </p:cNvSpPr>
          <p:nvPr/>
        </p:nvSpPr>
        <p:spPr bwMode="auto">
          <a:xfrm>
            <a:off x="6084888" y="2060575"/>
            <a:ext cx="358775" cy="3362325"/>
          </a:xfrm>
          <a:prstGeom prst="rightBrace">
            <a:avLst>
              <a:gd name="adj1" fmla="val 78097"/>
              <a:gd name="adj2" fmla="val 50000"/>
            </a:avLst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9" name="AutoShape 17"/>
          <p:cNvSpPr>
            <a:spLocks/>
          </p:cNvSpPr>
          <p:nvPr/>
        </p:nvSpPr>
        <p:spPr bwMode="auto">
          <a:xfrm rot="5400000">
            <a:off x="4561681" y="5455444"/>
            <a:ext cx="287338" cy="1562100"/>
          </a:xfrm>
          <a:prstGeom prst="rightBrace">
            <a:avLst>
              <a:gd name="adj1" fmla="val 45304"/>
              <a:gd name="adj2" fmla="val 50000"/>
            </a:avLst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0" name="AutoShape 18"/>
          <p:cNvSpPr>
            <a:spLocks/>
          </p:cNvSpPr>
          <p:nvPr/>
        </p:nvSpPr>
        <p:spPr bwMode="auto">
          <a:xfrm rot="13642160">
            <a:off x="3888581" y="1735932"/>
            <a:ext cx="358775" cy="719138"/>
          </a:xfrm>
          <a:prstGeom prst="rightBrace">
            <a:avLst>
              <a:gd name="adj1" fmla="val 16704"/>
              <a:gd name="adj2" fmla="val 50000"/>
            </a:avLst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3492500" y="1628775"/>
            <a:ext cx="360363" cy="555625"/>
          </a:xfrm>
          <a:prstGeom prst="rect">
            <a:avLst/>
          </a:prstGeom>
          <a:solidFill>
            <a:srgbClr val="FFFFEB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1">
                <a:latin typeface="Times New Roman" pitchFamily="18" charset="0"/>
              </a:rPr>
              <a:t>2</a:t>
            </a:r>
            <a:endParaRPr lang="ru-RU" sz="2800" b="0" i="1">
              <a:latin typeface="Times New Roman" pitchFamily="18" charset="0"/>
            </a:endParaRP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6516688" y="3429000"/>
            <a:ext cx="360362" cy="555625"/>
          </a:xfrm>
          <a:prstGeom prst="rect">
            <a:avLst/>
          </a:prstGeom>
          <a:solidFill>
            <a:srgbClr val="FFFFEB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1">
                <a:latin typeface="Times New Roman" pitchFamily="18" charset="0"/>
              </a:rPr>
              <a:t>5</a:t>
            </a:r>
            <a:endParaRPr lang="ru-RU" sz="2800" b="0" i="1">
              <a:latin typeface="Times New Roman" pitchFamily="18" charset="0"/>
            </a:endParaRP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4427538" y="6302375"/>
            <a:ext cx="360362" cy="555625"/>
          </a:xfrm>
          <a:prstGeom prst="rect">
            <a:avLst/>
          </a:prstGeom>
          <a:solidFill>
            <a:srgbClr val="FFFFEB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1">
                <a:latin typeface="Times New Roman" pitchFamily="18" charset="0"/>
              </a:rPr>
              <a:t>-3</a:t>
            </a:r>
            <a:endParaRPr lang="ru-RU" sz="2800" b="0" i="1">
              <a:latin typeface="Times New Roman" pitchFamily="18" charset="0"/>
            </a:endParaRP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3348038" y="25654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FF0000"/>
                </a:solidFill>
              </a:rPr>
              <a:t>A</a:t>
            </a:r>
            <a:endParaRPr lang="ru-RU" sz="3200" i="1">
              <a:solidFill>
                <a:srgbClr val="FF0000"/>
              </a:solidFill>
            </a:endParaRP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50825" y="1773238"/>
            <a:ext cx="1876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1) A</a:t>
            </a:r>
            <a:r>
              <a:rPr lang="en-US" sz="2800" i="1" baseline="-25000">
                <a:latin typeface="Times New Roman" pitchFamily="18" charset="0"/>
              </a:rPr>
              <a:t>1 </a:t>
            </a:r>
            <a:r>
              <a:rPr lang="en-US" sz="2800" i="1">
                <a:latin typeface="Times New Roman" pitchFamily="18" charset="0"/>
              </a:rPr>
              <a:t>:  Oxy</a:t>
            </a:r>
            <a:endParaRPr lang="ru-RU" sz="2800" i="1">
              <a:latin typeface="Times New Roman" pitchFamily="18" charset="0"/>
            </a:endParaRP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3348038" y="5516563"/>
            <a:ext cx="622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hlink"/>
                </a:solidFill>
              </a:rPr>
              <a:t>A</a:t>
            </a:r>
            <a:r>
              <a:rPr lang="en-US" sz="3200" i="1" baseline="-25000">
                <a:solidFill>
                  <a:schemeClr val="hlink"/>
                </a:solidFill>
              </a:rPr>
              <a:t>1</a:t>
            </a:r>
            <a:endParaRPr lang="ru-RU" sz="3200" i="1">
              <a:solidFill>
                <a:schemeClr val="hlink"/>
              </a:solidFill>
            </a:endParaRP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539750" y="2349500"/>
            <a:ext cx="2143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hlink"/>
                </a:solidFill>
                <a:latin typeface="Times New Roman" pitchFamily="18" charset="0"/>
              </a:rPr>
              <a:t>A</a:t>
            </a:r>
            <a:r>
              <a:rPr lang="en-US" sz="3200" i="1" baseline="-25000">
                <a:solidFill>
                  <a:schemeClr val="hlink"/>
                </a:solidFill>
                <a:latin typeface="Times New Roman" pitchFamily="18" charset="0"/>
              </a:rPr>
              <a:t>1 </a:t>
            </a:r>
            <a:r>
              <a:rPr lang="en-US" sz="3200" i="1">
                <a:solidFill>
                  <a:schemeClr val="hlink"/>
                </a:solidFill>
                <a:latin typeface="Times New Roman" pitchFamily="18" charset="0"/>
              </a:rPr>
              <a:t>(2; -3; 0)</a:t>
            </a:r>
            <a:endParaRPr lang="ru-RU" sz="3200" i="1">
              <a:solidFill>
                <a:schemeClr val="hlink"/>
              </a:solidFill>
            </a:endParaRP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5508625" y="2420938"/>
            <a:ext cx="6254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accent2"/>
                </a:solidFill>
              </a:rPr>
              <a:t>A</a:t>
            </a:r>
            <a:r>
              <a:rPr lang="en-US" sz="3200" i="1" baseline="-25000">
                <a:solidFill>
                  <a:schemeClr val="accent2"/>
                </a:solidFill>
                <a:latin typeface="Times New Roman" pitchFamily="18" charset="0"/>
              </a:rPr>
              <a:t>2</a:t>
            </a:r>
            <a:endParaRPr lang="ru-RU" sz="3200" i="1">
              <a:solidFill>
                <a:schemeClr val="accent2"/>
              </a:solidFill>
            </a:endParaRP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179388" y="2997200"/>
            <a:ext cx="1857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2) A</a:t>
            </a:r>
            <a:r>
              <a:rPr lang="en-US" sz="2800" i="1" baseline="-25000">
                <a:latin typeface="Times New Roman" pitchFamily="18" charset="0"/>
              </a:rPr>
              <a:t>2 </a:t>
            </a:r>
            <a:r>
              <a:rPr lang="en-US" sz="2800" i="1">
                <a:latin typeface="Times New Roman" pitchFamily="18" charset="0"/>
              </a:rPr>
              <a:t>:  Oxz</a:t>
            </a:r>
            <a:endParaRPr lang="ru-RU" sz="2800" i="1">
              <a:latin typeface="Times New Roman" pitchFamily="18" charset="0"/>
            </a:endParaRPr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468313" y="3573463"/>
            <a:ext cx="20081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en-US" sz="3200" i="1" baseline="-25000">
                <a:solidFill>
                  <a:schemeClr val="accent2"/>
                </a:solidFill>
                <a:latin typeface="Times New Roman" pitchFamily="18" charset="0"/>
              </a:rPr>
              <a:t>2 </a:t>
            </a:r>
            <a:r>
              <a:rPr lang="en-US" sz="3200" i="1">
                <a:solidFill>
                  <a:schemeClr val="accent2"/>
                </a:solidFill>
                <a:latin typeface="Times New Roman" pitchFamily="18" charset="0"/>
              </a:rPr>
              <a:t>(2; 0; 5)</a:t>
            </a:r>
            <a:endParaRPr lang="ru-RU" sz="3200" i="1">
              <a:solidFill>
                <a:schemeClr val="accent2"/>
              </a:solidFill>
            </a:endParaRP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250825" y="4221163"/>
            <a:ext cx="18367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3) A</a:t>
            </a:r>
            <a:r>
              <a:rPr lang="en-US" sz="2800" i="1" baseline="-25000">
                <a:latin typeface="Times New Roman" pitchFamily="18" charset="0"/>
              </a:rPr>
              <a:t>3 </a:t>
            </a:r>
            <a:r>
              <a:rPr lang="en-US" sz="2800" i="1">
                <a:latin typeface="Times New Roman" pitchFamily="18" charset="0"/>
              </a:rPr>
              <a:t>:  Oyz</a:t>
            </a:r>
            <a:endParaRPr lang="ru-RU" sz="2800" i="1">
              <a:latin typeface="Times New Roman" pitchFamily="18" charset="0"/>
            </a:endParaRPr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4427538" y="1412875"/>
            <a:ext cx="625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CC3300"/>
                </a:solidFill>
              </a:rPr>
              <a:t>A</a:t>
            </a:r>
            <a:r>
              <a:rPr lang="en-US" sz="3200" i="1" baseline="-25000">
                <a:solidFill>
                  <a:srgbClr val="CC3300"/>
                </a:solidFill>
                <a:latin typeface="Times New Roman" pitchFamily="18" charset="0"/>
              </a:rPr>
              <a:t>3</a:t>
            </a:r>
            <a:endParaRPr lang="ru-RU" sz="3200" i="1">
              <a:solidFill>
                <a:srgbClr val="CC3300"/>
              </a:solidFill>
            </a:endParaRP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468313" y="4797425"/>
            <a:ext cx="2143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CC3300"/>
                </a:solidFill>
                <a:latin typeface="Times New Roman" pitchFamily="18" charset="0"/>
              </a:rPr>
              <a:t>A</a:t>
            </a:r>
            <a:r>
              <a:rPr lang="en-US" sz="3200" i="1" baseline="-25000">
                <a:solidFill>
                  <a:srgbClr val="CC3300"/>
                </a:solidFill>
                <a:latin typeface="Times New Roman" pitchFamily="18" charset="0"/>
              </a:rPr>
              <a:t>3 </a:t>
            </a:r>
            <a:r>
              <a:rPr lang="en-US" sz="3200" i="1">
                <a:solidFill>
                  <a:srgbClr val="CC3300"/>
                </a:solidFill>
                <a:latin typeface="Times New Roman" pitchFamily="18" charset="0"/>
              </a:rPr>
              <a:t>(0; -3; 5)</a:t>
            </a:r>
            <a:endParaRPr lang="ru-RU" sz="3200" i="1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7" dur="1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1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1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1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1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1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  <p:bldP spid="18439" grpId="0" animBg="1"/>
      <p:bldP spid="18440" grpId="0" animBg="1"/>
      <p:bldP spid="18441" grpId="0" animBg="1"/>
      <p:bldP spid="18442" grpId="0" animBg="1"/>
      <p:bldP spid="18443" grpId="0"/>
      <p:bldP spid="18444" grpId="0"/>
      <p:bldP spid="18445" grpId="0"/>
      <p:bldP spid="18446" grpId="0"/>
      <p:bldP spid="18447" grpId="0" animBg="1"/>
      <p:bldP spid="18448" grpId="0" animBg="1"/>
      <p:bldP spid="18449" grpId="0" animBg="1"/>
      <p:bldP spid="18450" grpId="0" animBg="1"/>
      <p:bldP spid="18451" grpId="0" animBg="1"/>
      <p:bldP spid="18452" grpId="0" animBg="1"/>
      <p:bldP spid="18453" grpId="0" animBg="1"/>
      <p:bldP spid="18454" grpId="0"/>
      <p:bldP spid="18455" grpId="0"/>
      <p:bldP spid="18456" grpId="0"/>
      <p:bldP spid="18457" grpId="0"/>
      <p:bldP spid="18458" grpId="0"/>
      <p:bldP spid="18459" grpId="0"/>
      <p:bldP spid="18460" grpId="0"/>
      <p:bldP spid="18461" grpId="0"/>
      <p:bldP spid="18462" grpId="0"/>
      <p:bldP spid="184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6923088" cy="765175"/>
          </a:xfrm>
        </p:spPr>
        <p:txBody>
          <a:bodyPr/>
          <a:lstStyle/>
          <a:p>
            <a:r>
              <a:rPr lang="ru-RU" sz="3600" b="1" i="1">
                <a:solidFill>
                  <a:srgbClr val="990000"/>
                </a:solidFill>
                <a:latin typeface="Times New Roman" pitchFamily="18" charset="0"/>
              </a:rPr>
              <a:t>Решение задач.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5175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ru-RU" b="1" i="1">
                <a:latin typeface="Times New Roman" pitchFamily="18" charset="0"/>
              </a:rPr>
              <a:t>№ 401 (б)  Рассмотрим точку А (2; -3; 5)</a:t>
            </a:r>
          </a:p>
        </p:txBody>
      </p:sp>
      <p:pic>
        <p:nvPicPr>
          <p:cNvPr id="23556" name="Picture 4" descr="GRD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78700" y="0"/>
            <a:ext cx="1765300" cy="1719263"/>
          </a:xfrm>
          <a:prstGeom prst="rect">
            <a:avLst/>
          </a:prstGeom>
          <a:noFill/>
        </p:spPr>
      </p:pic>
      <p:sp>
        <p:nvSpPr>
          <p:cNvPr id="23557" name="Freeform 5"/>
          <p:cNvSpPr>
            <a:spLocks/>
          </p:cNvSpPr>
          <p:nvPr/>
        </p:nvSpPr>
        <p:spPr bwMode="auto">
          <a:xfrm>
            <a:off x="539750" y="5445125"/>
            <a:ext cx="8231188" cy="23813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5185" y="0"/>
              </a:cxn>
            </a:cxnLst>
            <a:rect l="0" t="0" r="r" b="b"/>
            <a:pathLst>
              <a:path w="5185" h="15">
                <a:moveTo>
                  <a:pt x="0" y="15"/>
                </a:moveTo>
                <a:lnTo>
                  <a:pt x="5185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58" name="Freeform 6"/>
          <p:cNvSpPr>
            <a:spLocks/>
          </p:cNvSpPr>
          <p:nvPr/>
        </p:nvSpPr>
        <p:spPr bwMode="auto">
          <a:xfrm>
            <a:off x="6080125" y="1736725"/>
            <a:ext cx="15875" cy="3703638"/>
          </a:xfrm>
          <a:custGeom>
            <a:avLst/>
            <a:gdLst/>
            <a:ahLst/>
            <a:cxnLst>
              <a:cxn ang="0">
                <a:pos x="0" y="2333"/>
              </a:cxn>
              <a:cxn ang="0">
                <a:pos x="10" y="0"/>
              </a:cxn>
            </a:cxnLst>
            <a:rect l="0" t="0" r="r" b="b"/>
            <a:pathLst>
              <a:path w="10" h="2333">
                <a:moveTo>
                  <a:pt x="0" y="2333"/>
                </a:moveTo>
                <a:lnTo>
                  <a:pt x="1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59" name="Freeform 7"/>
          <p:cNvSpPr>
            <a:spLocks/>
          </p:cNvSpPr>
          <p:nvPr/>
        </p:nvSpPr>
        <p:spPr bwMode="auto">
          <a:xfrm>
            <a:off x="5045075" y="5470525"/>
            <a:ext cx="1035050" cy="1022350"/>
          </a:xfrm>
          <a:custGeom>
            <a:avLst/>
            <a:gdLst/>
            <a:ahLst/>
            <a:cxnLst>
              <a:cxn ang="0">
                <a:pos x="652" y="0"/>
              </a:cxn>
              <a:cxn ang="0">
                <a:pos x="0" y="644"/>
              </a:cxn>
            </a:cxnLst>
            <a:rect l="0" t="0" r="r" b="b"/>
            <a:pathLst>
              <a:path w="652" h="644">
                <a:moveTo>
                  <a:pt x="652" y="0"/>
                </a:moveTo>
                <a:lnTo>
                  <a:pt x="0" y="64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3924300" y="1989138"/>
            <a:ext cx="2160588" cy="40322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292725" y="6021388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i="1">
                <a:latin typeface="Times New Roman" pitchFamily="18" charset="0"/>
              </a:rPr>
              <a:t>х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8243888" y="5300663"/>
            <a:ext cx="365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i="1">
                <a:latin typeface="Times New Roman" pitchFamily="18" charset="0"/>
              </a:rPr>
              <a:t>у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6372225" y="1700213"/>
            <a:ext cx="342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latin typeface="Times New Roman" pitchFamily="18" charset="0"/>
              </a:rPr>
              <a:t>z</a:t>
            </a:r>
            <a:endParaRPr lang="ru-RU" sz="3200" i="1">
              <a:latin typeface="Times New Roman" pitchFamily="18" charset="0"/>
            </a:endParaRP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5940425" y="5445125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latin typeface="Times New Roman" pitchFamily="18" charset="0"/>
              </a:rPr>
              <a:t>0</a:t>
            </a:r>
            <a:endParaRPr lang="ru-RU" sz="3200" i="1">
              <a:latin typeface="Times New Roman" pitchFamily="18" charset="0"/>
            </a:endParaRP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3851275" y="2420938"/>
            <a:ext cx="144463" cy="1222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66" name="AutoShape 14"/>
          <p:cNvSpPr>
            <a:spLocks/>
          </p:cNvSpPr>
          <p:nvPr/>
        </p:nvSpPr>
        <p:spPr bwMode="auto">
          <a:xfrm>
            <a:off x="6084888" y="2060575"/>
            <a:ext cx="358775" cy="3362325"/>
          </a:xfrm>
          <a:prstGeom prst="rightBrace">
            <a:avLst>
              <a:gd name="adj1" fmla="val 78097"/>
              <a:gd name="adj2" fmla="val 50000"/>
            </a:avLst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67" name="AutoShape 15"/>
          <p:cNvSpPr>
            <a:spLocks/>
          </p:cNvSpPr>
          <p:nvPr/>
        </p:nvSpPr>
        <p:spPr bwMode="auto">
          <a:xfrm rot="5400000">
            <a:off x="4561681" y="5455444"/>
            <a:ext cx="287338" cy="1562100"/>
          </a:xfrm>
          <a:prstGeom prst="rightBrace">
            <a:avLst>
              <a:gd name="adj1" fmla="val 45304"/>
              <a:gd name="adj2" fmla="val 50000"/>
            </a:avLst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68" name="AutoShape 16"/>
          <p:cNvSpPr>
            <a:spLocks/>
          </p:cNvSpPr>
          <p:nvPr/>
        </p:nvSpPr>
        <p:spPr bwMode="auto">
          <a:xfrm rot="13642160">
            <a:off x="3888581" y="1735932"/>
            <a:ext cx="358775" cy="719138"/>
          </a:xfrm>
          <a:prstGeom prst="rightBrace">
            <a:avLst>
              <a:gd name="adj1" fmla="val 16704"/>
              <a:gd name="adj2" fmla="val 50000"/>
            </a:avLst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3492500" y="1628775"/>
            <a:ext cx="360363" cy="555625"/>
          </a:xfrm>
          <a:prstGeom prst="rect">
            <a:avLst/>
          </a:prstGeom>
          <a:solidFill>
            <a:srgbClr val="FFFFEB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1">
                <a:latin typeface="Times New Roman" pitchFamily="18" charset="0"/>
              </a:rPr>
              <a:t>2</a:t>
            </a:r>
            <a:endParaRPr lang="ru-RU" sz="2800" b="0" i="1">
              <a:latin typeface="Times New Roman" pitchFamily="18" charset="0"/>
            </a:endParaRP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516688" y="3429000"/>
            <a:ext cx="360362" cy="555625"/>
          </a:xfrm>
          <a:prstGeom prst="rect">
            <a:avLst/>
          </a:prstGeom>
          <a:solidFill>
            <a:srgbClr val="FFFFEB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1">
                <a:latin typeface="Times New Roman" pitchFamily="18" charset="0"/>
              </a:rPr>
              <a:t>5</a:t>
            </a:r>
            <a:endParaRPr lang="ru-RU" sz="2800" b="0" i="1">
              <a:latin typeface="Times New Roman" pitchFamily="18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27538" y="6302375"/>
            <a:ext cx="360362" cy="555625"/>
          </a:xfrm>
          <a:prstGeom prst="rect">
            <a:avLst/>
          </a:prstGeom>
          <a:solidFill>
            <a:srgbClr val="FFFFEB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0" i="1">
                <a:latin typeface="Times New Roman" pitchFamily="18" charset="0"/>
              </a:rPr>
              <a:t>-3</a:t>
            </a:r>
            <a:endParaRPr lang="ru-RU" sz="2800" b="0" i="1">
              <a:latin typeface="Times New Roman" pitchFamily="18" charset="0"/>
            </a:endParaRP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3348038" y="25654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FF0000"/>
                </a:solidFill>
              </a:rPr>
              <a:t>A</a:t>
            </a:r>
            <a:endParaRPr lang="ru-RU" sz="3200" i="1">
              <a:solidFill>
                <a:srgbClr val="FF0000"/>
              </a:solidFill>
            </a:endParaRP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250825" y="1773238"/>
            <a:ext cx="1719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1) A</a:t>
            </a:r>
            <a:r>
              <a:rPr lang="ru-RU" sz="2800" i="1" baseline="-25000">
                <a:latin typeface="Times New Roman" pitchFamily="18" charset="0"/>
              </a:rPr>
              <a:t>4</a:t>
            </a:r>
            <a:r>
              <a:rPr lang="en-US" sz="2800" i="1" baseline="-25000">
                <a:latin typeface="Times New Roman" pitchFamily="18" charset="0"/>
              </a:rPr>
              <a:t> </a:t>
            </a:r>
            <a:r>
              <a:rPr lang="en-US" sz="2800" i="1">
                <a:latin typeface="Times New Roman" pitchFamily="18" charset="0"/>
              </a:rPr>
              <a:t>:  Ox</a:t>
            </a:r>
            <a:endParaRPr lang="ru-RU" sz="2800" i="1">
              <a:latin typeface="Times New Roman" pitchFamily="18" charset="0"/>
            </a:endParaRP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5435600" y="5878513"/>
            <a:ext cx="5889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hlink"/>
                </a:solidFill>
                <a:latin typeface="Times New Roman" pitchFamily="18" charset="0"/>
              </a:rPr>
              <a:t>A</a:t>
            </a:r>
            <a:r>
              <a:rPr lang="ru-RU" sz="3200" i="1" baseline="-25000">
                <a:solidFill>
                  <a:schemeClr val="hlink"/>
                </a:solidFill>
                <a:latin typeface="Times New Roman" pitchFamily="18" charset="0"/>
              </a:rPr>
              <a:t>4</a:t>
            </a:r>
            <a:endParaRPr lang="ru-RU" sz="32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539750" y="2349500"/>
            <a:ext cx="20081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hlink"/>
                </a:solidFill>
                <a:latin typeface="Times New Roman" pitchFamily="18" charset="0"/>
              </a:rPr>
              <a:t>A</a:t>
            </a:r>
            <a:r>
              <a:rPr lang="ru-RU" sz="3200" i="1" baseline="-25000">
                <a:solidFill>
                  <a:schemeClr val="hlink"/>
                </a:solidFill>
                <a:latin typeface="Times New Roman" pitchFamily="18" charset="0"/>
              </a:rPr>
              <a:t>4</a:t>
            </a:r>
            <a:r>
              <a:rPr lang="en-US" sz="3200" i="1" baseline="-2500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en-US" sz="3200" i="1">
                <a:solidFill>
                  <a:schemeClr val="hlink"/>
                </a:solidFill>
                <a:latin typeface="Times New Roman" pitchFamily="18" charset="0"/>
              </a:rPr>
              <a:t>(2; </a:t>
            </a:r>
            <a:r>
              <a:rPr lang="ru-RU" sz="3200" i="1">
                <a:solidFill>
                  <a:schemeClr val="hlink"/>
                </a:solidFill>
                <a:latin typeface="Times New Roman" pitchFamily="18" charset="0"/>
              </a:rPr>
              <a:t>0</a:t>
            </a:r>
            <a:r>
              <a:rPr lang="en-US" sz="3200" i="1">
                <a:solidFill>
                  <a:schemeClr val="hlink"/>
                </a:solidFill>
                <a:latin typeface="Times New Roman" pitchFamily="18" charset="0"/>
              </a:rPr>
              <a:t>; 0)</a:t>
            </a:r>
            <a:endParaRPr lang="ru-RU" sz="3200" i="1">
              <a:solidFill>
                <a:schemeClr val="hlink"/>
              </a:solidFill>
            </a:endParaRP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924300" y="4797425"/>
            <a:ext cx="625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accent2"/>
                </a:solidFill>
              </a:rPr>
              <a:t>A</a:t>
            </a:r>
            <a:r>
              <a:rPr lang="ru-RU" sz="3200" i="1" baseline="-25000">
                <a:solidFill>
                  <a:schemeClr val="accent2"/>
                </a:solidFill>
                <a:latin typeface="Times New Roman" pitchFamily="18" charset="0"/>
              </a:rPr>
              <a:t>5</a:t>
            </a:r>
            <a:endParaRPr lang="ru-RU" sz="3200" i="1">
              <a:solidFill>
                <a:schemeClr val="accent2"/>
              </a:solidFill>
            </a:endParaRP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179388" y="2997200"/>
            <a:ext cx="1698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2) A</a:t>
            </a:r>
            <a:r>
              <a:rPr lang="ru-RU" sz="2800" i="1" baseline="-25000">
                <a:latin typeface="Times New Roman" pitchFamily="18" charset="0"/>
              </a:rPr>
              <a:t>5</a:t>
            </a:r>
            <a:r>
              <a:rPr lang="en-US" sz="2800" i="1" baseline="-25000">
                <a:latin typeface="Times New Roman" pitchFamily="18" charset="0"/>
              </a:rPr>
              <a:t> </a:t>
            </a:r>
            <a:r>
              <a:rPr lang="en-US" sz="2800" i="1">
                <a:latin typeface="Times New Roman" pitchFamily="18" charset="0"/>
              </a:rPr>
              <a:t>:  O</a:t>
            </a:r>
            <a:r>
              <a:rPr lang="ru-RU" sz="2800" i="1">
                <a:latin typeface="Times New Roman" pitchFamily="18" charset="0"/>
              </a:rPr>
              <a:t>у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468313" y="3573463"/>
            <a:ext cx="2143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ru-RU" sz="3200" i="1" baseline="-25000">
                <a:solidFill>
                  <a:schemeClr val="accent2"/>
                </a:solidFill>
                <a:latin typeface="Times New Roman" pitchFamily="18" charset="0"/>
              </a:rPr>
              <a:t>5</a:t>
            </a:r>
            <a:r>
              <a:rPr lang="en-US" sz="3200" i="1" baseline="-2500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3200" i="1">
                <a:solidFill>
                  <a:schemeClr val="accent2"/>
                </a:solidFill>
                <a:latin typeface="Times New Roman" pitchFamily="18" charset="0"/>
              </a:rPr>
              <a:t>(</a:t>
            </a:r>
            <a:r>
              <a:rPr lang="ru-RU" sz="3200" i="1">
                <a:solidFill>
                  <a:schemeClr val="accent2"/>
                </a:solidFill>
                <a:latin typeface="Times New Roman" pitchFamily="18" charset="0"/>
              </a:rPr>
              <a:t>0</a:t>
            </a:r>
            <a:r>
              <a:rPr lang="en-US" sz="3200" i="1">
                <a:solidFill>
                  <a:schemeClr val="accent2"/>
                </a:solidFill>
                <a:latin typeface="Times New Roman" pitchFamily="18" charset="0"/>
              </a:rPr>
              <a:t>; </a:t>
            </a:r>
            <a:r>
              <a:rPr lang="ru-RU" sz="3200" i="1">
                <a:solidFill>
                  <a:schemeClr val="accent2"/>
                </a:solidFill>
                <a:latin typeface="Times New Roman" pitchFamily="18" charset="0"/>
              </a:rPr>
              <a:t>-3</a:t>
            </a:r>
            <a:r>
              <a:rPr lang="en-US" sz="3200" i="1">
                <a:solidFill>
                  <a:schemeClr val="accent2"/>
                </a:solidFill>
                <a:latin typeface="Times New Roman" pitchFamily="18" charset="0"/>
              </a:rPr>
              <a:t>; </a:t>
            </a:r>
            <a:r>
              <a:rPr lang="ru-RU" sz="3200" i="1">
                <a:solidFill>
                  <a:schemeClr val="accent2"/>
                </a:solidFill>
                <a:latin typeface="Times New Roman" pitchFamily="18" charset="0"/>
              </a:rPr>
              <a:t>0</a:t>
            </a:r>
            <a:r>
              <a:rPr lang="en-US" sz="3200" i="1">
                <a:solidFill>
                  <a:schemeClr val="accent2"/>
                </a:solidFill>
                <a:latin typeface="Times New Roman" pitchFamily="18" charset="0"/>
              </a:rPr>
              <a:t>)</a:t>
            </a:r>
            <a:endParaRPr lang="ru-RU" sz="3200" i="1">
              <a:solidFill>
                <a:schemeClr val="accent2"/>
              </a:solidFill>
            </a:endParaRP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50825" y="4221163"/>
            <a:ext cx="1679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pitchFamily="18" charset="0"/>
              </a:rPr>
              <a:t>3) A</a:t>
            </a:r>
            <a:r>
              <a:rPr lang="ru-RU" sz="2800" i="1" baseline="-25000">
                <a:latin typeface="Times New Roman" pitchFamily="18" charset="0"/>
              </a:rPr>
              <a:t>6</a:t>
            </a:r>
            <a:r>
              <a:rPr lang="en-US" sz="2800" i="1" baseline="-25000">
                <a:latin typeface="Times New Roman" pitchFamily="18" charset="0"/>
              </a:rPr>
              <a:t> </a:t>
            </a:r>
            <a:r>
              <a:rPr lang="en-US" sz="2800" i="1">
                <a:latin typeface="Times New Roman" pitchFamily="18" charset="0"/>
              </a:rPr>
              <a:t>:  Oz</a:t>
            </a:r>
            <a:endParaRPr lang="ru-RU" sz="2800" i="1">
              <a:latin typeface="Times New Roman" pitchFamily="18" charset="0"/>
            </a:endParaRP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5508625" y="1412875"/>
            <a:ext cx="625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CC3300"/>
                </a:solidFill>
              </a:rPr>
              <a:t>A</a:t>
            </a:r>
            <a:r>
              <a:rPr lang="ru-RU" sz="3200" i="1" baseline="-25000">
                <a:solidFill>
                  <a:srgbClr val="CC3300"/>
                </a:solidFill>
                <a:latin typeface="Times New Roman" pitchFamily="18" charset="0"/>
              </a:rPr>
              <a:t>6</a:t>
            </a:r>
            <a:endParaRPr lang="ru-RU" sz="3200" i="1">
              <a:solidFill>
                <a:srgbClr val="CC3300"/>
              </a:solidFill>
            </a:endParaRP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468313" y="4797425"/>
            <a:ext cx="20081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CC3300"/>
                </a:solidFill>
                <a:latin typeface="Times New Roman" pitchFamily="18" charset="0"/>
              </a:rPr>
              <a:t>A</a:t>
            </a:r>
            <a:r>
              <a:rPr lang="ru-RU" sz="3200" i="1" baseline="-25000">
                <a:solidFill>
                  <a:srgbClr val="CC3300"/>
                </a:solidFill>
                <a:latin typeface="Times New Roman" pitchFamily="18" charset="0"/>
              </a:rPr>
              <a:t>6</a:t>
            </a:r>
            <a:r>
              <a:rPr lang="en-US" sz="3200" i="1" baseline="-2500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 sz="3200" i="1">
                <a:solidFill>
                  <a:srgbClr val="CC3300"/>
                </a:solidFill>
                <a:latin typeface="Times New Roman" pitchFamily="18" charset="0"/>
              </a:rPr>
              <a:t>(0; </a:t>
            </a:r>
            <a:r>
              <a:rPr lang="ru-RU" sz="3200" i="1">
                <a:solidFill>
                  <a:srgbClr val="CC3300"/>
                </a:solidFill>
                <a:latin typeface="Times New Roman" pitchFamily="18" charset="0"/>
              </a:rPr>
              <a:t>0</a:t>
            </a:r>
            <a:r>
              <a:rPr lang="en-US" sz="3200" i="1">
                <a:solidFill>
                  <a:srgbClr val="CC3300"/>
                </a:solidFill>
                <a:latin typeface="Times New Roman" pitchFamily="18" charset="0"/>
              </a:rPr>
              <a:t>; 5)</a:t>
            </a:r>
            <a:endParaRPr lang="ru-RU" sz="3200" i="1">
              <a:solidFill>
                <a:srgbClr val="CC3300"/>
              </a:solidFill>
            </a:endParaRPr>
          </a:p>
        </p:txBody>
      </p:sp>
      <p:sp>
        <p:nvSpPr>
          <p:cNvPr id="23583" name="Freeform 31"/>
          <p:cNvSpPr>
            <a:spLocks/>
          </p:cNvSpPr>
          <p:nvPr/>
        </p:nvSpPr>
        <p:spPr bwMode="auto">
          <a:xfrm>
            <a:off x="4541838" y="5440363"/>
            <a:ext cx="1543050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72" y="4"/>
              </a:cxn>
            </a:cxnLst>
            <a:rect l="0" t="0" r="r" b="b"/>
            <a:pathLst>
              <a:path w="972" h="4">
                <a:moveTo>
                  <a:pt x="0" y="0"/>
                </a:moveTo>
                <a:lnTo>
                  <a:pt x="972" y="4"/>
                </a:lnTo>
              </a:path>
            </a:pathLst>
          </a:custGeom>
          <a:noFill/>
          <a:ln w="15875" cap="flat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84" name="Freeform 32"/>
          <p:cNvSpPr>
            <a:spLocks/>
          </p:cNvSpPr>
          <p:nvPr/>
        </p:nvSpPr>
        <p:spPr bwMode="auto">
          <a:xfrm>
            <a:off x="4511675" y="2011363"/>
            <a:ext cx="30163" cy="33988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" y="2141"/>
              </a:cxn>
            </a:cxnLst>
            <a:rect l="0" t="0" r="r" b="b"/>
            <a:pathLst>
              <a:path w="19" h="2141">
                <a:moveTo>
                  <a:pt x="0" y="0"/>
                </a:moveTo>
                <a:lnTo>
                  <a:pt x="19" y="2141"/>
                </a:lnTo>
              </a:path>
            </a:pathLst>
          </a:custGeom>
          <a:noFill/>
          <a:ln w="15875" cap="flat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85" name="Freeform 33"/>
          <p:cNvSpPr>
            <a:spLocks/>
          </p:cNvSpPr>
          <p:nvPr/>
        </p:nvSpPr>
        <p:spPr bwMode="auto">
          <a:xfrm>
            <a:off x="3902075" y="5440363"/>
            <a:ext cx="639763" cy="595312"/>
          </a:xfrm>
          <a:custGeom>
            <a:avLst/>
            <a:gdLst/>
            <a:ahLst/>
            <a:cxnLst>
              <a:cxn ang="0">
                <a:pos x="403" y="0"/>
              </a:cxn>
              <a:cxn ang="0">
                <a:pos x="0" y="375"/>
              </a:cxn>
            </a:cxnLst>
            <a:rect l="0" t="0" r="r" b="b"/>
            <a:pathLst>
              <a:path w="403" h="375">
                <a:moveTo>
                  <a:pt x="403" y="0"/>
                </a:moveTo>
                <a:lnTo>
                  <a:pt x="0" y="375"/>
                </a:lnTo>
              </a:path>
            </a:pathLst>
          </a:custGeom>
          <a:noFill/>
          <a:ln w="15875" cap="flat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73" grpId="0"/>
      <p:bldP spid="23574" grpId="0"/>
      <p:bldP spid="23575" grpId="0"/>
      <p:bldP spid="23576" grpId="0"/>
      <p:bldP spid="23577" grpId="0"/>
      <p:bldP spid="23578" grpId="0"/>
      <p:bldP spid="23579" grpId="0"/>
      <p:bldP spid="23580" grpId="0"/>
      <p:bldP spid="23581" grpId="0"/>
      <p:bldP spid="23583" grpId="0" animBg="1"/>
      <p:bldP spid="23584" grpId="0" animBg="1"/>
      <p:bldP spid="2358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777875"/>
          </a:xfrm>
        </p:spPr>
        <p:txBody>
          <a:bodyPr/>
          <a:lstStyle/>
          <a:p>
            <a:r>
              <a:rPr lang="ru-RU" sz="3600" b="1" i="1">
                <a:solidFill>
                  <a:srgbClr val="990000"/>
                </a:solidFill>
                <a:latin typeface="Times New Roman" pitchFamily="18" charset="0"/>
              </a:rPr>
              <a:t>Решение задач.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ru-RU" b="1" i="1">
                <a:latin typeface="Times New Roman" pitchFamily="18" charset="0"/>
              </a:rPr>
              <a:t>№ 402</a:t>
            </a:r>
          </a:p>
        </p:txBody>
      </p:sp>
      <p:pic>
        <p:nvPicPr>
          <p:cNvPr id="20484" name="Picture 4" descr="GRD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78700" y="0"/>
            <a:ext cx="1765300" cy="1719263"/>
          </a:xfrm>
          <a:prstGeom prst="rect">
            <a:avLst/>
          </a:prstGeom>
          <a:noFill/>
        </p:spPr>
      </p:pic>
      <p:sp>
        <p:nvSpPr>
          <p:cNvPr id="20485" name="Freeform 5"/>
          <p:cNvSpPr>
            <a:spLocks/>
          </p:cNvSpPr>
          <p:nvPr/>
        </p:nvSpPr>
        <p:spPr bwMode="auto">
          <a:xfrm>
            <a:off x="3203575" y="4941888"/>
            <a:ext cx="5676900" cy="11112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3576" y="0"/>
              </a:cxn>
            </a:cxnLst>
            <a:rect l="0" t="0" r="r" b="b"/>
            <a:pathLst>
              <a:path w="3576" h="7">
                <a:moveTo>
                  <a:pt x="0" y="7"/>
                </a:moveTo>
                <a:lnTo>
                  <a:pt x="357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86" name="Freeform 6"/>
          <p:cNvSpPr>
            <a:spLocks/>
          </p:cNvSpPr>
          <p:nvPr/>
        </p:nvSpPr>
        <p:spPr bwMode="auto">
          <a:xfrm>
            <a:off x="4892675" y="1189038"/>
            <a:ext cx="14288" cy="3779837"/>
          </a:xfrm>
          <a:custGeom>
            <a:avLst/>
            <a:gdLst/>
            <a:ahLst/>
            <a:cxnLst>
              <a:cxn ang="0">
                <a:pos x="0" y="2381"/>
              </a:cxn>
              <a:cxn ang="0">
                <a:pos x="9" y="0"/>
              </a:cxn>
            </a:cxnLst>
            <a:rect l="0" t="0" r="r" b="b"/>
            <a:pathLst>
              <a:path w="9" h="2381">
                <a:moveTo>
                  <a:pt x="0" y="2381"/>
                </a:moveTo>
                <a:lnTo>
                  <a:pt x="9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87" name="Freeform 7"/>
          <p:cNvSpPr>
            <a:spLocks/>
          </p:cNvSpPr>
          <p:nvPr/>
        </p:nvSpPr>
        <p:spPr bwMode="auto">
          <a:xfrm>
            <a:off x="3260725" y="4937125"/>
            <a:ext cx="1616075" cy="1479550"/>
          </a:xfrm>
          <a:custGeom>
            <a:avLst/>
            <a:gdLst/>
            <a:ahLst/>
            <a:cxnLst>
              <a:cxn ang="0">
                <a:pos x="1018" y="0"/>
              </a:cxn>
              <a:cxn ang="0">
                <a:pos x="0" y="932"/>
              </a:cxn>
            </a:cxnLst>
            <a:rect l="0" t="0" r="r" b="b"/>
            <a:pathLst>
              <a:path w="1018" h="932">
                <a:moveTo>
                  <a:pt x="1018" y="0"/>
                </a:moveTo>
                <a:lnTo>
                  <a:pt x="0" y="9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059113" y="5805488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i="1">
                <a:latin typeface="Times New Roman" pitchFamily="18" charset="0"/>
              </a:rPr>
              <a:t>х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8388350" y="4941888"/>
            <a:ext cx="365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i="1">
                <a:latin typeface="Times New Roman" pitchFamily="18" charset="0"/>
              </a:rPr>
              <a:t>у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932363" y="1196975"/>
            <a:ext cx="342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latin typeface="Times New Roman" pitchFamily="18" charset="0"/>
              </a:rPr>
              <a:t>z</a:t>
            </a:r>
            <a:endParaRPr lang="ru-RU" sz="3200" i="1">
              <a:latin typeface="Times New Roman" pitchFamily="18" charset="0"/>
            </a:endParaRP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6227763" y="5445125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sz="2400" baseline="-25000">
                <a:solidFill>
                  <a:srgbClr val="FF0000"/>
                </a:solidFill>
                <a:latin typeface="Arial" charset="0"/>
              </a:rPr>
              <a:t>1</a:t>
            </a:r>
            <a:r>
              <a:rPr lang="ru-RU" sz="2400" baseline="-25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sz="2400">
                <a:solidFill>
                  <a:srgbClr val="FF0000"/>
                </a:solidFill>
                <a:latin typeface="Arial" charset="0"/>
              </a:rPr>
              <a:t>- ?</a:t>
            </a:r>
            <a:endParaRPr lang="ru-RU" sz="2400" baseline="-25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6877050" y="45085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C</a:t>
            </a:r>
            <a:r>
              <a:rPr lang="ru-RU" sz="2400">
                <a:solidFill>
                  <a:srgbClr val="FF0000"/>
                </a:solidFill>
                <a:latin typeface="Arial" charset="0"/>
              </a:rPr>
              <a:t> - ?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4321175" y="2709863"/>
            <a:ext cx="2519363" cy="2736850"/>
            <a:chOff x="2722" y="1707"/>
            <a:chExt cx="1587" cy="1724"/>
          </a:xfrm>
        </p:grpSpPr>
        <p:sp>
          <p:nvSpPr>
            <p:cNvPr id="20514" name="Line 34"/>
            <p:cNvSpPr>
              <a:spLocks noChangeShapeType="1"/>
            </p:cNvSpPr>
            <p:nvPr/>
          </p:nvSpPr>
          <p:spPr bwMode="auto">
            <a:xfrm>
              <a:off x="3084" y="1707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5" name="Line 35"/>
            <p:cNvSpPr>
              <a:spLocks noChangeShapeType="1"/>
            </p:cNvSpPr>
            <p:nvPr/>
          </p:nvSpPr>
          <p:spPr bwMode="auto">
            <a:xfrm flipH="1">
              <a:off x="2722" y="1707"/>
              <a:ext cx="362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6" name="Line 36"/>
            <p:cNvSpPr>
              <a:spLocks noChangeShapeType="1"/>
            </p:cNvSpPr>
            <p:nvPr/>
          </p:nvSpPr>
          <p:spPr bwMode="auto">
            <a:xfrm>
              <a:off x="2722" y="2115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7" name="Line 37"/>
            <p:cNvSpPr>
              <a:spLocks noChangeShapeType="1"/>
            </p:cNvSpPr>
            <p:nvPr/>
          </p:nvSpPr>
          <p:spPr bwMode="auto">
            <a:xfrm flipH="1">
              <a:off x="3992" y="1707"/>
              <a:ext cx="317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8" name="Line 38"/>
            <p:cNvSpPr>
              <a:spLocks noChangeShapeType="1"/>
            </p:cNvSpPr>
            <p:nvPr/>
          </p:nvSpPr>
          <p:spPr bwMode="auto">
            <a:xfrm>
              <a:off x="2722" y="2115"/>
              <a:ext cx="0" cy="13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19" name="Line 39"/>
            <p:cNvSpPr>
              <a:spLocks noChangeShapeType="1"/>
            </p:cNvSpPr>
            <p:nvPr/>
          </p:nvSpPr>
          <p:spPr bwMode="auto">
            <a:xfrm flipH="1">
              <a:off x="3992" y="2115"/>
              <a:ext cx="0" cy="13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20" name="Line 40"/>
            <p:cNvSpPr>
              <a:spLocks noChangeShapeType="1"/>
            </p:cNvSpPr>
            <p:nvPr/>
          </p:nvSpPr>
          <p:spPr bwMode="auto">
            <a:xfrm>
              <a:off x="2722" y="3431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21" name="Line 41"/>
            <p:cNvSpPr>
              <a:spLocks noChangeShapeType="1"/>
            </p:cNvSpPr>
            <p:nvPr/>
          </p:nvSpPr>
          <p:spPr bwMode="auto">
            <a:xfrm>
              <a:off x="4309" y="1707"/>
              <a:ext cx="0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22" name="Line 42"/>
            <p:cNvSpPr>
              <a:spLocks noChangeShapeType="1"/>
            </p:cNvSpPr>
            <p:nvPr/>
          </p:nvSpPr>
          <p:spPr bwMode="auto">
            <a:xfrm flipV="1">
              <a:off x="3992" y="3113"/>
              <a:ext cx="317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23" name="Line 43"/>
            <p:cNvSpPr>
              <a:spLocks noChangeShapeType="1"/>
            </p:cNvSpPr>
            <p:nvPr/>
          </p:nvSpPr>
          <p:spPr bwMode="auto">
            <a:xfrm>
              <a:off x="3084" y="1707"/>
              <a:ext cx="0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24" name="Line 44"/>
            <p:cNvSpPr>
              <a:spLocks noChangeShapeType="1"/>
            </p:cNvSpPr>
            <p:nvPr/>
          </p:nvSpPr>
          <p:spPr bwMode="auto">
            <a:xfrm flipH="1">
              <a:off x="3084" y="3113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25" name="Line 45"/>
            <p:cNvSpPr>
              <a:spLocks noChangeShapeType="1"/>
            </p:cNvSpPr>
            <p:nvPr/>
          </p:nvSpPr>
          <p:spPr bwMode="auto">
            <a:xfrm flipH="1">
              <a:off x="2722" y="3113"/>
              <a:ext cx="362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0526" name="Text Box 46"/>
          <p:cNvSpPr txBox="1">
            <a:spLocks noChangeArrowheads="1"/>
          </p:cNvSpPr>
          <p:nvPr/>
        </p:nvSpPr>
        <p:spPr bwMode="auto">
          <a:xfrm>
            <a:off x="4211638" y="5445125"/>
            <a:ext cx="1979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A</a:t>
            </a:r>
            <a:r>
              <a:rPr lang="en-US" sz="2400" baseline="-25000">
                <a:latin typeface="Arial" charset="0"/>
              </a:rPr>
              <a:t>1</a:t>
            </a:r>
            <a:r>
              <a:rPr lang="ru-RU" sz="2400" baseline="-25000">
                <a:latin typeface="Arial" charset="0"/>
              </a:rPr>
              <a:t> </a:t>
            </a:r>
            <a:r>
              <a:rPr lang="ru-RU" sz="2400">
                <a:latin typeface="Arial" charset="0"/>
              </a:rPr>
              <a:t>(1;0;0)</a:t>
            </a:r>
            <a:endParaRPr lang="ru-RU" sz="2400" baseline="-25000">
              <a:latin typeface="Arial" charset="0"/>
            </a:endParaRPr>
          </a:p>
        </p:txBody>
      </p:sp>
      <p:sp>
        <p:nvSpPr>
          <p:cNvPr id="20527" name="Text Box 47"/>
          <p:cNvSpPr txBox="1">
            <a:spLocks noChangeArrowheads="1"/>
          </p:cNvSpPr>
          <p:nvPr/>
        </p:nvSpPr>
        <p:spPr bwMode="auto">
          <a:xfrm>
            <a:off x="3348038" y="3068638"/>
            <a:ext cx="108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B</a:t>
            </a:r>
            <a:r>
              <a:rPr lang="en-US" sz="2400" baseline="-25000">
                <a:solidFill>
                  <a:srgbClr val="FF0000"/>
                </a:solidFill>
                <a:latin typeface="Arial" charset="0"/>
              </a:rPr>
              <a:t>1</a:t>
            </a:r>
            <a:r>
              <a:rPr lang="ru-RU" sz="2400" baseline="-25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sz="2400">
                <a:solidFill>
                  <a:srgbClr val="FF0000"/>
                </a:solidFill>
                <a:latin typeface="Arial" charset="0"/>
              </a:rPr>
              <a:t>- ?</a:t>
            </a:r>
            <a:endParaRPr lang="ru-RU" sz="2400" baseline="-25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528" name="Text Box 48"/>
          <p:cNvSpPr txBox="1">
            <a:spLocks noChangeArrowheads="1"/>
          </p:cNvSpPr>
          <p:nvPr/>
        </p:nvSpPr>
        <p:spPr bwMode="auto">
          <a:xfrm>
            <a:off x="6372225" y="3141663"/>
            <a:ext cx="108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US" sz="2400" baseline="-25000">
                <a:solidFill>
                  <a:srgbClr val="FF0000"/>
                </a:solidFill>
                <a:latin typeface="Arial" charset="0"/>
              </a:rPr>
              <a:t>1</a:t>
            </a:r>
            <a:r>
              <a:rPr lang="ru-RU" sz="2400" baseline="-25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sz="2400">
                <a:solidFill>
                  <a:srgbClr val="FF0000"/>
                </a:solidFill>
                <a:latin typeface="Arial" charset="0"/>
              </a:rPr>
              <a:t>- ?</a:t>
            </a:r>
            <a:endParaRPr lang="ru-RU" sz="2400" baseline="-25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529" name="Text Box 49"/>
          <p:cNvSpPr txBox="1">
            <a:spLocks noChangeArrowheads="1"/>
          </p:cNvSpPr>
          <p:nvPr/>
        </p:nvSpPr>
        <p:spPr bwMode="auto">
          <a:xfrm>
            <a:off x="4859338" y="4437063"/>
            <a:ext cx="144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A</a:t>
            </a:r>
            <a:r>
              <a:rPr lang="ru-RU" sz="2400">
                <a:latin typeface="Arial" charset="0"/>
              </a:rPr>
              <a:t> (0;0;0)</a:t>
            </a:r>
          </a:p>
        </p:txBody>
      </p:sp>
      <p:sp>
        <p:nvSpPr>
          <p:cNvPr id="20530" name="Text Box 50"/>
          <p:cNvSpPr txBox="1">
            <a:spLocks noChangeArrowheads="1"/>
          </p:cNvSpPr>
          <p:nvPr/>
        </p:nvSpPr>
        <p:spPr bwMode="auto">
          <a:xfrm>
            <a:off x="4932363" y="2205038"/>
            <a:ext cx="1439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B</a:t>
            </a:r>
            <a:r>
              <a:rPr lang="ru-RU" sz="2400">
                <a:latin typeface="Arial" charset="0"/>
              </a:rPr>
              <a:t> (0;0;1)</a:t>
            </a:r>
          </a:p>
        </p:txBody>
      </p:sp>
      <p:sp>
        <p:nvSpPr>
          <p:cNvPr id="20531" name="Text Box 51"/>
          <p:cNvSpPr txBox="1">
            <a:spLocks noChangeArrowheads="1"/>
          </p:cNvSpPr>
          <p:nvPr/>
        </p:nvSpPr>
        <p:spPr bwMode="auto">
          <a:xfrm>
            <a:off x="6732588" y="2205038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D</a:t>
            </a:r>
            <a:r>
              <a:rPr lang="ru-RU" sz="2400">
                <a:latin typeface="Arial" charset="0"/>
              </a:rPr>
              <a:t> (0;1;0)</a:t>
            </a:r>
          </a:p>
        </p:txBody>
      </p:sp>
      <p:sp>
        <p:nvSpPr>
          <p:cNvPr id="20533" name="Rectangle 53"/>
          <p:cNvSpPr>
            <a:spLocks noChangeArrowheads="1"/>
          </p:cNvSpPr>
          <p:nvPr/>
        </p:nvSpPr>
        <p:spPr bwMode="auto">
          <a:xfrm>
            <a:off x="179388" y="1700213"/>
            <a:ext cx="2087562" cy="576262"/>
          </a:xfrm>
          <a:prstGeom prst="rect">
            <a:avLst/>
          </a:prstGeom>
          <a:solidFill>
            <a:srgbClr val="FDFDD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i="1">
                <a:latin typeface="Times New Roman" pitchFamily="18" charset="0"/>
              </a:rPr>
              <a:t>В</a:t>
            </a:r>
            <a:r>
              <a:rPr lang="ru-RU" sz="3200" i="1" baseline="-25000">
                <a:latin typeface="Times New Roman" pitchFamily="18" charset="0"/>
              </a:rPr>
              <a:t>1</a:t>
            </a:r>
            <a:r>
              <a:rPr lang="ru-RU" sz="3200" i="1">
                <a:latin typeface="Times New Roman" pitchFamily="18" charset="0"/>
              </a:rPr>
              <a:t> (1; 0; 1)</a:t>
            </a:r>
          </a:p>
        </p:txBody>
      </p:sp>
      <p:sp>
        <p:nvSpPr>
          <p:cNvPr id="20534" name="Rectangle 54"/>
          <p:cNvSpPr>
            <a:spLocks noChangeArrowheads="1"/>
          </p:cNvSpPr>
          <p:nvPr/>
        </p:nvSpPr>
        <p:spPr bwMode="auto">
          <a:xfrm>
            <a:off x="179388" y="2420938"/>
            <a:ext cx="2087562" cy="576262"/>
          </a:xfrm>
          <a:prstGeom prst="rect">
            <a:avLst/>
          </a:prstGeom>
          <a:solidFill>
            <a:srgbClr val="FDFDD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i="1">
                <a:latin typeface="Times New Roman" pitchFamily="18" charset="0"/>
              </a:rPr>
              <a:t>С (0; 1; 0)</a:t>
            </a:r>
          </a:p>
        </p:txBody>
      </p:sp>
      <p:sp>
        <p:nvSpPr>
          <p:cNvPr id="20535" name="Rectangle 55"/>
          <p:cNvSpPr>
            <a:spLocks noChangeArrowheads="1"/>
          </p:cNvSpPr>
          <p:nvPr/>
        </p:nvSpPr>
        <p:spPr bwMode="auto">
          <a:xfrm>
            <a:off x="179388" y="3213100"/>
            <a:ext cx="2087562" cy="576263"/>
          </a:xfrm>
          <a:prstGeom prst="rect">
            <a:avLst/>
          </a:prstGeom>
          <a:solidFill>
            <a:srgbClr val="FDFDD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i="1">
                <a:latin typeface="Times New Roman" pitchFamily="18" charset="0"/>
              </a:rPr>
              <a:t>С</a:t>
            </a:r>
            <a:r>
              <a:rPr lang="ru-RU" sz="3200" i="1" baseline="-25000">
                <a:latin typeface="Times New Roman" pitchFamily="18" charset="0"/>
              </a:rPr>
              <a:t>1</a:t>
            </a:r>
            <a:r>
              <a:rPr lang="ru-RU" sz="3200" i="1">
                <a:latin typeface="Times New Roman" pitchFamily="18" charset="0"/>
              </a:rPr>
              <a:t> (1; 1; 0)</a:t>
            </a:r>
          </a:p>
        </p:txBody>
      </p:sp>
      <p:sp>
        <p:nvSpPr>
          <p:cNvPr id="20536" name="Rectangle 56"/>
          <p:cNvSpPr>
            <a:spLocks noChangeArrowheads="1"/>
          </p:cNvSpPr>
          <p:nvPr/>
        </p:nvSpPr>
        <p:spPr bwMode="auto">
          <a:xfrm>
            <a:off x="179388" y="4005263"/>
            <a:ext cx="2087562" cy="576262"/>
          </a:xfrm>
          <a:prstGeom prst="rect">
            <a:avLst/>
          </a:prstGeom>
          <a:solidFill>
            <a:srgbClr val="FDFDD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i="1">
                <a:latin typeface="Times New Roman" pitchFamily="18" charset="0"/>
              </a:rPr>
              <a:t>D</a:t>
            </a:r>
            <a:r>
              <a:rPr lang="ru-RU" sz="3200" i="1" baseline="-25000">
                <a:latin typeface="Times New Roman" pitchFamily="18" charset="0"/>
              </a:rPr>
              <a:t>1</a:t>
            </a:r>
            <a:r>
              <a:rPr lang="ru-RU" sz="3200" i="1">
                <a:latin typeface="Times New Roman" pitchFamily="18" charset="0"/>
              </a:rPr>
              <a:t> (1; 1; </a:t>
            </a:r>
            <a:r>
              <a:rPr lang="en-US" sz="3200" i="1">
                <a:latin typeface="Times New Roman" pitchFamily="18" charset="0"/>
              </a:rPr>
              <a:t>1</a:t>
            </a:r>
            <a:r>
              <a:rPr lang="ru-RU" sz="3200" i="1"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6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2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00"/>
                            </p:stCondLst>
                            <p:childTnLst>
                              <p:par>
                                <p:cTn id="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 tmFilter="0,0; .5, 1; 1, 1"/>
                                        <p:tgtEl>
                                          <p:spTgt spid="2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850"/>
                            </p:stCondLst>
                            <p:childTnLst>
                              <p:par>
                                <p:cTn id="1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0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0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0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0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 tmFilter="0,0; .5, 1; 1, 1"/>
                                        <p:tgtEl>
                                          <p:spTgt spid="2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900"/>
                            </p:stCondLst>
                            <p:childTnLst>
                              <p:par>
                                <p:cTn id="1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0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0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0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0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0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0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 tmFilter="0,0; .5, 1; 1, 1"/>
                                        <p:tgtEl>
                                          <p:spTgt spid="2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  <p:bldP spid="20485" grpId="0" animBg="1"/>
      <p:bldP spid="20486" grpId="0" animBg="1"/>
      <p:bldP spid="20487" grpId="0" animBg="1"/>
      <p:bldP spid="20489" grpId="0"/>
      <p:bldP spid="20490" grpId="0"/>
      <p:bldP spid="20491" grpId="0"/>
      <p:bldP spid="20512" grpId="0"/>
      <p:bldP spid="20513" grpId="0"/>
      <p:bldP spid="20526" grpId="0"/>
      <p:bldP spid="20527" grpId="0"/>
      <p:bldP spid="20528" grpId="0"/>
      <p:bldP spid="20529" grpId="0"/>
      <p:bldP spid="20530" grpId="0"/>
      <p:bldP spid="20531" grpId="0"/>
      <p:bldP spid="20533" grpId="0" animBg="1"/>
      <p:bldP spid="20534" grpId="0" animBg="1"/>
      <p:bldP spid="20535" grpId="0" animBg="1"/>
      <p:bldP spid="205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WordArt 4"/>
          <p:cNvSpPr>
            <a:spLocks noChangeArrowheads="1" noChangeShapeType="1" noTextEdit="1"/>
          </p:cNvSpPr>
          <p:nvPr/>
        </p:nvSpPr>
        <p:spPr bwMode="auto">
          <a:xfrm rot="-234848">
            <a:off x="346075" y="682625"/>
            <a:ext cx="5256213" cy="25209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634848" scaled="1"/>
                </a:gradFill>
                <a:latin typeface="Times New Roman"/>
                <a:cs typeface="Times New Roman"/>
              </a:rPr>
              <a:t>МОЛОДЦЫ!</a:t>
            </a:r>
          </a:p>
        </p:txBody>
      </p:sp>
      <p:pic>
        <p:nvPicPr>
          <p:cNvPr id="19461" name="Picture 5" descr="GRD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16" y="0"/>
            <a:ext cx="2506662" cy="4525962"/>
          </a:xfrm>
          <a:noFill/>
          <a:ln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611188" y="3429000"/>
            <a:ext cx="5256212" cy="914400"/>
          </a:xfrm>
          <a:prstGeom prst="rect">
            <a:avLst/>
          </a:prstGeom>
          <a:solidFill>
            <a:srgbClr val="FDFDD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>
                <a:latin typeface="Times New Roman" pitchFamily="18" charset="0"/>
              </a:rPr>
              <a:t>Домашнее задание: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4652963"/>
            <a:ext cx="9144000" cy="1655762"/>
          </a:xfrm>
          <a:prstGeom prst="rect">
            <a:avLst/>
          </a:prstGeom>
          <a:solidFill>
            <a:srgbClr val="FDFDD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dirty="0">
                <a:latin typeface="Times New Roman" pitchFamily="18" charset="0"/>
              </a:rPr>
              <a:t>П.42</a:t>
            </a:r>
          </a:p>
          <a:p>
            <a:pPr algn="ctr"/>
            <a:r>
              <a:rPr lang="ru-RU" sz="3200" dirty="0">
                <a:latin typeface="Times New Roman" pitchFamily="18" charset="0"/>
              </a:rPr>
              <a:t>Задачи на повторение:</a:t>
            </a:r>
          </a:p>
          <a:p>
            <a:pPr algn="ctr"/>
            <a:r>
              <a:rPr lang="ru-RU" sz="3200">
                <a:latin typeface="Times New Roman" pitchFamily="18" charset="0"/>
              </a:rPr>
              <a:t>№№ </a:t>
            </a:r>
            <a:r>
              <a:rPr lang="ru-RU" sz="3200" smtClean="0">
                <a:latin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</a:rPr>
              <a:t>387; </a:t>
            </a:r>
            <a:r>
              <a:rPr lang="ru-RU" sz="3200" dirty="0" smtClean="0">
                <a:latin typeface="Times New Roman" pitchFamily="18" charset="0"/>
              </a:rPr>
              <a:t>393; 400(</a:t>
            </a:r>
            <a:r>
              <a:rPr lang="ru-RU" sz="3200" dirty="0" err="1" smtClean="0">
                <a:latin typeface="Times New Roman" pitchFamily="18" charset="0"/>
              </a:rPr>
              <a:t>б,в,д,е</a:t>
            </a:r>
            <a:r>
              <a:rPr lang="ru-RU" sz="3200" dirty="0" smtClean="0">
                <a:latin typeface="Times New Roman" pitchFamily="18" charset="0"/>
              </a:rPr>
              <a:t>), 401(для точки В)</a:t>
            </a:r>
            <a:endParaRPr lang="ru-RU" sz="32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2" grpId="0" animBg="1"/>
      <p:bldP spid="194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ru-RU" sz="3600" b="1">
                <a:solidFill>
                  <a:srgbClr val="CC0000"/>
                </a:solidFill>
                <a:latin typeface="Times New Roman" pitchFamily="18" charset="0"/>
              </a:rPr>
              <a:t>Цели урока: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205038"/>
            <a:ext cx="8435975" cy="3384550"/>
          </a:xfrm>
        </p:spPr>
        <p:txBody>
          <a:bodyPr/>
          <a:lstStyle/>
          <a:p>
            <a:r>
              <a:rPr lang="ru-RU" b="1" i="1">
                <a:latin typeface="Times New Roman" pitchFamily="18" charset="0"/>
              </a:rPr>
              <a:t>Ввести понятие  системы координат в пространстве.</a:t>
            </a:r>
          </a:p>
          <a:p>
            <a:r>
              <a:rPr lang="ru-RU" b="1" i="1">
                <a:latin typeface="Times New Roman" pitchFamily="18" charset="0"/>
              </a:rPr>
              <a:t>Выработать умение строить точку по заданным координатам и находить координаты точки, изображенной в заданной системе координат.</a:t>
            </a:r>
          </a:p>
        </p:txBody>
      </p:sp>
      <p:pic>
        <p:nvPicPr>
          <p:cNvPr id="3077" name="Picture 5" descr="GRD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78700" y="0"/>
            <a:ext cx="1765300" cy="1719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sz="3600" b="1">
                <a:solidFill>
                  <a:srgbClr val="CC0000"/>
                </a:solidFill>
                <a:latin typeface="Times New Roman" pitchFamily="18" charset="0"/>
              </a:rPr>
              <a:t>Повторение: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604838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>
                <a:latin typeface="Times New Roman" pitchFamily="18" charset="0"/>
              </a:rPr>
              <a:t>1. Даны точки  </a:t>
            </a:r>
            <a:r>
              <a:rPr lang="ru-RU" sz="2800" b="1" i="1">
                <a:latin typeface="Times New Roman" pitchFamily="18" charset="0"/>
              </a:rPr>
              <a:t>А ( - 1; 7 ) </a:t>
            </a:r>
            <a:r>
              <a:rPr lang="ru-RU" sz="2800" b="1">
                <a:latin typeface="Times New Roman" pitchFamily="18" charset="0"/>
              </a:rPr>
              <a:t>и </a:t>
            </a:r>
            <a:r>
              <a:rPr lang="ru-RU" sz="2800" b="1" i="1">
                <a:latin typeface="Times New Roman" pitchFamily="18" charset="0"/>
              </a:rPr>
              <a:t>В ( 7; 1).</a:t>
            </a:r>
            <a:endParaRPr lang="ru-RU" sz="2800" b="1">
              <a:latin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349500"/>
            <a:ext cx="91440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200">
                <a:solidFill>
                  <a:srgbClr val="008000"/>
                </a:solidFill>
                <a:latin typeface="Times New Roman" pitchFamily="18" charset="0"/>
              </a:rPr>
              <a:t>а)  Найдите координаты середины отрезка </a:t>
            </a:r>
            <a:r>
              <a:rPr lang="ru-RU" sz="3200" i="1">
                <a:solidFill>
                  <a:srgbClr val="008000"/>
                </a:solidFill>
                <a:latin typeface="Times New Roman" pitchFamily="18" charset="0"/>
              </a:rPr>
              <a:t>АВ.</a:t>
            </a:r>
            <a:endParaRPr lang="ru-RU" sz="32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971550" y="2924175"/>
          <a:ext cx="2808288" cy="1333500"/>
        </p:xfrm>
        <a:graphic>
          <a:graphicData uri="http://schemas.openxmlformats.org/presentationml/2006/ole">
            <p:oleObj spid="_x0000_s3074" name="Формула" r:id="rId3" imgW="939392" imgH="444307" progId="Equation.3">
              <p:embed/>
            </p:oleObj>
          </a:graphicData>
        </a:graphic>
      </p:graphicFrame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5076825" y="2852738"/>
          <a:ext cx="2808288" cy="1281112"/>
        </p:xfrm>
        <a:graphic>
          <a:graphicData uri="http://schemas.openxmlformats.org/presentationml/2006/ole">
            <p:oleObj spid="_x0000_s3075" name="Формула" r:id="rId4" imgW="977476" imgH="444307" progId="Equation.3">
              <p:embed/>
            </p:oleObj>
          </a:graphicData>
        </a:graphic>
      </p:graphicFrame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3276600" y="3933825"/>
            <a:ext cx="2376488" cy="50323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i="1">
                <a:solidFill>
                  <a:srgbClr val="008000"/>
                </a:solidFill>
                <a:latin typeface="Times New Roman" pitchFamily="18" charset="0"/>
              </a:rPr>
              <a:t>С ( 3; 4)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4508500"/>
            <a:ext cx="91440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3200">
                <a:solidFill>
                  <a:srgbClr val="0000FF"/>
                </a:solidFill>
                <a:latin typeface="Times New Roman" pitchFamily="18" charset="0"/>
              </a:rPr>
              <a:t>б)  Найдите длину отрезка </a:t>
            </a:r>
            <a:r>
              <a:rPr lang="ru-RU" sz="3200" i="1">
                <a:solidFill>
                  <a:srgbClr val="0000FF"/>
                </a:solidFill>
                <a:latin typeface="Times New Roman" pitchFamily="18" charset="0"/>
              </a:rPr>
              <a:t>АВ.</a:t>
            </a:r>
            <a:endParaRPr lang="ru-RU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323850" y="5300663"/>
          <a:ext cx="6838950" cy="960437"/>
        </p:xfrm>
        <a:graphic>
          <a:graphicData uri="http://schemas.openxmlformats.org/presentationml/2006/ole">
            <p:oleObj spid="_x0000_s3076" name="Формула" r:id="rId5" imgW="2234230" imgH="317362" progId="Equation.3">
              <p:embed/>
            </p:oleObj>
          </a:graphicData>
        </a:graphic>
      </p:graphicFrame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6443663" y="6165850"/>
            <a:ext cx="2376487" cy="5032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36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АВ</a:t>
            </a:r>
            <a:r>
              <a:rPr lang="en-US" sz="3600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ru-RU" sz="3600" i="1">
                <a:solidFill>
                  <a:srgbClr val="0000FF"/>
                </a:solidFill>
                <a:latin typeface="Times New Roman" pitchFamily="18" charset="0"/>
              </a:rPr>
              <a:t> = 10</a:t>
            </a:r>
          </a:p>
        </p:txBody>
      </p:sp>
      <p:pic>
        <p:nvPicPr>
          <p:cNvPr id="4114" name="Picture 18" descr="GRDCA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78700" y="0"/>
            <a:ext cx="1765300" cy="1719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  <p:bldP spid="4100" grpId="0"/>
      <p:bldP spid="4105" grpId="0" animBg="1"/>
      <p:bldP spid="4107" grpId="0"/>
      <p:bldP spid="41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>
                <a:solidFill>
                  <a:srgbClr val="CC0000"/>
                </a:solidFill>
                <a:latin typeface="Times New Roman" pitchFamily="18" charset="0"/>
              </a:rPr>
              <a:t>Повторение: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125538"/>
            <a:ext cx="8002587" cy="820737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>
                <a:latin typeface="Times New Roman" pitchFamily="18" charset="0"/>
              </a:rPr>
              <a:t>2. Запишите координаты  вектора  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0" y="3573463"/>
            <a:ext cx="9144000" cy="1295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i="1">
                <a:solidFill>
                  <a:srgbClr val="008000"/>
                </a:solidFill>
                <a:latin typeface="Times New Roman" pitchFamily="18" charset="0"/>
              </a:rPr>
              <a:t>Ненулевые векторы наз. </a:t>
            </a:r>
            <a:r>
              <a:rPr lang="ru-RU" sz="2800" i="1">
                <a:solidFill>
                  <a:srgbClr val="CC0000"/>
                </a:solidFill>
                <a:latin typeface="Times New Roman" pitchFamily="18" charset="0"/>
              </a:rPr>
              <a:t>коллинеарными</a:t>
            </a:r>
            <a:r>
              <a:rPr lang="ru-RU" sz="2800" i="1">
                <a:solidFill>
                  <a:srgbClr val="008000"/>
                </a:solidFill>
                <a:latin typeface="Times New Roman" pitchFamily="18" charset="0"/>
              </a:rPr>
              <a:t>, если они </a:t>
            </a:r>
          </a:p>
          <a:p>
            <a:pPr algn="ctr"/>
            <a:r>
              <a:rPr lang="ru-RU" sz="2800" i="1">
                <a:solidFill>
                  <a:srgbClr val="008000"/>
                </a:solidFill>
                <a:latin typeface="Times New Roman" pitchFamily="18" charset="0"/>
              </a:rPr>
              <a:t>лежат либо на одной прямой, либо на параллельных </a:t>
            </a:r>
          </a:p>
          <a:p>
            <a:pPr algn="ctr"/>
            <a:r>
              <a:rPr lang="ru-RU" sz="2800" i="1">
                <a:solidFill>
                  <a:srgbClr val="008000"/>
                </a:solidFill>
                <a:latin typeface="Times New Roman" pitchFamily="18" charset="0"/>
              </a:rPr>
              <a:t>прямых 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6227763" y="1052513"/>
          <a:ext cx="2232025" cy="700087"/>
        </p:xfrm>
        <a:graphic>
          <a:graphicData uri="http://schemas.openxmlformats.org/presentationml/2006/ole">
            <p:oleObj spid="_x0000_s4098" name="Формула" r:id="rId3" imgW="939392" imgH="291973" progId="Equation.3">
              <p:embed/>
            </p:oleObj>
          </a:graphicData>
        </a:graphic>
      </p:graphicFrame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3203575" y="1700213"/>
            <a:ext cx="2520950" cy="7921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600" i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3563938" y="1700213"/>
          <a:ext cx="1800225" cy="777875"/>
        </p:xfrm>
        <a:graphic>
          <a:graphicData uri="http://schemas.openxmlformats.org/presentationml/2006/ole">
            <p:oleObj spid="_x0000_s4099" name="Формула" r:id="rId4" imgW="634725" imgH="279279" progId="Equation.3">
              <p:embed/>
            </p:oleObj>
          </a:graphicData>
        </a:graphic>
      </p:graphicFrame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395288" y="2565400"/>
            <a:ext cx="84359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800">
                <a:latin typeface="Times New Roman" pitchFamily="18" charset="0"/>
              </a:rPr>
              <a:t>3. Среди векторов</a:t>
            </a:r>
          </a:p>
          <a:p>
            <a:pPr marL="342900" indent="-342900">
              <a:spcBef>
                <a:spcPct val="20000"/>
              </a:spcBef>
            </a:pPr>
            <a:r>
              <a:rPr lang="ru-RU" sz="2800">
                <a:latin typeface="Times New Roman" pitchFamily="18" charset="0"/>
              </a:rPr>
              <a:t>    укажите пару коллинеарных векторов.</a:t>
            </a: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3708400" y="2565400"/>
          <a:ext cx="5113338" cy="674688"/>
        </p:xfrm>
        <a:graphic>
          <a:graphicData uri="http://schemas.openxmlformats.org/presentationml/2006/ole">
            <p:oleObj spid="_x0000_s4100" name="Формула" r:id="rId5" imgW="2095500" imgH="279400" progId="Equation.3">
              <p:embed/>
            </p:oleObj>
          </a:graphicData>
        </a:graphic>
      </p:graphicFrame>
      <p:sp>
        <p:nvSpPr>
          <p:cNvPr id="7190" name="Freeform 22"/>
          <p:cNvSpPr>
            <a:spLocks/>
          </p:cNvSpPr>
          <p:nvPr/>
        </p:nvSpPr>
        <p:spPr bwMode="auto">
          <a:xfrm>
            <a:off x="182563" y="5105400"/>
            <a:ext cx="3551237" cy="1600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37" y="1008"/>
              </a:cxn>
            </a:cxnLst>
            <a:rect l="0" t="0" r="r" b="b"/>
            <a:pathLst>
              <a:path w="2237" h="1008">
                <a:moveTo>
                  <a:pt x="0" y="0"/>
                </a:moveTo>
                <a:lnTo>
                  <a:pt x="2237" y="100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 flipV="1">
            <a:off x="3995738" y="4941888"/>
            <a:ext cx="4176712" cy="1584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 flipV="1">
            <a:off x="5148263" y="5516563"/>
            <a:ext cx="4176712" cy="1584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3" name="Freeform 25"/>
          <p:cNvSpPr>
            <a:spLocks/>
          </p:cNvSpPr>
          <p:nvPr/>
        </p:nvSpPr>
        <p:spPr bwMode="auto">
          <a:xfrm>
            <a:off x="350838" y="5181600"/>
            <a:ext cx="8382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8" y="240"/>
              </a:cxn>
            </a:cxnLst>
            <a:rect l="0" t="0" r="r" b="b"/>
            <a:pathLst>
              <a:path w="528" h="240">
                <a:moveTo>
                  <a:pt x="0" y="0"/>
                </a:moveTo>
                <a:lnTo>
                  <a:pt x="528" y="24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4" name="Freeform 26"/>
          <p:cNvSpPr>
            <a:spLocks/>
          </p:cNvSpPr>
          <p:nvPr/>
        </p:nvSpPr>
        <p:spPr bwMode="auto">
          <a:xfrm>
            <a:off x="6232525" y="5684838"/>
            <a:ext cx="2622550" cy="990600"/>
          </a:xfrm>
          <a:custGeom>
            <a:avLst/>
            <a:gdLst/>
            <a:ahLst/>
            <a:cxnLst>
              <a:cxn ang="0">
                <a:pos x="0" y="624"/>
              </a:cxn>
              <a:cxn ang="0">
                <a:pos x="1652" y="0"/>
              </a:cxn>
            </a:cxnLst>
            <a:rect l="0" t="0" r="r" b="b"/>
            <a:pathLst>
              <a:path w="1652" h="624">
                <a:moveTo>
                  <a:pt x="0" y="624"/>
                </a:moveTo>
                <a:lnTo>
                  <a:pt x="1652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5" name="Freeform 27"/>
          <p:cNvSpPr>
            <a:spLocks/>
          </p:cNvSpPr>
          <p:nvPr/>
        </p:nvSpPr>
        <p:spPr bwMode="auto">
          <a:xfrm>
            <a:off x="1630363" y="5745163"/>
            <a:ext cx="1281112" cy="595312"/>
          </a:xfrm>
          <a:custGeom>
            <a:avLst/>
            <a:gdLst/>
            <a:ahLst/>
            <a:cxnLst>
              <a:cxn ang="0">
                <a:pos x="807" y="375"/>
              </a:cxn>
              <a:cxn ang="0">
                <a:pos x="0" y="0"/>
              </a:cxn>
            </a:cxnLst>
            <a:rect l="0" t="0" r="r" b="b"/>
            <a:pathLst>
              <a:path w="807" h="375">
                <a:moveTo>
                  <a:pt x="807" y="375"/>
                </a:moveTo>
                <a:lnTo>
                  <a:pt x="0" y="0"/>
                </a:lnTo>
              </a:path>
            </a:pathLst>
          </a:custGeom>
          <a:noFill/>
          <a:ln w="5080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6" name="Freeform 28"/>
          <p:cNvSpPr>
            <a:spLocks/>
          </p:cNvSpPr>
          <p:nvPr/>
        </p:nvSpPr>
        <p:spPr bwMode="auto">
          <a:xfrm>
            <a:off x="5181600" y="5227638"/>
            <a:ext cx="2255838" cy="8382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1421" y="0"/>
              </a:cxn>
            </a:cxnLst>
            <a:rect l="0" t="0" r="r" b="b"/>
            <a:pathLst>
              <a:path w="1421" h="528">
                <a:moveTo>
                  <a:pt x="0" y="528"/>
                </a:moveTo>
                <a:lnTo>
                  <a:pt x="1421" y="0"/>
                </a:lnTo>
              </a:path>
            </a:pathLst>
          </a:custGeom>
          <a:noFill/>
          <a:ln w="50800">
            <a:solidFill>
              <a:srgbClr val="0000FF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97" name="Object 29"/>
          <p:cNvGraphicFramePr>
            <a:graphicFrameLocks noChangeAspect="1"/>
          </p:cNvGraphicFramePr>
          <p:nvPr/>
        </p:nvGraphicFramePr>
        <p:xfrm>
          <a:off x="323850" y="5300663"/>
          <a:ext cx="439738" cy="792162"/>
        </p:xfrm>
        <a:graphic>
          <a:graphicData uri="http://schemas.openxmlformats.org/presentationml/2006/ole">
            <p:oleObj spid="_x0000_s4101" name="Формула" r:id="rId6" imgW="139639" imgH="253890" progId="Equation.3">
              <p:embed/>
            </p:oleObj>
          </a:graphicData>
        </a:graphic>
      </p:graphicFrame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07" name="Object 39"/>
          <p:cNvGraphicFramePr>
            <a:graphicFrameLocks noChangeAspect="1"/>
          </p:cNvGraphicFramePr>
          <p:nvPr/>
        </p:nvGraphicFramePr>
        <p:xfrm>
          <a:off x="1763713" y="5876925"/>
          <a:ext cx="366712" cy="762000"/>
        </p:xfrm>
        <a:graphic>
          <a:graphicData uri="http://schemas.openxmlformats.org/presentationml/2006/ole">
            <p:oleObj spid="_x0000_s4102" name="Формула" r:id="rId7" imgW="126835" imgH="253670" progId="Equation.3">
              <p:embed/>
            </p:oleObj>
          </a:graphicData>
        </a:graphic>
      </p:graphicFrame>
      <p:sp>
        <p:nvSpPr>
          <p:cNvPr id="7210" name="Rectangle 4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09" name="Object 41"/>
          <p:cNvGraphicFramePr>
            <a:graphicFrameLocks noChangeAspect="1"/>
          </p:cNvGraphicFramePr>
          <p:nvPr/>
        </p:nvGraphicFramePr>
        <p:xfrm>
          <a:off x="5940425" y="4797425"/>
          <a:ext cx="381000" cy="792163"/>
        </p:xfrm>
        <a:graphic>
          <a:graphicData uri="http://schemas.openxmlformats.org/presentationml/2006/ole">
            <p:oleObj spid="_x0000_s4103" name="Формула" r:id="rId8" imgW="126835" imgH="253670" progId="Equation.3">
              <p:embed/>
            </p:oleObj>
          </a:graphicData>
        </a:graphic>
      </p:graphicFrame>
      <p:graphicFrame>
        <p:nvGraphicFramePr>
          <p:cNvPr id="7211" name="Object 43"/>
          <p:cNvGraphicFramePr>
            <a:graphicFrameLocks noChangeAspect="1"/>
          </p:cNvGraphicFramePr>
          <p:nvPr>
            <p:ph sz="quarter" idx="3"/>
          </p:nvPr>
        </p:nvGraphicFramePr>
        <p:xfrm>
          <a:off x="7596188" y="5157788"/>
          <a:ext cx="415925" cy="757237"/>
        </p:xfrm>
        <a:graphic>
          <a:graphicData uri="http://schemas.openxmlformats.org/presentationml/2006/ole">
            <p:oleObj spid="_x0000_s4104" name="Формула" r:id="rId9" imgW="139639" imgH="253890" progId="Equation.3">
              <p:embed/>
            </p:oleObj>
          </a:graphicData>
        </a:graphic>
      </p:graphicFrame>
      <p:sp>
        <p:nvSpPr>
          <p:cNvPr id="7213" name="Oval 45"/>
          <p:cNvSpPr>
            <a:spLocks noChangeArrowheads="1"/>
          </p:cNvSpPr>
          <p:nvPr/>
        </p:nvSpPr>
        <p:spPr bwMode="auto">
          <a:xfrm>
            <a:off x="3708400" y="3644900"/>
            <a:ext cx="1368425" cy="1417638"/>
          </a:xfrm>
          <a:prstGeom prst="ellipse">
            <a:avLst/>
          </a:prstGeom>
          <a:solidFill>
            <a:srgbClr val="FCD4F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9600" b="0">
                <a:latin typeface="Times New Roman" pitchFamily="18" charset="0"/>
              </a:rPr>
              <a:t>?</a:t>
            </a:r>
          </a:p>
        </p:txBody>
      </p:sp>
      <p:sp>
        <p:nvSpPr>
          <p:cNvPr id="7216" name="Rectangle 48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15" name="Object 47"/>
          <p:cNvGraphicFramePr>
            <a:graphicFrameLocks noChangeAspect="1"/>
          </p:cNvGraphicFramePr>
          <p:nvPr/>
        </p:nvGraphicFramePr>
        <p:xfrm>
          <a:off x="3563938" y="5210175"/>
          <a:ext cx="1592262" cy="827088"/>
        </p:xfrm>
        <a:graphic>
          <a:graphicData uri="http://schemas.openxmlformats.org/presentationml/2006/ole">
            <p:oleObj spid="_x0000_s4105" name="Формула" r:id="rId10" imgW="495000" imgH="253800" progId="Equation.3">
              <p:embed/>
            </p:oleObj>
          </a:graphicData>
        </a:graphic>
      </p:graphicFrame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2843213" y="6092825"/>
            <a:ext cx="3240087" cy="7651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600" i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250825" y="6308725"/>
            <a:ext cx="1223963" cy="549275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i="1">
                <a:latin typeface="Times New Roman" pitchFamily="18" charset="0"/>
              </a:rPr>
              <a:t>k &lt; 0</a:t>
            </a:r>
            <a:endParaRPr lang="ru-RU" sz="3200" i="1">
              <a:latin typeface="Times New Roman" pitchFamily="18" charset="0"/>
            </a:endParaRPr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7596188" y="6308725"/>
            <a:ext cx="1223962" cy="549275"/>
          </a:xfrm>
          <a:prstGeom prst="rect">
            <a:avLst/>
          </a:prstGeom>
          <a:solidFill>
            <a:srgbClr val="CCFFFF"/>
          </a:solidFill>
          <a:ln w="9525">
            <a:solidFill>
              <a:srgbClr val="CC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i="1">
                <a:latin typeface="Times New Roman" pitchFamily="18" charset="0"/>
              </a:rPr>
              <a:t>k &gt; 0</a:t>
            </a:r>
            <a:endParaRPr lang="ru-RU" sz="3200" i="1">
              <a:latin typeface="Times New Roman" pitchFamily="18" charset="0"/>
            </a:endParaRPr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220" name="Object 52"/>
          <p:cNvGraphicFramePr>
            <a:graphicFrameLocks noChangeAspect="1"/>
          </p:cNvGraphicFramePr>
          <p:nvPr/>
        </p:nvGraphicFramePr>
        <p:xfrm>
          <a:off x="3132138" y="6091238"/>
          <a:ext cx="2879725" cy="766762"/>
        </p:xfrm>
        <a:graphic>
          <a:graphicData uri="http://schemas.openxmlformats.org/presentationml/2006/ole">
            <p:oleObj spid="_x0000_s4106" name="Формула" r:id="rId11" imgW="1040948" imgH="279279" progId="Equation.3">
              <p:embed/>
            </p:oleObj>
          </a:graphicData>
        </a:graphic>
      </p:graphicFrame>
      <p:pic>
        <p:nvPicPr>
          <p:cNvPr id="7222" name="Picture 54" descr="GRDCAP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378700" y="0"/>
            <a:ext cx="1765300" cy="1719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5" dur="1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10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10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6" dur="10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9" dur="1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0" dur="1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2" dur="1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5" dur="10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7" dur="10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 tmFilter="0,0; .5, 1; 1, 1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0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2" dur="1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5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7" dur="10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7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 tmFilter="0,0; .5, 1; 1, 1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7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177" grpId="0" animBg="1"/>
      <p:bldP spid="7184" grpId="0" animBg="1"/>
      <p:bldP spid="7187" grpId="0" build="p"/>
      <p:bldP spid="7190" grpId="0" animBg="1"/>
      <p:bldP spid="7191" grpId="0" animBg="1"/>
      <p:bldP spid="7192" grpId="0" animBg="1"/>
      <p:bldP spid="7193" grpId="0" animBg="1"/>
      <p:bldP spid="7193" grpId="1" animBg="1"/>
      <p:bldP spid="7193" grpId="2" animBg="1"/>
      <p:bldP spid="7194" grpId="0" animBg="1"/>
      <p:bldP spid="7194" grpId="1" animBg="1"/>
      <p:bldP spid="7194" grpId="2" animBg="1"/>
      <p:bldP spid="7195" grpId="0" animBg="1"/>
      <p:bldP spid="7195" grpId="1" animBg="1"/>
      <p:bldP spid="7195" grpId="2" animBg="1"/>
      <p:bldP spid="7196" grpId="0" animBg="1"/>
      <p:bldP spid="7196" grpId="1" animBg="1"/>
      <p:bldP spid="7196" grpId="2" animBg="1"/>
      <p:bldP spid="7213" grpId="0" animBg="1"/>
      <p:bldP spid="7213" grpId="1" animBg="1"/>
      <p:bldP spid="7217" grpId="0" animBg="1"/>
      <p:bldP spid="7218" grpId="0" animBg="1"/>
      <p:bldP spid="72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sz="3600" b="1">
                <a:solidFill>
                  <a:srgbClr val="CC0000"/>
                </a:solidFill>
                <a:latin typeface="Times New Roman" pitchFamily="18" charset="0"/>
              </a:rPr>
              <a:t>Повторение: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41438"/>
            <a:ext cx="8291512" cy="1008062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>
                <a:latin typeface="Times New Roman" pitchFamily="18" charset="0"/>
              </a:rPr>
              <a:t>4. Найдите координаты вектора</a:t>
            </a:r>
            <a:r>
              <a:rPr lang="ru-RU" sz="2800"/>
              <a:t>         , </a:t>
            </a:r>
            <a:r>
              <a:rPr lang="ru-RU" sz="2800" b="1">
                <a:latin typeface="Times New Roman" pitchFamily="18" charset="0"/>
              </a:rPr>
              <a:t>если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>
                <a:latin typeface="Times New Roman" pitchFamily="18" charset="0"/>
              </a:rPr>
              <a:t>    </a:t>
            </a:r>
            <a:r>
              <a:rPr lang="ru-RU" sz="2800" b="1" i="1">
                <a:latin typeface="Times New Roman" pitchFamily="18" charset="0"/>
              </a:rPr>
              <a:t>Е ( -2; 3), </a:t>
            </a:r>
            <a:r>
              <a:rPr lang="en-US" sz="2800" b="1" i="1">
                <a:latin typeface="Times New Roman" pitchFamily="18" charset="0"/>
              </a:rPr>
              <a:t>F</a:t>
            </a:r>
            <a:r>
              <a:rPr lang="ru-RU" sz="2800" b="1" i="1">
                <a:latin typeface="Times New Roman" pitchFamily="18" charset="0"/>
              </a:rPr>
              <a:t> ( 1; 2).</a:t>
            </a:r>
            <a:endParaRPr lang="ru-RU" sz="2800" b="1">
              <a:latin typeface="Times New Roman" pitchFamily="18" charset="0"/>
            </a:endParaRPr>
          </a:p>
        </p:txBody>
      </p:sp>
      <p:graphicFrame>
        <p:nvGraphicFramePr>
          <p:cNvPr id="6154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5867400" y="1196975"/>
          <a:ext cx="720725" cy="595313"/>
        </p:xfrm>
        <a:graphic>
          <a:graphicData uri="http://schemas.openxmlformats.org/presentationml/2006/ole">
            <p:oleObj spid="_x0000_s5122" name="Формула" r:id="rId3" imgW="291960" imgH="241200" progId="Equation.3">
              <p:embed/>
            </p:oleObj>
          </a:graphicData>
        </a:graphic>
      </p:graphicFrame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1187450" y="2276475"/>
          <a:ext cx="3816350" cy="736600"/>
        </p:xfrm>
        <a:graphic>
          <a:graphicData uri="http://schemas.openxmlformats.org/presentationml/2006/ole">
            <p:oleObj spid="_x0000_s5123" name="Формула" r:id="rId4" imgW="1536700" imgH="292100" progId="Equation.3">
              <p:embed/>
            </p:oleObj>
          </a:graphicData>
        </a:graphic>
      </p:graphicFrame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5795963" y="2276475"/>
            <a:ext cx="2232025" cy="7651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600" i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6011863" y="2349500"/>
          <a:ext cx="1727200" cy="685800"/>
        </p:xfrm>
        <a:graphic>
          <a:graphicData uri="http://schemas.openxmlformats.org/presentationml/2006/ole">
            <p:oleObj spid="_x0000_s5124" name="Формула" r:id="rId5" imgW="698500" imgH="279400" progId="Equation.3">
              <p:embed/>
            </p:oleObj>
          </a:graphicData>
        </a:graphic>
      </p:graphicFrame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395288" y="3068638"/>
            <a:ext cx="8291512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>
                <a:latin typeface="Times New Roman" pitchFamily="18" charset="0"/>
              </a:rPr>
              <a:t>5. Найдите расстояние между точками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ru-RU" sz="2800">
                <a:latin typeface="Times New Roman" pitchFamily="18" charset="0"/>
              </a:rPr>
              <a:t>    </a:t>
            </a:r>
            <a:r>
              <a:rPr lang="ru-RU" sz="2800" i="1">
                <a:latin typeface="Times New Roman" pitchFamily="18" charset="0"/>
              </a:rPr>
              <a:t>А (а; 0) и В (</a:t>
            </a:r>
            <a:r>
              <a:rPr lang="en-US" sz="2800" i="1">
                <a:latin typeface="Times New Roman" pitchFamily="18" charset="0"/>
              </a:rPr>
              <a:t>b; 0).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3276600" y="3933825"/>
          <a:ext cx="5543550" cy="792163"/>
        </p:xfrm>
        <a:graphic>
          <a:graphicData uri="http://schemas.openxmlformats.org/presentationml/2006/ole">
            <p:oleObj spid="_x0000_s5125" name="Формула" r:id="rId6" imgW="2197100" imgH="317500" progId="Equation.3">
              <p:embed/>
            </p:oleObj>
          </a:graphicData>
        </a:graphic>
      </p:graphicFrame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755650" y="4581525"/>
            <a:ext cx="2232025" cy="7651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3600" i="1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65" name="Object 21"/>
          <p:cNvGraphicFramePr>
            <a:graphicFrameLocks noChangeAspect="1"/>
          </p:cNvGraphicFramePr>
          <p:nvPr/>
        </p:nvGraphicFramePr>
        <p:xfrm>
          <a:off x="827088" y="4694238"/>
          <a:ext cx="2089150" cy="657225"/>
        </p:xfrm>
        <a:graphic>
          <a:graphicData uri="http://schemas.openxmlformats.org/presentationml/2006/ole">
            <p:oleObj spid="_x0000_s5126" name="Формула" r:id="rId7" imgW="850531" imgH="266584" progId="Equation.3">
              <p:embed/>
            </p:oleObj>
          </a:graphicData>
        </a:graphic>
      </p:graphicFrame>
      <p:sp>
        <p:nvSpPr>
          <p:cNvPr id="6167" name="WordArt 23"/>
          <p:cNvSpPr>
            <a:spLocks noChangeArrowheads="1" noChangeShapeType="1" noTextEdit="1"/>
          </p:cNvSpPr>
          <p:nvPr/>
        </p:nvSpPr>
        <p:spPr bwMode="auto">
          <a:xfrm rot="-234848">
            <a:off x="3276600" y="4841875"/>
            <a:ext cx="4679950" cy="2016125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634848" scaled="1"/>
                </a:gradFill>
                <a:latin typeface="Times New Roman"/>
                <a:cs typeface="Times New Roman"/>
              </a:rPr>
              <a:t>МОЛОДЦЫ!</a:t>
            </a:r>
          </a:p>
        </p:txBody>
      </p:sp>
      <p:pic>
        <p:nvPicPr>
          <p:cNvPr id="6168" name="Picture 24" descr="GRDCAP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78700" y="0"/>
            <a:ext cx="1765300" cy="1719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1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3" grpId="0" build="p"/>
      <p:bldP spid="6158" grpId="0" animBg="1"/>
      <p:bldP spid="6161" grpId="0" build="p"/>
      <p:bldP spid="6164" grpId="0" animBg="1"/>
      <p:bldP spid="616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>
                <a:solidFill>
                  <a:srgbClr val="0000FF"/>
                </a:solidFill>
                <a:latin typeface="Times New Roman" pitchFamily="18" charset="0"/>
              </a:rPr>
              <a:t>Вопросы: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08075"/>
          </a:xfrm>
        </p:spPr>
        <p:txBody>
          <a:bodyPr/>
          <a:lstStyle/>
          <a:p>
            <a:pPr>
              <a:buFontTx/>
              <a:buNone/>
            </a:pPr>
            <a:r>
              <a:rPr lang="ru-RU" b="1">
                <a:latin typeface="Times New Roman" pitchFamily="18" charset="0"/>
              </a:rPr>
              <a:t>1. Сколькими координатами может быть задана точка на прямой? 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5508625" y="2205038"/>
            <a:ext cx="3024188" cy="914400"/>
          </a:xfrm>
          <a:prstGeom prst="star24">
            <a:avLst>
              <a:gd name="adj" fmla="val 37500"/>
            </a:avLst>
          </a:prstGeom>
          <a:solidFill>
            <a:srgbClr val="FFFFE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i="1">
                <a:solidFill>
                  <a:srgbClr val="0000FF"/>
                </a:solidFill>
                <a:latin typeface="Times New Roman" pitchFamily="18" charset="0"/>
              </a:rPr>
              <a:t>Одной</a:t>
            </a:r>
            <a:r>
              <a:rPr lang="ru-RU" sz="3200" i="1">
                <a:latin typeface="Times New Roman" pitchFamily="18" charset="0"/>
              </a:rPr>
              <a:t>.</a:t>
            </a:r>
          </a:p>
        </p:txBody>
      </p:sp>
      <p:pic>
        <p:nvPicPr>
          <p:cNvPr id="10245" name="Picture 5" descr="GRDC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78700" y="0"/>
            <a:ext cx="1765300" cy="1719263"/>
          </a:xfrm>
          <a:prstGeom prst="rect">
            <a:avLst/>
          </a:prstGeom>
          <a:noFill/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8313" y="2997200"/>
            <a:ext cx="82296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2. Сколькими координатами может быть задана точка в координатной плоскости? 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5580063" y="3860800"/>
            <a:ext cx="3024187" cy="914400"/>
          </a:xfrm>
          <a:prstGeom prst="star24">
            <a:avLst>
              <a:gd name="adj" fmla="val 37500"/>
            </a:avLst>
          </a:prstGeom>
          <a:solidFill>
            <a:srgbClr val="FFFFE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i="1">
                <a:solidFill>
                  <a:srgbClr val="0000FF"/>
                </a:solidFill>
                <a:latin typeface="Times New Roman" pitchFamily="18" charset="0"/>
              </a:rPr>
              <a:t>Двумя</a:t>
            </a:r>
            <a:r>
              <a:rPr lang="ru-RU" sz="3200" i="1">
                <a:latin typeface="Times New Roman" pitchFamily="18" charset="0"/>
              </a:rPr>
              <a:t>.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468313" y="4797425"/>
            <a:ext cx="82296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3200">
                <a:latin typeface="Times New Roman" pitchFamily="18" charset="0"/>
              </a:rPr>
              <a:t>3. Сколькими координатами может быть задана точка в пространстве? </a:t>
            </a: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468313" y="4221163"/>
            <a:ext cx="2808287" cy="609600"/>
          </a:xfrm>
          <a:prstGeom prst="wedgeRectCallout">
            <a:avLst>
              <a:gd name="adj1" fmla="val 164190"/>
              <a:gd name="adj2" fmla="val 190106"/>
            </a:avLst>
          </a:prstGeom>
          <a:solidFill>
            <a:srgbClr val="FDE3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200" i="1">
                <a:solidFill>
                  <a:srgbClr val="FF0000"/>
                </a:solidFill>
                <a:latin typeface="Times New Roman" pitchFamily="18" charset="0"/>
              </a:rPr>
              <a:t>Вопрос урока.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  <p:bldP spid="10244" grpId="0" animBg="1"/>
      <p:bldP spid="10246" grpId="0" build="p"/>
      <p:bldP spid="10247" grpId="0" animBg="1"/>
      <p:bldP spid="10248" grpId="0" build="p"/>
      <p:bldP spid="102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373" name="Freeform 157"/>
          <p:cNvSpPr>
            <a:spLocks/>
          </p:cNvSpPr>
          <p:nvPr/>
        </p:nvSpPr>
        <p:spPr bwMode="auto">
          <a:xfrm>
            <a:off x="-12700" y="3200400"/>
            <a:ext cx="3086100" cy="2819400"/>
          </a:xfrm>
          <a:custGeom>
            <a:avLst/>
            <a:gdLst/>
            <a:ahLst/>
            <a:cxnLst>
              <a:cxn ang="0">
                <a:pos x="0" y="1776"/>
              </a:cxn>
              <a:cxn ang="0">
                <a:pos x="320" y="1776"/>
              </a:cxn>
              <a:cxn ang="0">
                <a:pos x="1944" y="0"/>
              </a:cxn>
              <a:cxn ang="0">
                <a:pos x="1624" y="16"/>
              </a:cxn>
              <a:cxn ang="0">
                <a:pos x="0" y="1776"/>
              </a:cxn>
            </a:cxnLst>
            <a:rect l="0" t="0" r="r" b="b"/>
            <a:pathLst>
              <a:path w="1944" h="1776">
                <a:moveTo>
                  <a:pt x="0" y="1776"/>
                </a:moveTo>
                <a:lnTo>
                  <a:pt x="320" y="1776"/>
                </a:lnTo>
                <a:lnTo>
                  <a:pt x="1944" y="0"/>
                </a:lnTo>
                <a:lnTo>
                  <a:pt x="1624" y="16"/>
                </a:lnTo>
                <a:lnTo>
                  <a:pt x="0" y="1776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7355" name="Freeform 139"/>
          <p:cNvSpPr>
            <a:spLocks/>
          </p:cNvSpPr>
          <p:nvPr/>
        </p:nvSpPr>
        <p:spPr bwMode="auto">
          <a:xfrm>
            <a:off x="1828800" y="723900"/>
            <a:ext cx="838200" cy="2997200"/>
          </a:xfrm>
          <a:custGeom>
            <a:avLst/>
            <a:gdLst/>
            <a:ahLst/>
            <a:cxnLst>
              <a:cxn ang="0">
                <a:pos x="0" y="1864"/>
              </a:cxn>
              <a:cxn ang="0">
                <a:pos x="504" y="1888"/>
              </a:cxn>
              <a:cxn ang="0">
                <a:pos x="528" y="0"/>
              </a:cxn>
              <a:cxn ang="0">
                <a:pos x="0" y="16"/>
              </a:cxn>
              <a:cxn ang="0">
                <a:pos x="0" y="1864"/>
              </a:cxn>
            </a:cxnLst>
            <a:rect l="0" t="0" r="r" b="b"/>
            <a:pathLst>
              <a:path w="528" h="1888">
                <a:moveTo>
                  <a:pt x="0" y="1864"/>
                </a:moveTo>
                <a:lnTo>
                  <a:pt x="504" y="1888"/>
                </a:lnTo>
                <a:lnTo>
                  <a:pt x="528" y="0"/>
                </a:lnTo>
                <a:lnTo>
                  <a:pt x="0" y="16"/>
                </a:lnTo>
                <a:lnTo>
                  <a:pt x="0" y="1864"/>
                </a:lnTo>
                <a:close/>
              </a:path>
            </a:pathLst>
          </a:custGeom>
          <a:solidFill>
            <a:srgbClr val="00FFFF">
              <a:alpha val="50999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7354" name="Freeform 138"/>
          <p:cNvSpPr>
            <a:spLocks/>
          </p:cNvSpPr>
          <p:nvPr/>
        </p:nvSpPr>
        <p:spPr bwMode="auto">
          <a:xfrm>
            <a:off x="444500" y="3213100"/>
            <a:ext cx="5194300" cy="2895600"/>
          </a:xfrm>
          <a:custGeom>
            <a:avLst/>
            <a:gdLst/>
            <a:ahLst/>
            <a:cxnLst>
              <a:cxn ang="0">
                <a:pos x="0" y="1792"/>
              </a:cxn>
              <a:cxn ang="0">
                <a:pos x="1752" y="1824"/>
              </a:cxn>
              <a:cxn ang="0">
                <a:pos x="3272" y="32"/>
              </a:cxn>
              <a:cxn ang="0">
                <a:pos x="1664" y="0"/>
              </a:cxn>
              <a:cxn ang="0">
                <a:pos x="0" y="1792"/>
              </a:cxn>
            </a:cxnLst>
            <a:rect l="0" t="0" r="r" b="b"/>
            <a:pathLst>
              <a:path w="3272" h="1824">
                <a:moveTo>
                  <a:pt x="0" y="1792"/>
                </a:moveTo>
                <a:lnTo>
                  <a:pt x="1752" y="1824"/>
                </a:lnTo>
                <a:lnTo>
                  <a:pt x="3272" y="32"/>
                </a:lnTo>
                <a:lnTo>
                  <a:pt x="1664" y="0"/>
                </a:lnTo>
                <a:lnTo>
                  <a:pt x="0" y="1792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777219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7220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7221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7222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7223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7224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7225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7226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7353" name="Freeform 137"/>
          <p:cNvSpPr>
            <a:spLocks/>
          </p:cNvSpPr>
          <p:nvPr/>
        </p:nvSpPr>
        <p:spPr bwMode="auto">
          <a:xfrm>
            <a:off x="457200" y="228600"/>
            <a:ext cx="2667000" cy="5829300"/>
          </a:xfrm>
          <a:custGeom>
            <a:avLst/>
            <a:gdLst/>
            <a:ahLst/>
            <a:cxnLst>
              <a:cxn ang="0">
                <a:pos x="0" y="3672"/>
              </a:cxn>
              <a:cxn ang="0">
                <a:pos x="1664" y="1896"/>
              </a:cxn>
              <a:cxn ang="0">
                <a:pos x="1680" y="0"/>
              </a:cxn>
              <a:cxn ang="0">
                <a:pos x="0" y="1816"/>
              </a:cxn>
              <a:cxn ang="0">
                <a:pos x="0" y="3672"/>
              </a:cxn>
            </a:cxnLst>
            <a:rect l="0" t="0" r="r" b="b"/>
            <a:pathLst>
              <a:path w="1680" h="3672">
                <a:moveTo>
                  <a:pt x="0" y="3672"/>
                </a:moveTo>
                <a:lnTo>
                  <a:pt x="1664" y="1896"/>
                </a:lnTo>
                <a:lnTo>
                  <a:pt x="1680" y="0"/>
                </a:lnTo>
                <a:lnTo>
                  <a:pt x="0" y="1816"/>
                </a:lnTo>
                <a:lnTo>
                  <a:pt x="0" y="3672"/>
                </a:lnTo>
                <a:close/>
              </a:path>
            </a:pathLst>
          </a:custGeom>
          <a:solidFill>
            <a:srgbClr val="FF0066">
              <a:alpha val="44000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156"/>
          <p:cNvGrpSpPr>
            <a:grpSpLocks/>
          </p:cNvGrpSpPr>
          <p:nvPr/>
        </p:nvGrpSpPr>
        <p:grpSpPr bwMode="auto">
          <a:xfrm>
            <a:off x="457200" y="3187700"/>
            <a:ext cx="2667000" cy="3289300"/>
            <a:chOff x="288" y="2008"/>
            <a:chExt cx="1680" cy="2072"/>
          </a:xfrm>
        </p:grpSpPr>
        <p:sp>
          <p:nvSpPr>
            <p:cNvPr id="777348" name="Freeform 132"/>
            <p:cNvSpPr>
              <a:spLocks/>
            </p:cNvSpPr>
            <p:nvPr/>
          </p:nvSpPr>
          <p:spPr bwMode="auto">
            <a:xfrm>
              <a:off x="288" y="2008"/>
              <a:ext cx="1680" cy="1806"/>
            </a:xfrm>
            <a:custGeom>
              <a:avLst/>
              <a:gdLst/>
              <a:ahLst/>
              <a:cxnLst>
                <a:cxn ang="0">
                  <a:pos x="1680" y="0"/>
                </a:cxn>
                <a:cxn ang="0">
                  <a:pos x="0" y="1806"/>
                </a:cxn>
              </a:cxnLst>
              <a:rect l="0" t="0" r="r" b="b"/>
              <a:pathLst>
                <a:path w="1680" h="1806">
                  <a:moveTo>
                    <a:pt x="1680" y="0"/>
                  </a:moveTo>
                  <a:lnTo>
                    <a:pt x="0" y="1806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7347" name="Text Box 131"/>
            <p:cNvSpPr txBox="1">
              <a:spLocks noChangeArrowheads="1"/>
            </p:cNvSpPr>
            <p:nvPr/>
          </p:nvSpPr>
          <p:spPr bwMode="auto">
            <a:xfrm>
              <a:off x="336" y="3600"/>
              <a:ext cx="292" cy="480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4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</a:t>
              </a:r>
              <a:endParaRPr lang="ru-RU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77350" name="Text Box 134"/>
            <p:cNvSpPr txBox="1">
              <a:spLocks noChangeArrowheads="1"/>
            </p:cNvSpPr>
            <p:nvPr/>
          </p:nvSpPr>
          <p:spPr bwMode="auto">
            <a:xfrm rot="-2878114">
              <a:off x="168" y="2952"/>
              <a:ext cx="1295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ось абсцисс</a:t>
              </a:r>
            </a:p>
          </p:txBody>
        </p:sp>
      </p:grpSp>
      <p:grpSp>
        <p:nvGrpSpPr>
          <p:cNvPr id="4" name="Group 155"/>
          <p:cNvGrpSpPr>
            <a:grpSpLocks/>
          </p:cNvGrpSpPr>
          <p:nvPr/>
        </p:nvGrpSpPr>
        <p:grpSpPr bwMode="auto">
          <a:xfrm>
            <a:off x="2133600" y="304800"/>
            <a:ext cx="609600" cy="3987800"/>
            <a:chOff x="1344" y="192"/>
            <a:chExt cx="384" cy="2512"/>
          </a:xfrm>
        </p:grpSpPr>
        <p:sp>
          <p:nvSpPr>
            <p:cNvPr id="777262" name="Freeform 46"/>
            <p:cNvSpPr>
              <a:spLocks/>
            </p:cNvSpPr>
            <p:nvPr/>
          </p:nvSpPr>
          <p:spPr bwMode="auto">
            <a:xfrm>
              <a:off x="1656" y="344"/>
              <a:ext cx="16" cy="2360"/>
            </a:xfrm>
            <a:custGeom>
              <a:avLst/>
              <a:gdLst/>
              <a:ahLst/>
              <a:cxnLst>
                <a:cxn ang="0">
                  <a:pos x="0" y="2360"/>
                </a:cxn>
                <a:cxn ang="0">
                  <a:pos x="16" y="0"/>
                </a:cxn>
              </a:cxnLst>
              <a:rect l="0" t="0" r="r" b="b"/>
              <a:pathLst>
                <a:path w="16" h="2360">
                  <a:moveTo>
                    <a:pt x="0" y="2360"/>
                  </a:moveTo>
                  <a:lnTo>
                    <a:pt x="1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7346" name="Text Box 130"/>
            <p:cNvSpPr txBox="1">
              <a:spLocks noChangeArrowheads="1"/>
            </p:cNvSpPr>
            <p:nvPr/>
          </p:nvSpPr>
          <p:spPr bwMode="auto">
            <a:xfrm>
              <a:off x="1344" y="192"/>
              <a:ext cx="253" cy="480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4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z</a:t>
              </a:r>
              <a:endParaRPr lang="ru-RU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77351" name="Text Box 135"/>
            <p:cNvSpPr txBox="1">
              <a:spLocks noChangeArrowheads="1"/>
            </p:cNvSpPr>
            <p:nvPr/>
          </p:nvSpPr>
          <p:spPr bwMode="auto">
            <a:xfrm rot="16200000">
              <a:off x="854" y="1191"/>
              <a:ext cx="1459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ось аппликат</a:t>
              </a:r>
            </a:p>
          </p:txBody>
        </p:sp>
      </p:grpSp>
      <p:grpSp>
        <p:nvGrpSpPr>
          <p:cNvPr id="5" name="Group 151"/>
          <p:cNvGrpSpPr>
            <a:grpSpLocks/>
          </p:cNvGrpSpPr>
          <p:nvPr/>
        </p:nvGrpSpPr>
        <p:grpSpPr bwMode="auto">
          <a:xfrm>
            <a:off x="5715000" y="1828800"/>
            <a:ext cx="2817813" cy="1098550"/>
            <a:chOff x="3600" y="1152"/>
            <a:chExt cx="1775" cy="692"/>
          </a:xfrm>
        </p:grpSpPr>
        <p:sp>
          <p:nvSpPr>
            <p:cNvPr id="777356" name="Text Box 140"/>
            <p:cNvSpPr txBox="1">
              <a:spLocks noChangeArrowheads="1"/>
            </p:cNvSpPr>
            <p:nvPr/>
          </p:nvSpPr>
          <p:spPr bwMode="auto">
            <a:xfrm>
              <a:off x="3600" y="1152"/>
              <a:ext cx="1775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>
                  <a:effectLst/>
                </a:rPr>
                <a:t>   </a:t>
              </a:r>
              <a:r>
                <a:rPr lang="ru-RU" b="0">
                  <a:effectLst/>
                </a:rPr>
                <a:t>Оси координат - </a:t>
              </a:r>
            </a:p>
          </p:txBody>
        </p:sp>
        <p:sp>
          <p:nvSpPr>
            <p:cNvPr id="777358" name="Text Box 142"/>
            <p:cNvSpPr txBox="1">
              <a:spLocks noChangeArrowheads="1"/>
            </p:cNvSpPr>
            <p:nvPr/>
          </p:nvSpPr>
          <p:spPr bwMode="auto">
            <a:xfrm>
              <a:off x="3696" y="1440"/>
              <a:ext cx="1556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Ox,  Oy,  Oz</a:t>
              </a:r>
              <a:endParaRPr lang="ru-RU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6" name="Group 150"/>
          <p:cNvGrpSpPr>
            <a:grpSpLocks/>
          </p:cNvGrpSpPr>
          <p:nvPr/>
        </p:nvGrpSpPr>
        <p:grpSpPr bwMode="auto">
          <a:xfrm>
            <a:off x="5410200" y="457200"/>
            <a:ext cx="3073400" cy="946150"/>
            <a:chOff x="3408" y="288"/>
            <a:chExt cx="1936" cy="596"/>
          </a:xfrm>
        </p:grpSpPr>
        <p:sp>
          <p:nvSpPr>
            <p:cNvPr id="777359" name="Rectangle 143"/>
            <p:cNvSpPr>
              <a:spLocks noChangeArrowheads="1"/>
            </p:cNvSpPr>
            <p:nvPr/>
          </p:nvSpPr>
          <p:spPr bwMode="auto">
            <a:xfrm>
              <a:off x="3408" y="288"/>
              <a:ext cx="1936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0">
                  <a:effectLst/>
                </a:rPr>
                <a:t>Начало координат - </a:t>
              </a:r>
            </a:p>
          </p:txBody>
        </p:sp>
        <p:sp>
          <p:nvSpPr>
            <p:cNvPr id="777360" name="Text Box 144"/>
            <p:cNvSpPr txBox="1">
              <a:spLocks noChangeArrowheads="1"/>
            </p:cNvSpPr>
            <p:nvPr/>
          </p:nvSpPr>
          <p:spPr bwMode="auto">
            <a:xfrm>
              <a:off x="3846" y="480"/>
              <a:ext cx="954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0">
                  <a:effectLst/>
                  <a:latin typeface="Times New Roman" pitchFamily="18" charset="0"/>
                </a:rPr>
                <a:t>точка</a:t>
              </a:r>
              <a:r>
                <a:rPr lang="en-US" sz="36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O</a:t>
              </a:r>
              <a:endParaRPr lang="ru-RU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7" name="Group 152"/>
          <p:cNvGrpSpPr>
            <a:grpSpLocks/>
          </p:cNvGrpSpPr>
          <p:nvPr/>
        </p:nvGrpSpPr>
        <p:grpSpPr bwMode="auto">
          <a:xfrm>
            <a:off x="4953000" y="4114800"/>
            <a:ext cx="3768725" cy="1022350"/>
            <a:chOff x="3120" y="2592"/>
            <a:chExt cx="2374" cy="644"/>
          </a:xfrm>
        </p:grpSpPr>
        <p:sp>
          <p:nvSpPr>
            <p:cNvPr id="777357" name="Text Box 141"/>
            <p:cNvSpPr txBox="1">
              <a:spLocks noChangeArrowheads="1"/>
            </p:cNvSpPr>
            <p:nvPr/>
          </p:nvSpPr>
          <p:spPr bwMode="auto">
            <a:xfrm>
              <a:off x="3120" y="2592"/>
              <a:ext cx="2374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0">
                  <a:effectLst/>
                </a:rPr>
                <a:t>Координатные плоскости</a:t>
              </a:r>
            </a:p>
          </p:txBody>
        </p:sp>
        <p:sp>
          <p:nvSpPr>
            <p:cNvPr id="777361" name="Text Box 145"/>
            <p:cNvSpPr txBox="1">
              <a:spLocks noChangeArrowheads="1"/>
            </p:cNvSpPr>
            <p:nvPr/>
          </p:nvSpPr>
          <p:spPr bwMode="auto">
            <a:xfrm>
              <a:off x="3408" y="2832"/>
              <a:ext cx="1940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Oxy,  Oyz,  Ozx</a:t>
              </a:r>
              <a:endParaRPr lang="ru-RU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8" name="Group 153"/>
          <p:cNvGrpSpPr>
            <a:grpSpLocks/>
          </p:cNvGrpSpPr>
          <p:nvPr/>
        </p:nvGrpSpPr>
        <p:grpSpPr bwMode="auto">
          <a:xfrm>
            <a:off x="5486400" y="5530850"/>
            <a:ext cx="2968625" cy="946150"/>
            <a:chOff x="3456" y="3408"/>
            <a:chExt cx="1870" cy="596"/>
          </a:xfrm>
        </p:grpSpPr>
        <p:sp>
          <p:nvSpPr>
            <p:cNvPr id="777362" name="Text Box 146"/>
            <p:cNvSpPr txBox="1">
              <a:spLocks noChangeArrowheads="1"/>
            </p:cNvSpPr>
            <p:nvPr/>
          </p:nvSpPr>
          <p:spPr bwMode="auto">
            <a:xfrm>
              <a:off x="3456" y="3408"/>
              <a:ext cx="1870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0">
                  <a:effectLst/>
                </a:rPr>
                <a:t>Система координат</a:t>
              </a:r>
            </a:p>
          </p:txBody>
        </p:sp>
        <p:sp>
          <p:nvSpPr>
            <p:cNvPr id="777363" name="Text Box 147"/>
            <p:cNvSpPr txBox="1">
              <a:spLocks noChangeArrowheads="1"/>
            </p:cNvSpPr>
            <p:nvPr/>
          </p:nvSpPr>
          <p:spPr bwMode="auto">
            <a:xfrm>
              <a:off x="3984" y="3600"/>
              <a:ext cx="708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Oxyz</a:t>
              </a:r>
              <a:endParaRPr lang="ru-RU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sp>
        <p:nvSpPr>
          <p:cNvPr id="777352" name="Freeform 136"/>
          <p:cNvSpPr>
            <a:spLocks/>
          </p:cNvSpPr>
          <p:nvPr/>
        </p:nvSpPr>
        <p:spPr bwMode="auto">
          <a:xfrm>
            <a:off x="2628900" y="685800"/>
            <a:ext cx="2628900" cy="3022600"/>
          </a:xfrm>
          <a:custGeom>
            <a:avLst/>
            <a:gdLst/>
            <a:ahLst/>
            <a:cxnLst>
              <a:cxn ang="0">
                <a:pos x="8" y="1904"/>
              </a:cxn>
              <a:cxn ang="0">
                <a:pos x="1632" y="1904"/>
              </a:cxn>
              <a:cxn ang="0">
                <a:pos x="1656" y="0"/>
              </a:cxn>
              <a:cxn ang="0">
                <a:pos x="0" y="16"/>
              </a:cxn>
              <a:cxn ang="0">
                <a:pos x="8" y="1904"/>
              </a:cxn>
            </a:cxnLst>
            <a:rect l="0" t="0" r="r" b="b"/>
            <a:pathLst>
              <a:path w="1656" h="1904">
                <a:moveTo>
                  <a:pt x="8" y="1904"/>
                </a:moveTo>
                <a:lnTo>
                  <a:pt x="1632" y="1904"/>
                </a:lnTo>
                <a:lnTo>
                  <a:pt x="1656" y="0"/>
                </a:lnTo>
                <a:lnTo>
                  <a:pt x="0" y="16"/>
                </a:lnTo>
                <a:lnTo>
                  <a:pt x="8" y="1904"/>
                </a:lnTo>
                <a:close/>
              </a:path>
            </a:pathLst>
          </a:custGeom>
          <a:solidFill>
            <a:srgbClr val="00FFFF">
              <a:alpha val="50999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9" name="Group 154"/>
          <p:cNvGrpSpPr>
            <a:grpSpLocks/>
          </p:cNvGrpSpPr>
          <p:nvPr/>
        </p:nvGrpSpPr>
        <p:grpSpPr bwMode="auto">
          <a:xfrm>
            <a:off x="1803400" y="3200400"/>
            <a:ext cx="4038600" cy="762000"/>
            <a:chOff x="1136" y="2016"/>
            <a:chExt cx="2544" cy="480"/>
          </a:xfrm>
        </p:grpSpPr>
        <p:sp>
          <p:nvSpPr>
            <p:cNvPr id="777257" name="Freeform 41"/>
            <p:cNvSpPr>
              <a:spLocks/>
            </p:cNvSpPr>
            <p:nvPr/>
          </p:nvSpPr>
          <p:spPr bwMode="auto">
            <a:xfrm>
              <a:off x="1136" y="2328"/>
              <a:ext cx="2288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88" y="16"/>
                </a:cxn>
              </a:cxnLst>
              <a:rect l="0" t="0" r="r" b="b"/>
              <a:pathLst>
                <a:path w="2288" h="16">
                  <a:moveTo>
                    <a:pt x="0" y="0"/>
                  </a:moveTo>
                  <a:lnTo>
                    <a:pt x="2288" y="16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 type="none" w="med" len="med"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7345" name="Text Box 129"/>
            <p:cNvSpPr txBox="1">
              <a:spLocks noChangeArrowheads="1"/>
            </p:cNvSpPr>
            <p:nvPr/>
          </p:nvSpPr>
          <p:spPr bwMode="auto">
            <a:xfrm>
              <a:off x="3408" y="2016"/>
              <a:ext cx="272" cy="480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44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y</a:t>
              </a:r>
              <a:endParaRPr lang="ru-RU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77349" name="Text Box 133"/>
            <p:cNvSpPr txBox="1">
              <a:spLocks noChangeArrowheads="1"/>
            </p:cNvSpPr>
            <p:nvPr/>
          </p:nvSpPr>
          <p:spPr bwMode="auto">
            <a:xfrm>
              <a:off x="1920" y="2112"/>
              <a:ext cx="1371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i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ось ординат</a:t>
              </a:r>
            </a:p>
          </p:txBody>
        </p:sp>
      </p:grpSp>
      <p:grpSp>
        <p:nvGrpSpPr>
          <p:cNvPr id="10" name="Group 149"/>
          <p:cNvGrpSpPr>
            <a:grpSpLocks/>
          </p:cNvGrpSpPr>
          <p:nvPr/>
        </p:nvGrpSpPr>
        <p:grpSpPr bwMode="auto">
          <a:xfrm>
            <a:off x="2286000" y="3352800"/>
            <a:ext cx="577850" cy="455613"/>
            <a:chOff x="1440" y="2112"/>
            <a:chExt cx="364" cy="287"/>
          </a:xfrm>
        </p:grpSpPr>
        <p:sp>
          <p:nvSpPr>
            <p:cNvPr id="777261" name="Text Box 45"/>
            <p:cNvSpPr txBox="1">
              <a:spLocks noChangeArrowheads="1"/>
            </p:cNvSpPr>
            <p:nvPr/>
          </p:nvSpPr>
          <p:spPr bwMode="auto">
            <a:xfrm>
              <a:off x="1440" y="2112"/>
              <a:ext cx="36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</a:t>
              </a:r>
              <a:endParaRPr lang="ru-RU" b="0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777364" name="Oval 148"/>
            <p:cNvSpPr>
              <a:spLocks noChangeArrowheads="1"/>
            </p:cNvSpPr>
            <p:nvPr/>
          </p:nvSpPr>
          <p:spPr bwMode="auto">
            <a:xfrm>
              <a:off x="1632" y="2304"/>
              <a:ext cx="48" cy="48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77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77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77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7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77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77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777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77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7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7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7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373" grpId="0" animBg="1"/>
      <p:bldP spid="777355" grpId="0" animBg="1"/>
      <p:bldP spid="777354" grpId="0" animBg="1"/>
      <p:bldP spid="777353" grpId="0" animBg="1"/>
      <p:bldP spid="7773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Freeform 2"/>
          <p:cNvSpPr>
            <a:spLocks/>
          </p:cNvSpPr>
          <p:nvPr/>
        </p:nvSpPr>
        <p:spPr bwMode="auto">
          <a:xfrm>
            <a:off x="469900" y="3200400"/>
            <a:ext cx="3086100" cy="2819400"/>
          </a:xfrm>
          <a:custGeom>
            <a:avLst/>
            <a:gdLst/>
            <a:ahLst/>
            <a:cxnLst>
              <a:cxn ang="0">
                <a:pos x="0" y="1776"/>
              </a:cxn>
              <a:cxn ang="0">
                <a:pos x="320" y="1776"/>
              </a:cxn>
              <a:cxn ang="0">
                <a:pos x="1944" y="0"/>
              </a:cxn>
              <a:cxn ang="0">
                <a:pos x="1624" y="16"/>
              </a:cxn>
              <a:cxn ang="0">
                <a:pos x="0" y="1776"/>
              </a:cxn>
            </a:cxnLst>
            <a:rect l="0" t="0" r="r" b="b"/>
            <a:pathLst>
              <a:path w="1944" h="1776">
                <a:moveTo>
                  <a:pt x="0" y="1776"/>
                </a:moveTo>
                <a:lnTo>
                  <a:pt x="320" y="1776"/>
                </a:lnTo>
                <a:lnTo>
                  <a:pt x="1944" y="0"/>
                </a:lnTo>
                <a:lnTo>
                  <a:pt x="1624" y="16"/>
                </a:lnTo>
                <a:lnTo>
                  <a:pt x="0" y="1776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9267" name="Freeform 3"/>
          <p:cNvSpPr>
            <a:spLocks/>
          </p:cNvSpPr>
          <p:nvPr/>
        </p:nvSpPr>
        <p:spPr bwMode="auto">
          <a:xfrm>
            <a:off x="2311400" y="723900"/>
            <a:ext cx="838200" cy="2997200"/>
          </a:xfrm>
          <a:custGeom>
            <a:avLst/>
            <a:gdLst/>
            <a:ahLst/>
            <a:cxnLst>
              <a:cxn ang="0">
                <a:pos x="0" y="1864"/>
              </a:cxn>
              <a:cxn ang="0">
                <a:pos x="504" y="1888"/>
              </a:cxn>
              <a:cxn ang="0">
                <a:pos x="528" y="0"/>
              </a:cxn>
              <a:cxn ang="0">
                <a:pos x="0" y="16"/>
              </a:cxn>
              <a:cxn ang="0">
                <a:pos x="0" y="1864"/>
              </a:cxn>
            </a:cxnLst>
            <a:rect l="0" t="0" r="r" b="b"/>
            <a:pathLst>
              <a:path w="528" h="1888">
                <a:moveTo>
                  <a:pt x="0" y="1864"/>
                </a:moveTo>
                <a:lnTo>
                  <a:pt x="504" y="1888"/>
                </a:lnTo>
                <a:lnTo>
                  <a:pt x="528" y="0"/>
                </a:lnTo>
                <a:lnTo>
                  <a:pt x="0" y="16"/>
                </a:lnTo>
                <a:lnTo>
                  <a:pt x="0" y="1864"/>
                </a:lnTo>
                <a:close/>
              </a:path>
            </a:pathLst>
          </a:custGeom>
          <a:solidFill>
            <a:srgbClr val="00FFFF">
              <a:alpha val="50999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9268" name="Freeform 4"/>
          <p:cNvSpPr>
            <a:spLocks/>
          </p:cNvSpPr>
          <p:nvPr/>
        </p:nvSpPr>
        <p:spPr bwMode="auto">
          <a:xfrm>
            <a:off x="927100" y="3213100"/>
            <a:ext cx="5194300" cy="2895600"/>
          </a:xfrm>
          <a:custGeom>
            <a:avLst/>
            <a:gdLst/>
            <a:ahLst/>
            <a:cxnLst>
              <a:cxn ang="0">
                <a:pos x="0" y="1792"/>
              </a:cxn>
              <a:cxn ang="0">
                <a:pos x="1752" y="1824"/>
              </a:cxn>
              <a:cxn ang="0">
                <a:pos x="3272" y="32"/>
              </a:cxn>
              <a:cxn ang="0">
                <a:pos x="1664" y="0"/>
              </a:cxn>
              <a:cxn ang="0">
                <a:pos x="0" y="1792"/>
              </a:cxn>
            </a:cxnLst>
            <a:rect l="0" t="0" r="r" b="b"/>
            <a:pathLst>
              <a:path w="3272" h="1824">
                <a:moveTo>
                  <a:pt x="0" y="1792"/>
                </a:moveTo>
                <a:lnTo>
                  <a:pt x="1752" y="1824"/>
                </a:lnTo>
                <a:lnTo>
                  <a:pt x="3272" y="32"/>
                </a:lnTo>
                <a:lnTo>
                  <a:pt x="1664" y="0"/>
                </a:lnTo>
                <a:lnTo>
                  <a:pt x="0" y="1792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779270" name="Freeform 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9271" name="Freeform 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9272" name="Freeform 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9273" name="Freeform 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9274" name="Freeform 1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9275" name="Freeform 1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9276" name="Freeform 1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79277" name="Freeform 1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79278" name="Freeform 14"/>
          <p:cNvSpPr>
            <a:spLocks/>
          </p:cNvSpPr>
          <p:nvPr/>
        </p:nvSpPr>
        <p:spPr bwMode="auto">
          <a:xfrm>
            <a:off x="939800" y="228600"/>
            <a:ext cx="2667000" cy="5829300"/>
          </a:xfrm>
          <a:custGeom>
            <a:avLst/>
            <a:gdLst/>
            <a:ahLst/>
            <a:cxnLst>
              <a:cxn ang="0">
                <a:pos x="0" y="3672"/>
              </a:cxn>
              <a:cxn ang="0">
                <a:pos x="1664" y="1896"/>
              </a:cxn>
              <a:cxn ang="0">
                <a:pos x="1680" y="0"/>
              </a:cxn>
              <a:cxn ang="0">
                <a:pos x="0" y="1816"/>
              </a:cxn>
              <a:cxn ang="0">
                <a:pos x="0" y="3672"/>
              </a:cxn>
            </a:cxnLst>
            <a:rect l="0" t="0" r="r" b="b"/>
            <a:pathLst>
              <a:path w="1680" h="3672">
                <a:moveTo>
                  <a:pt x="0" y="3672"/>
                </a:moveTo>
                <a:lnTo>
                  <a:pt x="1664" y="1896"/>
                </a:lnTo>
                <a:lnTo>
                  <a:pt x="1680" y="0"/>
                </a:lnTo>
                <a:lnTo>
                  <a:pt x="0" y="1816"/>
                </a:lnTo>
                <a:lnTo>
                  <a:pt x="0" y="3672"/>
                </a:lnTo>
                <a:close/>
              </a:path>
            </a:pathLst>
          </a:custGeom>
          <a:solidFill>
            <a:srgbClr val="FF0066">
              <a:alpha val="44000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9280" name="Freeform 16"/>
          <p:cNvSpPr>
            <a:spLocks/>
          </p:cNvSpPr>
          <p:nvPr/>
        </p:nvSpPr>
        <p:spPr bwMode="auto">
          <a:xfrm>
            <a:off x="939800" y="3187700"/>
            <a:ext cx="2667000" cy="2867025"/>
          </a:xfrm>
          <a:custGeom>
            <a:avLst/>
            <a:gdLst/>
            <a:ahLst/>
            <a:cxnLst>
              <a:cxn ang="0">
                <a:pos x="1680" y="0"/>
              </a:cxn>
              <a:cxn ang="0">
                <a:pos x="0" y="1806"/>
              </a:cxn>
            </a:cxnLst>
            <a:rect l="0" t="0" r="r" b="b"/>
            <a:pathLst>
              <a:path w="1680" h="1806">
                <a:moveTo>
                  <a:pt x="1680" y="0"/>
                </a:moveTo>
                <a:lnTo>
                  <a:pt x="0" y="180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9281" name="Text Box 17"/>
          <p:cNvSpPr txBox="1">
            <a:spLocks noChangeArrowheads="1"/>
          </p:cNvSpPr>
          <p:nvPr/>
        </p:nvSpPr>
        <p:spPr bwMode="auto">
          <a:xfrm>
            <a:off x="1016000" y="5715000"/>
            <a:ext cx="46355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79284" name="Freeform 20"/>
          <p:cNvSpPr>
            <a:spLocks/>
          </p:cNvSpPr>
          <p:nvPr/>
        </p:nvSpPr>
        <p:spPr bwMode="auto">
          <a:xfrm>
            <a:off x="3111500" y="546100"/>
            <a:ext cx="25400" cy="4419600"/>
          </a:xfrm>
          <a:custGeom>
            <a:avLst/>
            <a:gdLst/>
            <a:ahLst/>
            <a:cxnLst>
              <a:cxn ang="0">
                <a:pos x="0" y="2784"/>
              </a:cxn>
              <a:cxn ang="0">
                <a:pos x="16" y="0"/>
              </a:cxn>
            </a:cxnLst>
            <a:rect l="0" t="0" r="r" b="b"/>
            <a:pathLst>
              <a:path w="16" h="2784">
                <a:moveTo>
                  <a:pt x="0" y="2784"/>
                </a:moveTo>
                <a:lnTo>
                  <a:pt x="1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9285" name="Text Box 21"/>
          <p:cNvSpPr txBox="1">
            <a:spLocks noChangeArrowheads="1"/>
          </p:cNvSpPr>
          <p:nvPr/>
        </p:nvSpPr>
        <p:spPr bwMode="auto">
          <a:xfrm>
            <a:off x="2616200" y="304800"/>
            <a:ext cx="401638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z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79299" name="Freeform 35"/>
          <p:cNvSpPr>
            <a:spLocks/>
          </p:cNvSpPr>
          <p:nvPr/>
        </p:nvSpPr>
        <p:spPr bwMode="auto">
          <a:xfrm>
            <a:off x="3111500" y="685800"/>
            <a:ext cx="2628900" cy="3022600"/>
          </a:xfrm>
          <a:custGeom>
            <a:avLst/>
            <a:gdLst/>
            <a:ahLst/>
            <a:cxnLst>
              <a:cxn ang="0">
                <a:pos x="8" y="1904"/>
              </a:cxn>
              <a:cxn ang="0">
                <a:pos x="1632" y="1904"/>
              </a:cxn>
              <a:cxn ang="0">
                <a:pos x="1656" y="0"/>
              </a:cxn>
              <a:cxn ang="0">
                <a:pos x="0" y="16"/>
              </a:cxn>
              <a:cxn ang="0">
                <a:pos x="8" y="1904"/>
              </a:cxn>
            </a:cxnLst>
            <a:rect l="0" t="0" r="r" b="b"/>
            <a:pathLst>
              <a:path w="1656" h="1904">
                <a:moveTo>
                  <a:pt x="8" y="1904"/>
                </a:moveTo>
                <a:lnTo>
                  <a:pt x="1632" y="1904"/>
                </a:lnTo>
                <a:lnTo>
                  <a:pt x="1656" y="0"/>
                </a:lnTo>
                <a:lnTo>
                  <a:pt x="0" y="16"/>
                </a:lnTo>
                <a:lnTo>
                  <a:pt x="8" y="1904"/>
                </a:lnTo>
                <a:close/>
              </a:path>
            </a:pathLst>
          </a:custGeom>
          <a:solidFill>
            <a:srgbClr val="00FFFF">
              <a:alpha val="50999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9301" name="Freeform 37"/>
          <p:cNvSpPr>
            <a:spLocks/>
          </p:cNvSpPr>
          <p:nvPr/>
        </p:nvSpPr>
        <p:spPr bwMode="auto">
          <a:xfrm>
            <a:off x="1828800" y="3695700"/>
            <a:ext cx="4089400" cy="25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76" y="16"/>
              </a:cxn>
            </a:cxnLst>
            <a:rect l="0" t="0" r="r" b="b"/>
            <a:pathLst>
              <a:path w="2576" h="16">
                <a:moveTo>
                  <a:pt x="0" y="0"/>
                </a:moveTo>
                <a:lnTo>
                  <a:pt x="2576" y="16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9302" name="Text Box 38"/>
          <p:cNvSpPr txBox="1">
            <a:spLocks noChangeArrowheads="1"/>
          </p:cNvSpPr>
          <p:nvPr/>
        </p:nvSpPr>
        <p:spPr bwMode="auto">
          <a:xfrm>
            <a:off x="5740400" y="3429000"/>
            <a:ext cx="4318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381000" y="3397250"/>
            <a:ext cx="5611813" cy="341313"/>
            <a:chOff x="240" y="2140"/>
            <a:chExt cx="3535" cy="215"/>
          </a:xfrm>
        </p:grpSpPr>
        <p:sp>
          <p:nvSpPr>
            <p:cNvPr id="779307" name="Text Box 43"/>
            <p:cNvSpPr txBox="1">
              <a:spLocks noChangeArrowheads="1"/>
            </p:cNvSpPr>
            <p:nvPr/>
          </p:nvSpPr>
          <p:spPr bwMode="auto">
            <a:xfrm>
              <a:off x="240" y="2140"/>
              <a:ext cx="1674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Отрицательная полуось</a:t>
              </a:r>
            </a:p>
          </p:txBody>
        </p:sp>
        <p:sp>
          <p:nvSpPr>
            <p:cNvPr id="779303" name="Text Box 39"/>
            <p:cNvSpPr txBox="1">
              <a:spLocks noChangeArrowheads="1"/>
            </p:cNvSpPr>
            <p:nvPr/>
          </p:nvSpPr>
          <p:spPr bwMode="auto">
            <a:xfrm>
              <a:off x="2072" y="2143"/>
              <a:ext cx="1703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Положительная полуось</a:t>
              </a:r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2768600" y="3352800"/>
            <a:ext cx="577850" cy="455613"/>
            <a:chOff x="1440" y="2112"/>
            <a:chExt cx="364" cy="287"/>
          </a:xfrm>
        </p:grpSpPr>
        <p:sp>
          <p:nvSpPr>
            <p:cNvPr id="779305" name="Text Box 41"/>
            <p:cNvSpPr txBox="1">
              <a:spLocks noChangeArrowheads="1"/>
            </p:cNvSpPr>
            <p:nvPr/>
          </p:nvSpPr>
          <p:spPr bwMode="auto">
            <a:xfrm>
              <a:off x="1440" y="2112"/>
              <a:ext cx="36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</a:t>
              </a:r>
              <a:endParaRPr lang="ru-RU" b="0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779306" name="Oval 42"/>
            <p:cNvSpPr>
              <a:spLocks noChangeArrowheads="1"/>
            </p:cNvSpPr>
            <p:nvPr/>
          </p:nvSpPr>
          <p:spPr bwMode="auto">
            <a:xfrm>
              <a:off x="1632" y="2304"/>
              <a:ext cx="48" cy="48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1720850" y="1125538"/>
            <a:ext cx="2595563" cy="5041900"/>
            <a:chOff x="1084" y="709"/>
            <a:chExt cx="1635" cy="3176"/>
          </a:xfrm>
        </p:grpSpPr>
        <p:sp>
          <p:nvSpPr>
            <p:cNvPr id="779308" name="Text Box 44"/>
            <p:cNvSpPr txBox="1">
              <a:spLocks noChangeArrowheads="1"/>
            </p:cNvSpPr>
            <p:nvPr/>
          </p:nvSpPr>
          <p:spPr bwMode="auto">
            <a:xfrm rot="-2850742">
              <a:off x="338" y="2928"/>
              <a:ext cx="1703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Положительная полуось</a:t>
              </a:r>
            </a:p>
          </p:txBody>
        </p:sp>
        <p:sp>
          <p:nvSpPr>
            <p:cNvPr id="779309" name="Text Box 45"/>
            <p:cNvSpPr txBox="1">
              <a:spLocks noChangeArrowheads="1"/>
            </p:cNvSpPr>
            <p:nvPr/>
          </p:nvSpPr>
          <p:spPr bwMode="auto">
            <a:xfrm rot="-2858401">
              <a:off x="1776" y="1440"/>
              <a:ext cx="1674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Отрицательная полуось</a:t>
              </a:r>
            </a:p>
          </p:txBody>
        </p:sp>
      </p:grp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2863850" y="725488"/>
            <a:ext cx="336550" cy="5741987"/>
            <a:chOff x="1804" y="457"/>
            <a:chExt cx="212" cy="3617"/>
          </a:xfrm>
        </p:grpSpPr>
        <p:sp>
          <p:nvSpPr>
            <p:cNvPr id="779310" name="Text Box 46"/>
            <p:cNvSpPr txBox="1">
              <a:spLocks noChangeArrowheads="1"/>
            </p:cNvSpPr>
            <p:nvPr/>
          </p:nvSpPr>
          <p:spPr bwMode="auto">
            <a:xfrm rot="16200000">
              <a:off x="1058" y="1203"/>
              <a:ext cx="1703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Положительная полуось</a:t>
              </a:r>
            </a:p>
          </p:txBody>
        </p:sp>
        <p:sp>
          <p:nvSpPr>
            <p:cNvPr id="779311" name="Text Box 47"/>
            <p:cNvSpPr txBox="1">
              <a:spLocks noChangeArrowheads="1"/>
            </p:cNvSpPr>
            <p:nvPr/>
          </p:nvSpPr>
          <p:spPr bwMode="auto">
            <a:xfrm rot="16200000">
              <a:off x="1073" y="3131"/>
              <a:ext cx="1674" cy="212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16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Отрицательная полуось</a:t>
              </a:r>
            </a:p>
          </p:txBody>
        </p:sp>
      </p:grpSp>
      <p:sp>
        <p:nvSpPr>
          <p:cNvPr id="779316" name="Rectangle 52"/>
          <p:cNvSpPr>
            <a:spLocks noChangeArrowheads="1"/>
          </p:cNvSpPr>
          <p:nvPr/>
        </p:nvSpPr>
        <p:spPr bwMode="auto">
          <a:xfrm>
            <a:off x="6019800" y="533400"/>
            <a:ext cx="3048000" cy="33782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 b="0">
                <a:effectLst/>
              </a:rPr>
              <a:t>Луч, направление которого совпадает с направлением оси, называется </a:t>
            </a:r>
            <a:r>
              <a:rPr lang="ru-RU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положительной полуосью</a:t>
            </a:r>
            <a:r>
              <a:rPr lang="ru-RU" b="0">
                <a:solidFill>
                  <a:schemeClr val="tx2"/>
                </a:solidFill>
                <a:effectLst/>
              </a:rPr>
              <a:t>, </a:t>
            </a:r>
          </a:p>
          <a:p>
            <a:r>
              <a:rPr lang="ru-RU" b="0">
                <a:solidFill>
                  <a:schemeClr val="tx2"/>
                </a:solidFill>
                <a:effectLst/>
              </a:rPr>
              <a:t>а другой луч – </a:t>
            </a:r>
            <a:r>
              <a:rPr lang="ru-RU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отрицательной полуосью</a:t>
            </a:r>
            <a:endParaRPr lang="ru-RU" b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404" name="Freeform 44"/>
          <p:cNvSpPr>
            <a:spLocks/>
          </p:cNvSpPr>
          <p:nvPr/>
        </p:nvSpPr>
        <p:spPr bwMode="auto">
          <a:xfrm>
            <a:off x="457200" y="571500"/>
            <a:ext cx="2641600" cy="5219700"/>
          </a:xfrm>
          <a:custGeom>
            <a:avLst/>
            <a:gdLst/>
            <a:ahLst/>
            <a:cxnLst>
              <a:cxn ang="0">
                <a:pos x="16" y="3288"/>
              </a:cxn>
              <a:cxn ang="0">
                <a:pos x="1664" y="1680"/>
              </a:cxn>
              <a:cxn ang="0">
                <a:pos x="1656" y="0"/>
              </a:cxn>
              <a:cxn ang="0">
                <a:pos x="0" y="1600"/>
              </a:cxn>
              <a:cxn ang="0">
                <a:pos x="16" y="3288"/>
              </a:cxn>
            </a:cxnLst>
            <a:rect l="0" t="0" r="r" b="b"/>
            <a:pathLst>
              <a:path w="1664" h="3288">
                <a:moveTo>
                  <a:pt x="16" y="3288"/>
                </a:moveTo>
                <a:lnTo>
                  <a:pt x="1664" y="1680"/>
                </a:lnTo>
                <a:lnTo>
                  <a:pt x="1656" y="0"/>
                </a:lnTo>
                <a:lnTo>
                  <a:pt x="0" y="1600"/>
                </a:lnTo>
                <a:lnTo>
                  <a:pt x="16" y="3288"/>
                </a:lnTo>
                <a:close/>
              </a:path>
            </a:pathLst>
          </a:custGeom>
          <a:solidFill>
            <a:srgbClr val="FF0066">
              <a:alpha val="39999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3403" name="Freeform 43"/>
          <p:cNvSpPr>
            <a:spLocks/>
          </p:cNvSpPr>
          <p:nvPr/>
        </p:nvSpPr>
        <p:spPr bwMode="auto">
          <a:xfrm>
            <a:off x="520700" y="3213100"/>
            <a:ext cx="5118100" cy="2616200"/>
          </a:xfrm>
          <a:custGeom>
            <a:avLst/>
            <a:gdLst/>
            <a:ahLst/>
            <a:cxnLst>
              <a:cxn ang="0">
                <a:pos x="0" y="1632"/>
              </a:cxn>
              <a:cxn ang="0">
                <a:pos x="1696" y="1648"/>
              </a:cxn>
              <a:cxn ang="0">
                <a:pos x="3224" y="32"/>
              </a:cxn>
              <a:cxn ang="0">
                <a:pos x="1616" y="0"/>
              </a:cxn>
              <a:cxn ang="0">
                <a:pos x="0" y="1632"/>
              </a:cxn>
            </a:cxnLst>
            <a:rect l="0" t="0" r="r" b="b"/>
            <a:pathLst>
              <a:path w="3224" h="1648">
                <a:moveTo>
                  <a:pt x="0" y="1632"/>
                </a:moveTo>
                <a:lnTo>
                  <a:pt x="1696" y="1648"/>
                </a:lnTo>
                <a:lnTo>
                  <a:pt x="3224" y="32"/>
                </a:lnTo>
                <a:lnTo>
                  <a:pt x="1616" y="0"/>
                </a:lnTo>
                <a:lnTo>
                  <a:pt x="0" y="1632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3402" name="Freeform 42"/>
          <p:cNvSpPr>
            <a:spLocks/>
          </p:cNvSpPr>
          <p:nvPr/>
        </p:nvSpPr>
        <p:spPr bwMode="auto">
          <a:xfrm>
            <a:off x="2628900" y="685800"/>
            <a:ext cx="2628900" cy="3022600"/>
          </a:xfrm>
          <a:custGeom>
            <a:avLst/>
            <a:gdLst/>
            <a:ahLst/>
            <a:cxnLst>
              <a:cxn ang="0">
                <a:pos x="8" y="1904"/>
              </a:cxn>
              <a:cxn ang="0">
                <a:pos x="1632" y="1904"/>
              </a:cxn>
              <a:cxn ang="0">
                <a:pos x="1656" y="0"/>
              </a:cxn>
              <a:cxn ang="0">
                <a:pos x="0" y="16"/>
              </a:cxn>
              <a:cxn ang="0">
                <a:pos x="8" y="1904"/>
              </a:cxn>
            </a:cxnLst>
            <a:rect l="0" t="0" r="r" b="b"/>
            <a:pathLst>
              <a:path w="1656" h="1904">
                <a:moveTo>
                  <a:pt x="8" y="1904"/>
                </a:moveTo>
                <a:lnTo>
                  <a:pt x="1632" y="1904"/>
                </a:lnTo>
                <a:lnTo>
                  <a:pt x="1656" y="0"/>
                </a:lnTo>
                <a:lnTo>
                  <a:pt x="0" y="16"/>
                </a:lnTo>
                <a:lnTo>
                  <a:pt x="8" y="1904"/>
                </a:lnTo>
                <a:close/>
              </a:path>
            </a:pathLst>
          </a:custGeom>
          <a:solidFill>
            <a:srgbClr val="00FFFF">
              <a:alpha val="50999"/>
            </a:srgbClr>
          </a:solidFill>
          <a:ln w="9525" cap="flat" cmpd="sng">
            <a:noFill/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783366" name="Freeform 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3367" name="Freeform 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3368" name="Freeform 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3369" name="Freeform 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3370" name="Freeform 1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3371" name="Freeform 1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3372" name="Freeform 1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3373" name="Freeform 1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83375" name="Freeform 15"/>
          <p:cNvSpPr>
            <a:spLocks/>
          </p:cNvSpPr>
          <p:nvPr/>
        </p:nvSpPr>
        <p:spPr bwMode="auto">
          <a:xfrm>
            <a:off x="495300" y="4724400"/>
            <a:ext cx="1092200" cy="1079500"/>
          </a:xfrm>
          <a:custGeom>
            <a:avLst/>
            <a:gdLst/>
            <a:ahLst/>
            <a:cxnLst>
              <a:cxn ang="0">
                <a:pos x="688" y="0"/>
              </a:cxn>
              <a:cxn ang="0">
                <a:pos x="0" y="680"/>
              </a:cxn>
            </a:cxnLst>
            <a:rect l="0" t="0" r="r" b="b"/>
            <a:pathLst>
              <a:path w="688" h="680">
                <a:moveTo>
                  <a:pt x="688" y="0"/>
                </a:moveTo>
                <a:lnTo>
                  <a:pt x="0" y="68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3376" name="Text Box 16"/>
          <p:cNvSpPr txBox="1">
            <a:spLocks noChangeArrowheads="1"/>
          </p:cNvSpPr>
          <p:nvPr/>
        </p:nvSpPr>
        <p:spPr bwMode="auto">
          <a:xfrm>
            <a:off x="533400" y="5715000"/>
            <a:ext cx="46355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x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3377" name="Freeform 17"/>
          <p:cNvSpPr>
            <a:spLocks/>
          </p:cNvSpPr>
          <p:nvPr/>
        </p:nvSpPr>
        <p:spPr bwMode="auto">
          <a:xfrm>
            <a:off x="2616200" y="520700"/>
            <a:ext cx="12700" cy="1765300"/>
          </a:xfrm>
          <a:custGeom>
            <a:avLst/>
            <a:gdLst/>
            <a:ahLst/>
            <a:cxnLst>
              <a:cxn ang="0">
                <a:pos x="8" y="1112"/>
              </a:cxn>
              <a:cxn ang="0">
                <a:pos x="0" y="0"/>
              </a:cxn>
            </a:cxnLst>
            <a:rect l="0" t="0" r="r" b="b"/>
            <a:pathLst>
              <a:path w="8" h="1112">
                <a:moveTo>
                  <a:pt x="8" y="1112"/>
                </a:move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3378" name="Text Box 18"/>
          <p:cNvSpPr txBox="1">
            <a:spLocks noChangeArrowheads="1"/>
          </p:cNvSpPr>
          <p:nvPr/>
        </p:nvSpPr>
        <p:spPr bwMode="auto">
          <a:xfrm>
            <a:off x="2133600" y="304800"/>
            <a:ext cx="401638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z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3379" name="Text Box 19"/>
          <p:cNvSpPr txBox="1">
            <a:spLocks noChangeArrowheads="1"/>
          </p:cNvSpPr>
          <p:nvPr/>
        </p:nvSpPr>
        <p:spPr bwMode="auto">
          <a:xfrm>
            <a:off x="5486400" y="228600"/>
            <a:ext cx="3733800" cy="3013075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>
            <a:spAutoFit/>
          </a:bodyPr>
          <a:lstStyle/>
          <a:p>
            <a:r>
              <a:rPr lang="ru-RU" b="0">
                <a:effectLst/>
              </a:rPr>
              <a:t>В прямоугольной системе координат каждой точке М пространства сопоставляется тройка чисел, которые называются </a:t>
            </a:r>
            <a:r>
              <a:rPr lang="ru-RU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координатами точки</a:t>
            </a:r>
            <a:endParaRPr lang="ru-RU" b="0">
              <a:effectLst/>
            </a:endParaRPr>
          </a:p>
        </p:txBody>
      </p:sp>
      <p:sp>
        <p:nvSpPr>
          <p:cNvPr id="783381" name="Freeform 21"/>
          <p:cNvSpPr>
            <a:spLocks/>
          </p:cNvSpPr>
          <p:nvPr/>
        </p:nvSpPr>
        <p:spPr bwMode="auto">
          <a:xfrm>
            <a:off x="4648200" y="3695700"/>
            <a:ext cx="82550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0" y="0"/>
              </a:cxn>
            </a:cxnLst>
            <a:rect l="0" t="0" r="r" b="b"/>
            <a:pathLst>
              <a:path w="520" h="1">
                <a:moveTo>
                  <a:pt x="0" y="0"/>
                </a:moveTo>
                <a:lnTo>
                  <a:pt x="52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3382" name="Text Box 22"/>
          <p:cNvSpPr txBox="1">
            <a:spLocks noChangeArrowheads="1"/>
          </p:cNvSpPr>
          <p:nvPr/>
        </p:nvSpPr>
        <p:spPr bwMode="auto">
          <a:xfrm>
            <a:off x="5410200" y="3200400"/>
            <a:ext cx="431800" cy="76200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3387" name="Line 27"/>
          <p:cNvSpPr>
            <a:spLocks noChangeShapeType="1"/>
          </p:cNvSpPr>
          <p:nvPr/>
        </p:nvSpPr>
        <p:spPr bwMode="auto">
          <a:xfrm flipV="1">
            <a:off x="1600200" y="3657600"/>
            <a:ext cx="1066800" cy="1066800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3388" name="Freeform 28"/>
          <p:cNvSpPr>
            <a:spLocks/>
          </p:cNvSpPr>
          <p:nvPr/>
        </p:nvSpPr>
        <p:spPr bwMode="auto">
          <a:xfrm>
            <a:off x="2616200" y="3695700"/>
            <a:ext cx="2006600" cy="12700"/>
          </a:xfrm>
          <a:custGeom>
            <a:avLst/>
            <a:gdLst/>
            <a:ahLst/>
            <a:cxnLst>
              <a:cxn ang="0">
                <a:pos x="1264" y="0"/>
              </a:cxn>
              <a:cxn ang="0">
                <a:pos x="0" y="8"/>
              </a:cxn>
            </a:cxnLst>
            <a:rect l="0" t="0" r="r" b="b"/>
            <a:pathLst>
              <a:path w="1264" h="8">
                <a:moveTo>
                  <a:pt x="1264" y="0"/>
                </a:moveTo>
                <a:lnTo>
                  <a:pt x="0" y="8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3389" name="Freeform 29"/>
          <p:cNvSpPr>
            <a:spLocks/>
          </p:cNvSpPr>
          <p:nvPr/>
        </p:nvSpPr>
        <p:spPr bwMode="auto">
          <a:xfrm>
            <a:off x="2628900" y="2298700"/>
            <a:ext cx="1588" cy="1397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80"/>
              </a:cxn>
            </a:cxnLst>
            <a:rect l="0" t="0" r="r" b="b"/>
            <a:pathLst>
              <a:path w="1" h="880">
                <a:moveTo>
                  <a:pt x="0" y="0"/>
                </a:moveTo>
                <a:lnTo>
                  <a:pt x="0" y="88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dash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286000" y="3352800"/>
            <a:ext cx="577850" cy="455613"/>
            <a:chOff x="1440" y="2112"/>
            <a:chExt cx="364" cy="287"/>
          </a:xfrm>
        </p:grpSpPr>
        <p:sp>
          <p:nvSpPr>
            <p:cNvPr id="783384" name="Text Box 24"/>
            <p:cNvSpPr txBox="1">
              <a:spLocks noChangeArrowheads="1"/>
            </p:cNvSpPr>
            <p:nvPr/>
          </p:nvSpPr>
          <p:spPr bwMode="auto">
            <a:xfrm>
              <a:off x="1440" y="2112"/>
              <a:ext cx="364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</a:t>
              </a:r>
              <a:endParaRPr lang="ru-RU" b="0"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783385" name="Oval 25"/>
            <p:cNvSpPr>
              <a:spLocks noChangeArrowheads="1"/>
            </p:cNvSpPr>
            <p:nvPr/>
          </p:nvSpPr>
          <p:spPr bwMode="auto">
            <a:xfrm>
              <a:off x="1632" y="2304"/>
              <a:ext cx="48" cy="48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83395" name="Text Box 35"/>
          <p:cNvSpPr txBox="1">
            <a:spLocks noChangeArrowheads="1"/>
          </p:cNvSpPr>
          <p:nvPr/>
        </p:nvSpPr>
        <p:spPr bwMode="auto">
          <a:xfrm>
            <a:off x="6477000" y="3200400"/>
            <a:ext cx="2152650" cy="641350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 (x; y; z)</a:t>
            </a:r>
            <a:endParaRPr lang="ru-RU" sz="360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4" name="Group 73"/>
          <p:cNvGrpSpPr>
            <a:grpSpLocks/>
          </p:cNvGrpSpPr>
          <p:nvPr/>
        </p:nvGrpSpPr>
        <p:grpSpPr bwMode="auto">
          <a:xfrm>
            <a:off x="4876800" y="4114800"/>
            <a:ext cx="3654425" cy="641350"/>
            <a:chOff x="3072" y="2592"/>
            <a:chExt cx="2302" cy="404"/>
          </a:xfrm>
        </p:grpSpPr>
        <p:sp>
          <p:nvSpPr>
            <p:cNvPr id="783396" name="Text Box 36"/>
            <p:cNvSpPr txBox="1">
              <a:spLocks noChangeArrowheads="1"/>
            </p:cNvSpPr>
            <p:nvPr/>
          </p:nvSpPr>
          <p:spPr bwMode="auto">
            <a:xfrm>
              <a:off x="3072" y="2592"/>
              <a:ext cx="1128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x = OM</a:t>
              </a:r>
              <a:r>
                <a:rPr lang="en-US" sz="3600" i="1" baseline="-25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83397" name="Text Box 37"/>
            <p:cNvSpPr txBox="1">
              <a:spLocks noChangeArrowheads="1"/>
            </p:cNvSpPr>
            <p:nvPr/>
          </p:nvSpPr>
          <p:spPr bwMode="auto">
            <a:xfrm>
              <a:off x="4368" y="2688"/>
              <a:ext cx="1006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абсцисса</a:t>
              </a:r>
            </a:p>
          </p:txBody>
        </p:sp>
      </p:grp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4864100" y="4953000"/>
            <a:ext cx="3679825" cy="641350"/>
            <a:chOff x="3064" y="3120"/>
            <a:chExt cx="2318" cy="404"/>
          </a:xfrm>
        </p:grpSpPr>
        <p:sp>
          <p:nvSpPr>
            <p:cNvPr id="783398" name="Text Box 38"/>
            <p:cNvSpPr txBox="1">
              <a:spLocks noChangeArrowheads="1"/>
            </p:cNvSpPr>
            <p:nvPr/>
          </p:nvSpPr>
          <p:spPr bwMode="auto">
            <a:xfrm>
              <a:off x="3064" y="3120"/>
              <a:ext cx="1112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y = OM</a:t>
              </a:r>
              <a:r>
                <a:rPr lang="en-US" sz="3600" i="1" baseline="-25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2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83399" name="Text Box 39"/>
            <p:cNvSpPr txBox="1">
              <a:spLocks noChangeArrowheads="1"/>
            </p:cNvSpPr>
            <p:nvPr/>
          </p:nvSpPr>
          <p:spPr bwMode="auto">
            <a:xfrm>
              <a:off x="4368" y="3216"/>
              <a:ext cx="1014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ордината</a:t>
              </a:r>
            </a:p>
          </p:txBody>
        </p:sp>
      </p:grpSp>
      <p:grpSp>
        <p:nvGrpSpPr>
          <p:cNvPr id="6" name="Group 75"/>
          <p:cNvGrpSpPr>
            <a:grpSpLocks/>
          </p:cNvGrpSpPr>
          <p:nvPr/>
        </p:nvGrpSpPr>
        <p:grpSpPr bwMode="auto">
          <a:xfrm>
            <a:off x="4876800" y="5715000"/>
            <a:ext cx="3802063" cy="641350"/>
            <a:chOff x="3072" y="3600"/>
            <a:chExt cx="2395" cy="404"/>
          </a:xfrm>
        </p:grpSpPr>
        <p:sp>
          <p:nvSpPr>
            <p:cNvPr id="783400" name="Text Box 40"/>
            <p:cNvSpPr txBox="1">
              <a:spLocks noChangeArrowheads="1"/>
            </p:cNvSpPr>
            <p:nvPr/>
          </p:nvSpPr>
          <p:spPr bwMode="auto">
            <a:xfrm>
              <a:off x="3072" y="3600"/>
              <a:ext cx="1096" cy="404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z = OM</a:t>
              </a:r>
              <a:r>
                <a:rPr lang="en-US" sz="3600" i="1" baseline="-250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3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83401" name="Text Box 41"/>
            <p:cNvSpPr txBox="1">
              <a:spLocks noChangeArrowheads="1"/>
            </p:cNvSpPr>
            <p:nvPr/>
          </p:nvSpPr>
          <p:spPr bwMode="auto">
            <a:xfrm>
              <a:off x="4368" y="3696"/>
              <a:ext cx="1099" cy="288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аппликата</a:t>
              </a:r>
            </a:p>
          </p:txBody>
        </p:sp>
      </p:grp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1625600" y="2286000"/>
            <a:ext cx="3009900" cy="2413000"/>
            <a:chOff x="1024" y="1440"/>
            <a:chExt cx="1896" cy="1520"/>
          </a:xfrm>
        </p:grpSpPr>
        <p:sp>
          <p:nvSpPr>
            <p:cNvPr id="783429" name="Freeform 69"/>
            <p:cNvSpPr>
              <a:spLocks/>
            </p:cNvSpPr>
            <p:nvPr/>
          </p:nvSpPr>
          <p:spPr bwMode="auto">
            <a:xfrm>
              <a:off x="1696" y="2328"/>
              <a:ext cx="1224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224" y="0"/>
                </a:cxn>
              </a:cxnLst>
              <a:rect l="0" t="0" r="r" b="b"/>
              <a:pathLst>
                <a:path w="1224" h="8">
                  <a:moveTo>
                    <a:pt x="0" y="8"/>
                  </a:moveTo>
                  <a:lnTo>
                    <a:pt x="1224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3430" name="Freeform 70"/>
            <p:cNvSpPr>
              <a:spLocks/>
            </p:cNvSpPr>
            <p:nvPr/>
          </p:nvSpPr>
          <p:spPr bwMode="auto">
            <a:xfrm>
              <a:off x="1656" y="1440"/>
              <a:ext cx="8" cy="856"/>
            </a:xfrm>
            <a:custGeom>
              <a:avLst/>
              <a:gdLst/>
              <a:ahLst/>
              <a:cxnLst>
                <a:cxn ang="0">
                  <a:pos x="8" y="856"/>
                </a:cxn>
                <a:cxn ang="0">
                  <a:pos x="0" y="0"/>
                </a:cxn>
              </a:cxnLst>
              <a:rect l="0" t="0" r="r" b="b"/>
              <a:pathLst>
                <a:path w="8" h="856">
                  <a:moveTo>
                    <a:pt x="8" y="856"/>
                  </a:move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83431" name="Freeform 71"/>
            <p:cNvSpPr>
              <a:spLocks/>
            </p:cNvSpPr>
            <p:nvPr/>
          </p:nvSpPr>
          <p:spPr bwMode="auto">
            <a:xfrm>
              <a:off x="1024" y="2344"/>
              <a:ext cx="616" cy="616"/>
            </a:xfrm>
            <a:custGeom>
              <a:avLst/>
              <a:gdLst/>
              <a:ahLst/>
              <a:cxnLst>
                <a:cxn ang="0">
                  <a:pos x="0" y="616"/>
                </a:cxn>
                <a:cxn ang="0">
                  <a:pos x="616" y="0"/>
                </a:cxn>
              </a:cxnLst>
              <a:rect l="0" t="0" r="r" b="b"/>
              <a:pathLst>
                <a:path w="616" h="616">
                  <a:moveTo>
                    <a:pt x="0" y="616"/>
                  </a:moveTo>
                  <a:lnTo>
                    <a:pt x="616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" name="Group 86"/>
          <p:cNvGrpSpPr>
            <a:grpSpLocks/>
          </p:cNvGrpSpPr>
          <p:nvPr/>
        </p:nvGrpSpPr>
        <p:grpSpPr bwMode="auto">
          <a:xfrm>
            <a:off x="1295400" y="4699000"/>
            <a:ext cx="679450" cy="604838"/>
            <a:chOff x="816" y="2960"/>
            <a:chExt cx="428" cy="381"/>
          </a:xfrm>
        </p:grpSpPr>
        <p:sp>
          <p:nvSpPr>
            <p:cNvPr id="783392" name="Text Box 32"/>
            <p:cNvSpPr txBox="1">
              <a:spLocks noChangeArrowheads="1"/>
            </p:cNvSpPr>
            <p:nvPr/>
          </p:nvSpPr>
          <p:spPr bwMode="auto">
            <a:xfrm>
              <a:off x="816" y="2976"/>
              <a:ext cx="428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  <a:r>
                <a:rPr lang="en-US" sz="3200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1</a:t>
              </a:r>
              <a:endParaRPr lang="ru-RU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83416" name="Oval 56"/>
            <p:cNvSpPr>
              <a:spLocks noChangeArrowheads="1"/>
            </p:cNvSpPr>
            <p:nvPr/>
          </p:nvSpPr>
          <p:spPr bwMode="auto">
            <a:xfrm>
              <a:off x="964" y="2960"/>
              <a:ext cx="61" cy="6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83442" name="Freeform 82"/>
          <p:cNvSpPr>
            <a:spLocks/>
          </p:cNvSpPr>
          <p:nvPr/>
        </p:nvSpPr>
        <p:spPr bwMode="auto">
          <a:xfrm>
            <a:off x="1574800" y="3302000"/>
            <a:ext cx="2070100" cy="1422400"/>
          </a:xfrm>
          <a:custGeom>
            <a:avLst/>
            <a:gdLst/>
            <a:ahLst/>
            <a:cxnLst>
              <a:cxn ang="0">
                <a:pos x="16" y="896"/>
              </a:cxn>
              <a:cxn ang="0">
                <a:pos x="1304" y="888"/>
              </a:cxn>
              <a:cxn ang="0">
                <a:pos x="1296" y="0"/>
              </a:cxn>
              <a:cxn ang="0">
                <a:pos x="0" y="16"/>
              </a:cxn>
              <a:cxn ang="0">
                <a:pos x="16" y="848"/>
              </a:cxn>
            </a:cxnLst>
            <a:rect l="0" t="0" r="r" b="b"/>
            <a:pathLst>
              <a:path w="1304" h="896">
                <a:moveTo>
                  <a:pt x="16" y="896"/>
                </a:moveTo>
                <a:lnTo>
                  <a:pt x="1304" y="888"/>
                </a:lnTo>
                <a:lnTo>
                  <a:pt x="1296" y="0"/>
                </a:lnTo>
                <a:lnTo>
                  <a:pt x="0" y="16"/>
                </a:lnTo>
                <a:lnTo>
                  <a:pt x="16" y="848"/>
                </a:lnTo>
              </a:path>
            </a:pathLst>
          </a:custGeom>
          <a:solidFill>
            <a:srgbClr val="00CCFF">
              <a:alpha val="69000"/>
            </a:srgbClr>
          </a:solidFill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3443" name="Freeform 83"/>
          <p:cNvSpPr>
            <a:spLocks/>
          </p:cNvSpPr>
          <p:nvPr/>
        </p:nvSpPr>
        <p:spPr bwMode="auto">
          <a:xfrm>
            <a:off x="3635375" y="2273300"/>
            <a:ext cx="1019175" cy="2428875"/>
          </a:xfrm>
          <a:custGeom>
            <a:avLst/>
            <a:gdLst/>
            <a:ahLst/>
            <a:cxnLst>
              <a:cxn ang="0">
                <a:pos x="6" y="1530"/>
              </a:cxn>
              <a:cxn ang="0">
                <a:pos x="636" y="900"/>
              </a:cxn>
              <a:cxn ang="0">
                <a:pos x="642" y="0"/>
              </a:cxn>
              <a:cxn ang="0">
                <a:pos x="0" y="648"/>
              </a:cxn>
              <a:cxn ang="0">
                <a:pos x="4" y="1528"/>
              </a:cxn>
            </a:cxnLst>
            <a:rect l="0" t="0" r="r" b="b"/>
            <a:pathLst>
              <a:path w="642" h="1530">
                <a:moveTo>
                  <a:pt x="6" y="1530"/>
                </a:moveTo>
                <a:lnTo>
                  <a:pt x="636" y="900"/>
                </a:lnTo>
                <a:lnTo>
                  <a:pt x="642" y="0"/>
                </a:lnTo>
                <a:lnTo>
                  <a:pt x="0" y="648"/>
                </a:lnTo>
                <a:lnTo>
                  <a:pt x="4" y="1528"/>
                </a:lnTo>
              </a:path>
            </a:pathLst>
          </a:custGeom>
          <a:solidFill>
            <a:srgbClr val="FF0066">
              <a:alpha val="69000"/>
            </a:srgbClr>
          </a:solidFill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83444" name="Freeform 84"/>
          <p:cNvSpPr>
            <a:spLocks/>
          </p:cNvSpPr>
          <p:nvPr/>
        </p:nvSpPr>
        <p:spPr bwMode="auto">
          <a:xfrm>
            <a:off x="1587500" y="2276475"/>
            <a:ext cx="3060700" cy="1044575"/>
          </a:xfrm>
          <a:custGeom>
            <a:avLst/>
            <a:gdLst/>
            <a:ahLst/>
            <a:cxnLst>
              <a:cxn ang="0">
                <a:pos x="0" y="658"/>
              </a:cxn>
              <a:cxn ang="0">
                <a:pos x="1286" y="650"/>
              </a:cxn>
              <a:cxn ang="0">
                <a:pos x="1928" y="0"/>
              </a:cxn>
              <a:cxn ang="0">
                <a:pos x="654" y="10"/>
              </a:cxn>
              <a:cxn ang="0">
                <a:pos x="2" y="656"/>
              </a:cxn>
            </a:cxnLst>
            <a:rect l="0" t="0" r="r" b="b"/>
            <a:pathLst>
              <a:path w="1928" h="658">
                <a:moveTo>
                  <a:pt x="0" y="658"/>
                </a:moveTo>
                <a:lnTo>
                  <a:pt x="1286" y="650"/>
                </a:lnTo>
                <a:lnTo>
                  <a:pt x="1928" y="0"/>
                </a:lnTo>
                <a:lnTo>
                  <a:pt x="654" y="10"/>
                </a:lnTo>
                <a:lnTo>
                  <a:pt x="2" y="656"/>
                </a:lnTo>
              </a:path>
            </a:pathLst>
          </a:custGeom>
          <a:solidFill>
            <a:srgbClr val="FFFF00">
              <a:alpha val="69000"/>
            </a:srgbClr>
          </a:solidFill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1987550" y="1782763"/>
            <a:ext cx="695325" cy="579437"/>
            <a:chOff x="1252" y="1123"/>
            <a:chExt cx="438" cy="365"/>
          </a:xfrm>
        </p:grpSpPr>
        <p:sp>
          <p:nvSpPr>
            <p:cNvPr id="783394" name="Text Box 34"/>
            <p:cNvSpPr txBox="1">
              <a:spLocks noChangeArrowheads="1"/>
            </p:cNvSpPr>
            <p:nvPr/>
          </p:nvSpPr>
          <p:spPr bwMode="auto">
            <a:xfrm>
              <a:off x="1252" y="1123"/>
              <a:ext cx="428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  <a:r>
                <a:rPr lang="en-US" sz="3200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3</a:t>
              </a:r>
              <a:endParaRPr lang="ru-RU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83408" name="Oval 48"/>
            <p:cNvSpPr>
              <a:spLocks noChangeArrowheads="1"/>
            </p:cNvSpPr>
            <p:nvPr/>
          </p:nvSpPr>
          <p:spPr bwMode="auto">
            <a:xfrm>
              <a:off x="1628" y="1421"/>
              <a:ext cx="62" cy="6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85"/>
          <p:cNvGrpSpPr>
            <a:grpSpLocks/>
          </p:cNvGrpSpPr>
          <p:nvPr/>
        </p:nvGrpSpPr>
        <p:grpSpPr bwMode="auto">
          <a:xfrm>
            <a:off x="4495800" y="3581400"/>
            <a:ext cx="679450" cy="579438"/>
            <a:chOff x="2832" y="2256"/>
            <a:chExt cx="428" cy="365"/>
          </a:xfrm>
        </p:grpSpPr>
        <p:sp>
          <p:nvSpPr>
            <p:cNvPr id="783393" name="Text Box 33"/>
            <p:cNvSpPr txBox="1">
              <a:spLocks noChangeArrowheads="1"/>
            </p:cNvSpPr>
            <p:nvPr/>
          </p:nvSpPr>
          <p:spPr bwMode="auto">
            <a:xfrm>
              <a:off x="2832" y="2256"/>
              <a:ext cx="428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lg"/>
              <a:tailEnd type="none" w="lg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M</a:t>
              </a:r>
              <a:r>
                <a:rPr lang="en-US" sz="3200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2</a:t>
              </a:r>
              <a:endParaRPr lang="ru-RU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783413" name="Oval 53"/>
            <p:cNvSpPr>
              <a:spLocks noChangeArrowheads="1"/>
            </p:cNvSpPr>
            <p:nvPr/>
          </p:nvSpPr>
          <p:spPr bwMode="auto">
            <a:xfrm>
              <a:off x="2885" y="2294"/>
              <a:ext cx="66" cy="6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83391" name="Text Box 31"/>
          <p:cNvSpPr txBox="1">
            <a:spLocks noChangeArrowheads="1"/>
          </p:cNvSpPr>
          <p:nvPr/>
        </p:nvSpPr>
        <p:spPr bwMode="auto">
          <a:xfrm>
            <a:off x="3200400" y="2743200"/>
            <a:ext cx="546100" cy="579438"/>
          </a:xfrm>
          <a:prstGeom prst="rect">
            <a:avLst/>
          </a:prstGeom>
          <a:noFill/>
          <a:ln w="9525">
            <a:noFill/>
            <a:miter lim="800000"/>
            <a:headEnd type="none" w="lg" len="lg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32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</a:t>
            </a:r>
            <a:endParaRPr lang="ru-RU" sz="3200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83448" name="Oval 88"/>
          <p:cNvSpPr>
            <a:spLocks noChangeArrowheads="1"/>
          </p:cNvSpPr>
          <p:nvPr/>
        </p:nvSpPr>
        <p:spPr bwMode="auto">
          <a:xfrm>
            <a:off x="3581400" y="3276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8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83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83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83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783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83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83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83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83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783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83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78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3404" grpId="0" animBg="1"/>
      <p:bldP spid="783403" grpId="0" animBg="1"/>
      <p:bldP spid="783402" grpId="0" animBg="1"/>
      <p:bldP spid="783442" grpId="0" animBg="1"/>
      <p:bldP spid="783443" grpId="0" animBg="1"/>
      <p:bldP spid="78344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1052</Words>
  <Application>Microsoft Office PowerPoint</Application>
  <PresentationFormat>Экран (4:3)</PresentationFormat>
  <Paragraphs>245</Paragraphs>
  <Slides>17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Тема Office</vt:lpstr>
      <vt:lpstr>Формула</vt:lpstr>
      <vt:lpstr>Слайд 1</vt:lpstr>
      <vt:lpstr>Цели урока:</vt:lpstr>
      <vt:lpstr>Повторение:</vt:lpstr>
      <vt:lpstr>Повторение:</vt:lpstr>
      <vt:lpstr>Повторение:</vt:lpstr>
      <vt:lpstr>Вопросы: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Решение задач.</vt:lpstr>
      <vt:lpstr>Решение задач.</vt:lpstr>
      <vt:lpstr>Решение задач.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</cp:revision>
  <dcterms:created xsi:type="dcterms:W3CDTF">2013-09-06T03:16:30Z</dcterms:created>
  <dcterms:modified xsi:type="dcterms:W3CDTF">2013-09-06T12:28:39Z</dcterms:modified>
</cp:coreProperties>
</file>