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8" r:id="rId4"/>
    <p:sldId id="280" r:id="rId5"/>
    <p:sldId id="281" r:id="rId6"/>
    <p:sldId id="282" r:id="rId7"/>
    <p:sldId id="258" r:id="rId8"/>
    <p:sldId id="260" r:id="rId9"/>
    <p:sldId id="286" r:id="rId10"/>
    <p:sldId id="261" r:id="rId11"/>
    <p:sldId id="283" r:id="rId12"/>
    <p:sldId id="285" r:id="rId13"/>
    <p:sldId id="262" r:id="rId14"/>
    <p:sldId id="287" r:id="rId15"/>
    <p:sldId id="269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36A3-2E0A-47FA-B8F3-7B45DB9AF6B4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F567-F9DC-497B-B639-32AD16B1E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500063" y="500063"/>
            <a:ext cx="77866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Площадь</a:t>
            </a:r>
          </a:p>
          <a:p>
            <a:pPr algn="ctr"/>
            <a:r>
              <a:rPr lang="ru-RU" sz="5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треугольников</a:t>
            </a: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714500" y="2428875"/>
            <a:ext cx="2857500" cy="2071688"/>
          </a:xfrm>
          <a:prstGeom prst="triangle">
            <a:avLst>
              <a:gd name="adj" fmla="val 55451"/>
            </a:avLst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rot="18129104">
            <a:off x="5217318" y="4114007"/>
            <a:ext cx="2386013" cy="2000250"/>
          </a:xfrm>
          <a:prstGeom prst="rt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араллелограмм 6"/>
          <p:cNvSpPr/>
          <p:nvPr/>
        </p:nvSpPr>
        <p:spPr>
          <a:xfrm rot="290692">
            <a:off x="3721100" y="2951163"/>
            <a:ext cx="2282825" cy="1928812"/>
          </a:xfrm>
          <a:prstGeom prst="parallelogram">
            <a:avLst>
              <a:gd name="adj" fmla="val 524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Трапеция 7"/>
          <p:cNvSpPr/>
          <p:nvPr/>
        </p:nvSpPr>
        <p:spPr>
          <a:xfrm rot="20332320">
            <a:off x="896938" y="3175000"/>
            <a:ext cx="1684337" cy="1725613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 rot="1595885">
            <a:off x="3592513" y="4719638"/>
            <a:ext cx="1708150" cy="1454150"/>
          </a:xfrm>
          <a:prstGeom prst="parallelogram">
            <a:avLst>
              <a:gd name="adj" fmla="val 0"/>
            </a:avLst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9346290">
            <a:off x="5664200" y="3140075"/>
            <a:ext cx="1385888" cy="20335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Ромб 10"/>
          <p:cNvSpPr/>
          <p:nvPr/>
        </p:nvSpPr>
        <p:spPr>
          <a:xfrm rot="838405">
            <a:off x="1739900" y="3992563"/>
            <a:ext cx="2054225" cy="2828925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FF0000"/>
                </a:solidFill>
              </a:rPr>
              <a:t>Следствие 1: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i="1" dirty="0" smtClean="0"/>
              <a:t>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Площадь прямоугольного треугольника равна половине произведения его катетов.</a:t>
            </a:r>
          </a:p>
        </p:txBody>
      </p:sp>
    </p:spTree>
    <p:extLst>
      <p:ext uri="{BB962C8B-B14F-4D97-AF65-F5344CB8AC3E}">
        <p14:creationId xmlns="" xmlns:p14="http://schemas.microsoft.com/office/powerpoint/2010/main" val="14771638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9"/>
          <p:cNvSpPr txBox="1">
            <a:spLocks noChangeArrowheads="1"/>
          </p:cNvSpPr>
          <p:nvPr/>
        </p:nvSpPr>
        <p:spPr bwMode="auto">
          <a:xfrm>
            <a:off x="714375" y="0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Прямоугольный треугольник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1147763" y="1571625"/>
            <a:ext cx="3786187" cy="2381250"/>
            <a:chOff x="1147740" y="1571612"/>
            <a:chExt cx="3786214" cy="2380608"/>
          </a:xfrm>
        </p:grpSpPr>
        <p:grpSp>
          <p:nvGrpSpPr>
            <p:cNvPr id="3" name="Группа 12"/>
            <p:cNvGrpSpPr>
              <a:grpSpLocks/>
            </p:cNvGrpSpPr>
            <p:nvPr/>
          </p:nvGrpSpPr>
          <p:grpSpPr bwMode="auto">
            <a:xfrm>
              <a:off x="1571604" y="1571612"/>
              <a:ext cx="3362350" cy="2000264"/>
              <a:chOff x="2281220" y="1785926"/>
              <a:chExt cx="3362350" cy="2000264"/>
            </a:xfrm>
          </p:grpSpPr>
          <p:sp>
            <p:nvSpPr>
              <p:cNvPr id="11" name="Прямоугольный треугольник 10"/>
              <p:cNvSpPr/>
              <p:nvPr/>
            </p:nvSpPr>
            <p:spPr>
              <a:xfrm>
                <a:off x="2285984" y="1785926"/>
                <a:ext cx="3357586" cy="1999711"/>
              </a:xfrm>
              <a:prstGeom prst="rt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86" name="Rectangle 8"/>
              <p:cNvSpPr>
                <a:spLocks noChangeArrowheads="1"/>
              </p:cNvSpPr>
              <p:nvPr/>
            </p:nvSpPr>
            <p:spPr bwMode="auto">
              <a:xfrm>
                <a:off x="2281220" y="3567111"/>
                <a:ext cx="216000" cy="216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82" name="Text Box 6"/>
            <p:cNvSpPr txBox="1">
              <a:spLocks noChangeArrowheads="1"/>
            </p:cNvSpPr>
            <p:nvPr/>
          </p:nvSpPr>
          <p:spPr bwMode="auto">
            <a:xfrm>
              <a:off x="2933690" y="3429000"/>
              <a:ext cx="36036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latin typeface="Times New Roman" pitchFamily="18" charset="0"/>
                </a:rPr>
                <a:t>a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3083" name="Text Box 6"/>
            <p:cNvSpPr txBox="1">
              <a:spLocks noChangeArrowheads="1"/>
            </p:cNvSpPr>
            <p:nvPr/>
          </p:nvSpPr>
          <p:spPr bwMode="auto">
            <a:xfrm>
              <a:off x="1147740" y="2357430"/>
              <a:ext cx="36036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latin typeface="Times New Roman" pitchFamily="18" charset="0"/>
                </a:rPr>
                <a:t>b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3084" name="Text Box 6"/>
            <p:cNvSpPr txBox="1">
              <a:spLocks noChangeArrowheads="1"/>
            </p:cNvSpPr>
            <p:nvPr/>
          </p:nvSpPr>
          <p:spPr bwMode="auto">
            <a:xfrm>
              <a:off x="3148004" y="2143116"/>
              <a:ext cx="36036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latin typeface="Times New Roman" pitchFamily="18" charset="0"/>
                </a:rPr>
                <a:t>c</a:t>
              </a:r>
              <a:endParaRPr lang="ru-RU" sz="2800" b="1" i="1">
                <a:latin typeface="Times New Roman" pitchFamily="18" charset="0"/>
              </a:endParaRPr>
            </a:p>
          </p:txBody>
        </p: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786438" y="1857375"/>
            <a:ext cx="2714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a –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катет</a:t>
            </a:r>
          </a:p>
          <a:p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– катет</a:t>
            </a:r>
          </a:p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с - гипотенуза</a:t>
            </a:r>
          </a:p>
        </p:txBody>
      </p:sp>
      <p:grpSp>
        <p:nvGrpSpPr>
          <p:cNvPr id="4" name="Группа 25"/>
          <p:cNvGrpSpPr>
            <a:grpSpLocks/>
          </p:cNvGrpSpPr>
          <p:nvPr/>
        </p:nvGrpSpPr>
        <p:grpSpPr bwMode="auto">
          <a:xfrm>
            <a:off x="1571625" y="1560513"/>
            <a:ext cx="3321050" cy="2032000"/>
            <a:chOff x="1571605" y="1560726"/>
            <a:chExt cx="3321026" cy="2032059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3230530" y="1913221"/>
              <a:ext cx="3175" cy="332102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6200000" flipH="1">
              <a:off x="555575" y="2576755"/>
              <a:ext cx="2032059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928938" y="4286250"/>
          <a:ext cx="3305175" cy="1652588"/>
        </p:xfrm>
        <a:graphic>
          <a:graphicData uri="http://schemas.openxmlformats.org/presentationml/2006/ole">
            <p:oleObj spid="_x0000_s12290" name="Формула" r:id="rId3" imgW="57132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Box 12"/>
          <p:cNvSpPr txBox="1">
            <a:spLocks noChangeArrowheads="1"/>
          </p:cNvSpPr>
          <p:nvPr/>
        </p:nvSpPr>
        <p:spPr bwMode="auto">
          <a:xfrm>
            <a:off x="5715000" y="4357688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S=6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TextBox 13"/>
          <p:cNvSpPr txBox="1">
            <a:spLocks noChangeArrowheads="1"/>
          </p:cNvSpPr>
          <p:nvPr/>
        </p:nvSpPr>
        <p:spPr bwMode="auto">
          <a:xfrm>
            <a:off x="1214438" y="428625"/>
            <a:ext cx="2643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Задача 3</a:t>
            </a:r>
          </a:p>
        </p:txBody>
      </p:sp>
      <p:sp>
        <p:nvSpPr>
          <p:cNvPr id="12295" name="TextBox 14"/>
          <p:cNvSpPr txBox="1">
            <a:spLocks noChangeArrowheads="1"/>
          </p:cNvSpPr>
          <p:nvPr/>
        </p:nvSpPr>
        <p:spPr bwMode="auto">
          <a:xfrm>
            <a:off x="4857750" y="428625"/>
            <a:ext cx="264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Задача 4</a:t>
            </a:r>
          </a:p>
        </p:txBody>
      </p:sp>
      <p:grpSp>
        <p:nvGrpSpPr>
          <p:cNvPr id="2" name="Группа 16"/>
          <p:cNvGrpSpPr>
            <a:grpSpLocks/>
          </p:cNvGrpSpPr>
          <p:nvPr/>
        </p:nvGrpSpPr>
        <p:grpSpPr bwMode="auto">
          <a:xfrm>
            <a:off x="5214938" y="1571625"/>
            <a:ext cx="1652587" cy="2203450"/>
            <a:chOff x="5214938" y="1571625"/>
            <a:chExt cx="1652587" cy="2203450"/>
          </a:xfrm>
        </p:grpSpPr>
        <p:grpSp>
          <p:nvGrpSpPr>
            <p:cNvPr id="3" name="Группа 15"/>
            <p:cNvGrpSpPr>
              <a:grpSpLocks/>
            </p:cNvGrpSpPr>
            <p:nvPr/>
          </p:nvGrpSpPr>
          <p:grpSpPr bwMode="auto">
            <a:xfrm>
              <a:off x="5214938" y="1571625"/>
              <a:ext cx="1652587" cy="2203450"/>
              <a:chOff x="5072066" y="1500174"/>
              <a:chExt cx="1652590" cy="2203507"/>
            </a:xfrm>
          </p:grpSpPr>
          <p:sp>
            <p:nvSpPr>
              <p:cNvPr id="10255" name="AutoShape 18"/>
              <p:cNvSpPr>
                <a:spLocks noChangeArrowheads="1"/>
              </p:cNvSpPr>
              <p:nvPr/>
            </p:nvSpPr>
            <p:spPr bwMode="auto">
              <a:xfrm>
                <a:off x="5429256" y="1500174"/>
                <a:ext cx="1295400" cy="1800225"/>
              </a:xfrm>
              <a:prstGeom prst="rtTriangl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6" name="TextBox 9"/>
              <p:cNvSpPr txBox="1">
                <a:spLocks noChangeArrowheads="1"/>
              </p:cNvSpPr>
              <p:nvPr/>
            </p:nvSpPr>
            <p:spPr bwMode="auto">
              <a:xfrm>
                <a:off x="5857884" y="3303571"/>
                <a:ext cx="571504" cy="40011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000" b="1" i="1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0257" name="TextBox 10"/>
              <p:cNvSpPr txBox="1">
                <a:spLocks noChangeArrowheads="1"/>
              </p:cNvSpPr>
              <p:nvPr/>
            </p:nvSpPr>
            <p:spPr bwMode="auto">
              <a:xfrm>
                <a:off x="5072066" y="2374877"/>
                <a:ext cx="428628" cy="40011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000" b="1" i="1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0254" name="Rectangle 8"/>
            <p:cNvSpPr>
              <a:spLocks noChangeArrowheads="1"/>
            </p:cNvSpPr>
            <p:nvPr/>
          </p:nvSpPr>
          <p:spPr bwMode="auto">
            <a:xfrm>
              <a:off x="5572132" y="3154134"/>
              <a:ext cx="198409" cy="2093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Группа 23"/>
          <p:cNvGrpSpPr>
            <a:grpSpLocks/>
          </p:cNvGrpSpPr>
          <p:nvPr/>
        </p:nvGrpSpPr>
        <p:grpSpPr bwMode="auto">
          <a:xfrm>
            <a:off x="571500" y="1571625"/>
            <a:ext cx="3571875" cy="2185988"/>
            <a:chOff x="500034" y="1571612"/>
            <a:chExt cx="3571900" cy="2186049"/>
          </a:xfrm>
        </p:grpSpPr>
        <p:grpSp>
          <p:nvGrpSpPr>
            <p:cNvPr id="5" name="Группа 15"/>
            <p:cNvGrpSpPr>
              <a:grpSpLocks/>
            </p:cNvGrpSpPr>
            <p:nvPr/>
          </p:nvGrpSpPr>
          <p:grpSpPr bwMode="auto">
            <a:xfrm>
              <a:off x="500034" y="1571612"/>
              <a:ext cx="3571900" cy="2186049"/>
              <a:chOff x="5072066" y="1643054"/>
              <a:chExt cx="3571906" cy="2186106"/>
            </a:xfrm>
          </p:grpSpPr>
          <p:sp>
            <p:nvSpPr>
              <p:cNvPr id="10250" name="AutoShape 18"/>
              <p:cNvSpPr>
                <a:spLocks noChangeArrowheads="1"/>
              </p:cNvSpPr>
              <p:nvPr/>
            </p:nvSpPr>
            <p:spPr bwMode="auto">
              <a:xfrm>
                <a:off x="5429257" y="1643054"/>
                <a:ext cx="3214715" cy="1785997"/>
              </a:xfrm>
              <a:prstGeom prst="rtTriangl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1" name="TextBox 9"/>
              <p:cNvSpPr txBox="1">
                <a:spLocks noChangeArrowheads="1"/>
              </p:cNvSpPr>
              <p:nvPr/>
            </p:nvSpPr>
            <p:spPr bwMode="auto">
              <a:xfrm>
                <a:off x="6357952" y="3429051"/>
                <a:ext cx="571504" cy="40010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000" b="1" i="1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0252" name="TextBox 10"/>
              <p:cNvSpPr txBox="1">
                <a:spLocks noChangeArrowheads="1"/>
              </p:cNvSpPr>
              <p:nvPr/>
            </p:nvSpPr>
            <p:spPr bwMode="auto">
              <a:xfrm>
                <a:off x="5072066" y="2374877"/>
                <a:ext cx="428628" cy="40011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000" b="1" i="1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0249" name="Rectangle 8"/>
            <p:cNvSpPr>
              <a:spLocks noChangeArrowheads="1"/>
            </p:cNvSpPr>
            <p:nvPr/>
          </p:nvSpPr>
          <p:spPr bwMode="auto">
            <a:xfrm>
              <a:off x="857224" y="3143248"/>
              <a:ext cx="198409" cy="2093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500188" y="4357688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S=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5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FF0000"/>
                </a:solidFill>
              </a:rPr>
              <a:t>Следствие 2: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  <a:r>
              <a:rPr lang="ru-RU" i="1" dirty="0" smtClean="0"/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Если высоты двух треугольников равны ,то их площади относятся как основания.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h</a:t>
            </a:r>
            <a:r>
              <a:rPr lang="en-US" baseline="-25000" dirty="0"/>
              <a:t>1 </a:t>
            </a:r>
            <a:r>
              <a:rPr lang="en-US" dirty="0"/>
              <a:t> =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</a:t>
            </a:r>
          </a:p>
        </p:txBody>
      </p: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428596" y="2571744"/>
            <a:ext cx="2857500" cy="2511794"/>
            <a:chOff x="642938" y="2286000"/>
            <a:chExt cx="2592387" cy="1852052"/>
          </a:xfrm>
        </p:grpSpPr>
        <p:grpSp>
          <p:nvGrpSpPr>
            <p:cNvPr id="5" name="Группа 30"/>
            <p:cNvGrpSpPr>
              <a:grpSpLocks/>
            </p:cNvGrpSpPr>
            <p:nvPr/>
          </p:nvGrpSpPr>
          <p:grpSpPr bwMode="auto">
            <a:xfrm>
              <a:off x="642938" y="2286000"/>
              <a:ext cx="2592387" cy="1852052"/>
              <a:chOff x="684213" y="1557338"/>
              <a:chExt cx="2592387" cy="1852108"/>
            </a:xfrm>
          </p:grpSpPr>
          <p:sp>
            <p:nvSpPr>
              <p:cNvPr id="7" name="AutoShape 4"/>
              <p:cNvSpPr>
                <a:spLocks noChangeArrowheads="1"/>
              </p:cNvSpPr>
              <p:nvPr/>
            </p:nvSpPr>
            <p:spPr bwMode="auto">
              <a:xfrm>
                <a:off x="684213" y="1557338"/>
                <a:ext cx="2592387" cy="1439862"/>
              </a:xfrm>
              <a:prstGeom prst="triangle">
                <a:avLst>
                  <a:gd name="adj" fmla="val 30069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cxnSp>
            <p:nvCxnSpPr>
              <p:cNvPr id="8" name="Прямая соединительная линия 7"/>
              <p:cNvCxnSpPr>
                <a:stCxn id="7" idx="0"/>
                <a:endCxn id="7" idx="3"/>
              </p:cNvCxnSpPr>
              <p:nvPr/>
            </p:nvCxnSpPr>
            <p:spPr>
              <a:xfrm rot="16200000" flipH="1">
                <a:off x="744581" y="2277492"/>
                <a:ext cx="1439018" cy="14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>
                <a:stCxn id="7" idx="0"/>
                <a:endCxn id="7" idx="3"/>
              </p:cNvCxnSpPr>
              <p:nvPr/>
            </p:nvCxnSpPr>
            <p:spPr>
              <a:xfrm rot="16200000" flipH="1">
                <a:off x="744581" y="2277492"/>
                <a:ext cx="1439018" cy="14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6"/>
              <p:cNvSpPr txBox="1">
                <a:spLocks noChangeArrowheads="1"/>
              </p:cNvSpPr>
              <p:nvPr/>
            </p:nvSpPr>
            <p:spPr bwMode="auto">
              <a:xfrm>
                <a:off x="1643042" y="3000373"/>
                <a:ext cx="571504" cy="4090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dirty="0" smtClean="0"/>
                  <a:t> </a:t>
                </a:r>
                <a:r>
                  <a:rPr lang="en-US" sz="2800" dirty="0"/>
                  <a:t>a</a:t>
                </a:r>
                <a:r>
                  <a:rPr lang="en-US" sz="2800" baseline="-25000" dirty="0"/>
                  <a:t>1</a:t>
                </a:r>
                <a:endParaRPr lang="ru-RU" sz="28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Box 7"/>
              <p:cNvSpPr txBox="1">
                <a:spLocks noChangeArrowheads="1"/>
              </p:cNvSpPr>
              <p:nvPr/>
            </p:nvSpPr>
            <p:spPr bwMode="auto">
              <a:xfrm>
                <a:off x="1428728" y="2143117"/>
                <a:ext cx="571504" cy="4090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dirty="0" smtClean="0"/>
                  <a:t> </a:t>
                </a:r>
                <a:r>
                  <a:rPr lang="en-US" sz="2800" dirty="0" smtClean="0"/>
                  <a:t>h</a:t>
                </a:r>
                <a:r>
                  <a:rPr lang="en-US" sz="2800" baseline="-25000" dirty="0" smtClean="0"/>
                  <a:t>1</a:t>
                </a:r>
                <a:r>
                  <a:rPr lang="en-US" sz="2000" baseline="-25000" dirty="0" smtClean="0"/>
                  <a:t> </a:t>
                </a:r>
                <a:endParaRPr lang="ru-RU" sz="20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428728" y="3539218"/>
              <a:ext cx="180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Группа 32"/>
          <p:cNvGrpSpPr>
            <a:grpSpLocks/>
          </p:cNvGrpSpPr>
          <p:nvPr/>
        </p:nvGrpSpPr>
        <p:grpSpPr bwMode="auto">
          <a:xfrm>
            <a:off x="4214810" y="2143116"/>
            <a:ext cx="4576763" cy="2766711"/>
            <a:chOff x="4036658" y="826093"/>
            <a:chExt cx="4576910" cy="2769457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9056643">
              <a:off x="4036658" y="1856172"/>
              <a:ext cx="4576910" cy="1290377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4" name="Группа 31"/>
            <p:cNvGrpSpPr>
              <a:grpSpLocks/>
            </p:cNvGrpSpPr>
            <p:nvPr/>
          </p:nvGrpSpPr>
          <p:grpSpPr bwMode="auto">
            <a:xfrm>
              <a:off x="5214942" y="826093"/>
              <a:ext cx="3322439" cy="2769457"/>
              <a:chOff x="5214942" y="826093"/>
              <a:chExt cx="3322439" cy="2769457"/>
            </a:xfrm>
          </p:grpSpPr>
          <p:cxnSp>
            <p:nvCxnSpPr>
              <p:cNvPr id="15" name="Прямая соединительная линия 14"/>
              <p:cNvCxnSpPr>
                <a:stCxn id="13" idx="0"/>
              </p:cNvCxnSpPr>
              <p:nvPr/>
            </p:nvCxnSpPr>
            <p:spPr>
              <a:xfrm rot="16200000" flipH="1">
                <a:off x="7423700" y="2280557"/>
                <a:ext cx="6349" cy="157643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>
                <a:stCxn id="13" idx="2"/>
              </p:cNvCxnSpPr>
              <p:nvPr/>
            </p:nvCxnSpPr>
            <p:spPr>
              <a:xfrm rot="16200000" flipH="1" flipV="1">
                <a:off x="6883401" y="1943466"/>
                <a:ext cx="2245857" cy="1111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26"/>
              <p:cNvSpPr txBox="1">
                <a:spLocks noChangeArrowheads="1"/>
              </p:cNvSpPr>
              <p:nvPr/>
            </p:nvSpPr>
            <p:spPr bwMode="auto">
              <a:xfrm>
                <a:off x="5214942" y="3071811"/>
                <a:ext cx="964925" cy="523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/>
                  <a:t> </a:t>
                </a:r>
                <a:r>
                  <a:rPr lang="en-US" sz="2800" dirty="0"/>
                  <a:t>a</a:t>
                </a:r>
                <a:r>
                  <a:rPr lang="en-US" sz="2800" baseline="-25000" dirty="0"/>
                  <a:t>2</a:t>
                </a:r>
                <a:endParaRPr lang="ru-RU" sz="28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27"/>
              <p:cNvSpPr txBox="1">
                <a:spLocks noChangeArrowheads="1"/>
              </p:cNvSpPr>
              <p:nvPr/>
            </p:nvSpPr>
            <p:spPr bwMode="auto">
              <a:xfrm>
                <a:off x="8037315" y="1398164"/>
                <a:ext cx="500066" cy="8318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dirty="0" smtClean="0"/>
                  <a:t> </a:t>
                </a:r>
                <a:r>
                  <a:rPr lang="en-US" sz="2800" dirty="0" smtClean="0"/>
                  <a:t>h</a:t>
                </a:r>
                <a:r>
                  <a:rPr lang="en-US" sz="2800" baseline="-25000" dirty="0" smtClean="0"/>
                  <a:t>2</a:t>
                </a:r>
                <a:endParaRPr lang="ru-RU" sz="28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auto">
              <a:xfrm>
                <a:off x="7858148" y="2928934"/>
                <a:ext cx="144463" cy="1428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786322"/>
            <a:ext cx="1422928" cy="1143008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5608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/>
      <p:bldP spid="1638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8"/>
          <p:cNvSpPr txBox="1">
            <a:spLocks noChangeArrowheads="1"/>
          </p:cNvSpPr>
          <p:nvPr/>
        </p:nvSpPr>
        <p:spPr bwMode="auto">
          <a:xfrm>
            <a:off x="785813" y="4572000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S=22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4143375" y="1500175"/>
            <a:ext cx="4576763" cy="2646376"/>
            <a:chOff x="4036658" y="826093"/>
            <a:chExt cx="4576910" cy="2645827"/>
          </a:xfrm>
        </p:grpSpPr>
        <p:sp>
          <p:nvSpPr>
            <p:cNvPr id="22" name="Равнобедренный треугольник 21"/>
            <p:cNvSpPr/>
            <p:nvPr/>
          </p:nvSpPr>
          <p:spPr>
            <a:xfrm rot="9056643">
              <a:off x="4036658" y="1856172"/>
              <a:ext cx="4576910" cy="1290377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5214942" y="826093"/>
              <a:ext cx="3357586" cy="2645827"/>
              <a:chOff x="5214942" y="826093"/>
              <a:chExt cx="3357586" cy="2645827"/>
            </a:xfrm>
          </p:grpSpPr>
          <p:cxnSp>
            <p:nvCxnSpPr>
              <p:cNvPr id="24" name="Прямая соединительная линия 23"/>
              <p:cNvCxnSpPr>
                <a:stCxn id="22" idx="0"/>
              </p:cNvCxnSpPr>
              <p:nvPr/>
            </p:nvCxnSpPr>
            <p:spPr>
              <a:xfrm rot="16200000" flipH="1">
                <a:off x="7423700" y="2280557"/>
                <a:ext cx="6349" cy="157643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>
                <a:stCxn id="22" idx="2"/>
              </p:cNvCxnSpPr>
              <p:nvPr/>
            </p:nvCxnSpPr>
            <p:spPr>
              <a:xfrm rot="16200000" flipH="1" flipV="1">
                <a:off x="6883401" y="1943466"/>
                <a:ext cx="2245857" cy="1111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35" name="TextBox 26"/>
              <p:cNvSpPr txBox="1">
                <a:spLocks noChangeArrowheads="1"/>
              </p:cNvSpPr>
              <p:nvPr/>
            </p:nvSpPr>
            <p:spPr bwMode="auto">
              <a:xfrm>
                <a:off x="5214942" y="3071810"/>
                <a:ext cx="50006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6" name="TextBox 27"/>
              <p:cNvSpPr txBox="1">
                <a:spLocks noChangeArrowheads="1"/>
              </p:cNvSpPr>
              <p:nvPr/>
            </p:nvSpPr>
            <p:spPr bwMode="auto">
              <a:xfrm>
                <a:off x="8072462" y="1714488"/>
                <a:ext cx="50006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000" b="1" i="1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20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7" name="Rectangle 7"/>
              <p:cNvSpPr>
                <a:spLocks noChangeArrowheads="1"/>
              </p:cNvSpPr>
              <p:nvPr/>
            </p:nvSpPr>
            <p:spPr bwMode="auto">
              <a:xfrm>
                <a:off x="7858148" y="2928934"/>
                <a:ext cx="144463" cy="1428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3317" name="TextBox 29"/>
          <p:cNvSpPr txBox="1">
            <a:spLocks noChangeArrowheads="1"/>
          </p:cNvSpPr>
          <p:nvPr/>
        </p:nvSpPr>
        <p:spPr bwMode="auto">
          <a:xfrm>
            <a:off x="5500688" y="4500563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S=16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33"/>
          <p:cNvSpPr txBox="1">
            <a:spLocks noChangeArrowheads="1"/>
          </p:cNvSpPr>
          <p:nvPr/>
        </p:nvSpPr>
        <p:spPr bwMode="auto">
          <a:xfrm>
            <a:off x="1000125" y="642938"/>
            <a:ext cx="264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Задача 5 </a:t>
            </a:r>
            <a:endParaRPr lang="ru-RU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571500" y="1428736"/>
            <a:ext cx="2857500" cy="2786077"/>
            <a:chOff x="642938" y="2286000"/>
            <a:chExt cx="2592387" cy="1843088"/>
          </a:xfrm>
        </p:grpSpPr>
        <p:grpSp>
          <p:nvGrpSpPr>
            <p:cNvPr id="7" name="Группа 30"/>
            <p:cNvGrpSpPr>
              <a:grpSpLocks/>
            </p:cNvGrpSpPr>
            <p:nvPr/>
          </p:nvGrpSpPr>
          <p:grpSpPr bwMode="auto">
            <a:xfrm>
              <a:off x="642938" y="2286000"/>
              <a:ext cx="2592387" cy="1843088"/>
              <a:chOff x="684213" y="1557338"/>
              <a:chExt cx="2592387" cy="1843144"/>
            </a:xfrm>
          </p:grpSpPr>
          <p:sp>
            <p:nvSpPr>
              <p:cNvPr id="9226" name="AutoShape 4"/>
              <p:cNvSpPr>
                <a:spLocks noChangeArrowheads="1"/>
              </p:cNvSpPr>
              <p:nvPr/>
            </p:nvSpPr>
            <p:spPr bwMode="auto">
              <a:xfrm>
                <a:off x="684213" y="1557338"/>
                <a:ext cx="2592387" cy="1439862"/>
              </a:xfrm>
              <a:prstGeom prst="triangle">
                <a:avLst>
                  <a:gd name="adj" fmla="val 30069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cxnSp>
            <p:nvCxnSpPr>
              <p:cNvPr id="4" name="Прямая соединительная линия 3"/>
              <p:cNvCxnSpPr>
                <a:stCxn id="9226" idx="0"/>
                <a:endCxn id="9226" idx="3"/>
              </p:cNvCxnSpPr>
              <p:nvPr/>
            </p:nvCxnSpPr>
            <p:spPr>
              <a:xfrm rot="16200000" flipH="1">
                <a:off x="744581" y="2277492"/>
                <a:ext cx="1439018" cy="14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>
                <a:stCxn id="9226" idx="0"/>
                <a:endCxn id="9226" idx="3"/>
              </p:cNvCxnSpPr>
              <p:nvPr/>
            </p:nvCxnSpPr>
            <p:spPr>
              <a:xfrm rot="16200000" flipH="1">
                <a:off x="744581" y="2277492"/>
                <a:ext cx="1439018" cy="14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29" name="TextBox 6"/>
              <p:cNvSpPr txBox="1">
                <a:spLocks noChangeArrowheads="1"/>
              </p:cNvSpPr>
              <p:nvPr/>
            </p:nvSpPr>
            <p:spPr bwMode="auto">
              <a:xfrm>
                <a:off x="1643042" y="3000372"/>
                <a:ext cx="57150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11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0" name="TextBox 7"/>
              <p:cNvSpPr txBox="1">
                <a:spLocks noChangeArrowheads="1"/>
              </p:cNvSpPr>
              <p:nvPr/>
            </p:nvSpPr>
            <p:spPr bwMode="auto">
              <a:xfrm>
                <a:off x="1428728" y="2143116"/>
                <a:ext cx="57150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>
              <a:off x="1428728" y="3539218"/>
              <a:ext cx="180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Box 12"/>
          <p:cNvSpPr txBox="1">
            <a:spLocks noChangeArrowheads="1"/>
          </p:cNvSpPr>
          <p:nvPr/>
        </p:nvSpPr>
        <p:spPr bwMode="auto">
          <a:xfrm>
            <a:off x="2643188" y="0"/>
            <a:ext cx="3714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Подведем итог</a:t>
            </a:r>
            <a:r>
              <a:rPr lang="ru-RU"/>
              <a:t> 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285750" y="1143000"/>
            <a:ext cx="2592388" cy="1439863"/>
          </a:xfrm>
          <a:prstGeom prst="triangle">
            <a:avLst>
              <a:gd name="adj" fmla="val 30069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85750" y="1143000"/>
            <a:ext cx="2592388" cy="1754188"/>
            <a:chOff x="285720" y="1142984"/>
            <a:chExt cx="2592387" cy="1754197"/>
          </a:xfrm>
        </p:grpSpPr>
        <p:sp>
          <p:nvSpPr>
            <p:cNvPr id="6171" name="Line 5"/>
            <p:cNvSpPr>
              <a:spLocks noChangeShapeType="1"/>
            </p:cNvSpPr>
            <p:nvPr/>
          </p:nvSpPr>
          <p:spPr bwMode="auto">
            <a:xfrm>
              <a:off x="1071538" y="1142984"/>
              <a:ext cx="0" cy="1439862"/>
            </a:xfrm>
            <a:prstGeom prst="line">
              <a:avLst/>
            </a:prstGeom>
            <a:noFill/>
            <a:ln w="2540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Text Box 12"/>
            <p:cNvSpPr txBox="1">
              <a:spLocks noChangeArrowheads="1"/>
            </p:cNvSpPr>
            <p:nvPr/>
          </p:nvSpPr>
          <p:spPr bwMode="auto">
            <a:xfrm>
              <a:off x="1357290" y="2500306"/>
              <a:ext cx="36036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latin typeface="Times New Roman" pitchFamily="18" charset="0"/>
                </a:rPr>
                <a:t>a</a:t>
              </a:r>
              <a:endParaRPr lang="ru-RU" sz="2000" b="1" i="1">
                <a:latin typeface="Times New Roman" pitchFamily="18" charset="0"/>
              </a:endParaRPr>
            </a:p>
          </p:txBody>
        </p:sp>
        <p:grpSp>
          <p:nvGrpSpPr>
            <p:cNvPr id="4" name="Группа 10"/>
            <p:cNvGrpSpPr>
              <a:grpSpLocks/>
            </p:cNvGrpSpPr>
            <p:nvPr/>
          </p:nvGrpSpPr>
          <p:grpSpPr bwMode="auto">
            <a:xfrm>
              <a:off x="285720" y="1643050"/>
              <a:ext cx="2592387" cy="931869"/>
              <a:chOff x="285720" y="1643050"/>
              <a:chExt cx="2592387" cy="931869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 rot="16200000" flipH="1">
                <a:off x="1580325" y="1277136"/>
                <a:ext cx="3175" cy="2592387"/>
              </a:xfrm>
              <a:prstGeom prst="line">
                <a:avLst/>
              </a:prstGeom>
              <a:ln w="254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75" name="Rectangle 6"/>
              <p:cNvSpPr>
                <a:spLocks noChangeArrowheads="1"/>
              </p:cNvSpPr>
              <p:nvPr/>
            </p:nvSpPr>
            <p:spPr bwMode="auto">
              <a:xfrm>
                <a:off x="1071538" y="2428868"/>
                <a:ext cx="144463" cy="1428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6" name="Text Box 7"/>
              <p:cNvSpPr txBox="1">
                <a:spLocks noChangeArrowheads="1"/>
              </p:cNvSpPr>
              <p:nvPr/>
            </p:nvSpPr>
            <p:spPr bwMode="auto">
              <a:xfrm>
                <a:off x="1071538" y="1643050"/>
                <a:ext cx="360362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h</a:t>
                </a:r>
                <a:endParaRPr lang="ru-RU" sz="2000" b="1" i="1">
                  <a:latin typeface="Times New Roman" pitchFamily="18" charset="0"/>
                </a:endParaRPr>
              </a:p>
            </p:txBody>
          </p:sp>
        </p:grpSp>
      </p:grpSp>
      <p:graphicFrame>
        <p:nvGraphicFramePr>
          <p:cNvPr id="25601" name="Object 10"/>
          <p:cNvGraphicFramePr>
            <a:graphicFrameLocks noChangeAspect="1"/>
          </p:cNvGraphicFramePr>
          <p:nvPr/>
        </p:nvGraphicFramePr>
        <p:xfrm>
          <a:off x="214313" y="4738688"/>
          <a:ext cx="2643187" cy="1322387"/>
        </p:xfrm>
        <a:graphic>
          <a:graphicData uri="http://schemas.openxmlformats.org/presentationml/2006/ole">
            <p:oleObj spid="_x0000_s5122" name="Формула" r:id="rId3" imgW="571320" imgH="393480" progId="Equation.3">
              <p:embed/>
            </p:oleObj>
          </a:graphicData>
        </a:graphic>
      </p:graphicFrame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57188" y="2968625"/>
            <a:ext cx="2592387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a – 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основание</a:t>
            </a:r>
          </a:p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h - 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высота</a:t>
            </a:r>
          </a:p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5143504" y="1000108"/>
            <a:ext cx="1296988" cy="1943100"/>
            <a:chOff x="5857884" y="1142984"/>
            <a:chExt cx="1296988" cy="1943101"/>
          </a:xfrm>
        </p:grpSpPr>
        <p:sp>
          <p:nvSpPr>
            <p:cNvPr id="6169" name="AutoShape 16"/>
            <p:cNvSpPr>
              <a:spLocks noChangeArrowheads="1"/>
            </p:cNvSpPr>
            <p:nvPr/>
          </p:nvSpPr>
          <p:spPr bwMode="auto">
            <a:xfrm>
              <a:off x="5857884" y="1142984"/>
              <a:ext cx="1296988" cy="1943101"/>
            </a:xfrm>
            <a:prstGeom prst="rtTriangl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0" name="Rectangle 17"/>
            <p:cNvSpPr>
              <a:spLocks noChangeArrowheads="1"/>
            </p:cNvSpPr>
            <p:nvPr/>
          </p:nvSpPr>
          <p:spPr bwMode="auto">
            <a:xfrm>
              <a:off x="5857884" y="2928934"/>
              <a:ext cx="142875" cy="144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Группа 20"/>
          <p:cNvGrpSpPr>
            <a:grpSpLocks/>
          </p:cNvGrpSpPr>
          <p:nvPr/>
        </p:nvGrpSpPr>
        <p:grpSpPr bwMode="auto">
          <a:xfrm>
            <a:off x="4786314" y="1000108"/>
            <a:ext cx="1657350" cy="2309812"/>
            <a:chOff x="3786182" y="1428736"/>
            <a:chExt cx="1657352" cy="2309813"/>
          </a:xfrm>
        </p:grpSpPr>
        <p:sp>
          <p:nvSpPr>
            <p:cNvPr id="6165" name="Text Box 4"/>
            <p:cNvSpPr txBox="1">
              <a:spLocks noChangeArrowheads="1"/>
            </p:cNvSpPr>
            <p:nvPr/>
          </p:nvSpPr>
          <p:spPr bwMode="auto">
            <a:xfrm>
              <a:off x="4648197" y="3371837"/>
              <a:ext cx="50323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b</a:t>
              </a:r>
              <a:endParaRPr lang="ru-RU" i="1"/>
            </a:p>
          </p:txBody>
        </p:sp>
        <p:sp>
          <p:nvSpPr>
            <p:cNvPr id="6166" name="Text Box 6"/>
            <p:cNvSpPr txBox="1">
              <a:spLocks noChangeArrowheads="1"/>
            </p:cNvSpPr>
            <p:nvPr/>
          </p:nvSpPr>
          <p:spPr bwMode="auto">
            <a:xfrm>
              <a:off x="3786182" y="2214554"/>
              <a:ext cx="3603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latin typeface="Times New Roman" pitchFamily="18" charset="0"/>
                </a:rPr>
                <a:t>a</a:t>
              </a:r>
              <a:endParaRPr lang="ru-RU" sz="2000" b="1" i="1">
                <a:latin typeface="Times New Roman" pitchFamily="18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 flipV="1">
              <a:off x="3173407" y="2398698"/>
              <a:ext cx="1941513" cy="1588"/>
            </a:xfrm>
            <a:prstGeom prst="line">
              <a:avLst/>
            </a:prstGeom>
            <a:ln w="254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4792658" y="2730485"/>
              <a:ext cx="1588" cy="1300165"/>
            </a:xfrm>
            <a:prstGeom prst="line">
              <a:avLst/>
            </a:prstGeom>
            <a:ln w="254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357686" y="3429000"/>
            <a:ext cx="259238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b -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катеты</a:t>
            </a:r>
          </a:p>
          <a:p>
            <a:pPr>
              <a:spcBef>
                <a:spcPct val="50000"/>
              </a:spcBef>
            </a:pPr>
            <a:endParaRPr lang="ru-RU" sz="2400" dirty="0">
              <a:latin typeface="Times New Roman" pitchFamily="18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4508727" y="4565585"/>
          <a:ext cx="2733675" cy="1366838"/>
        </p:xfrm>
        <a:graphic>
          <a:graphicData uri="http://schemas.openxmlformats.org/presentationml/2006/ole">
            <p:oleObj spid="_x0000_s5123" name="Формула" r:id="rId4" imgW="57132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14313" y="500063"/>
            <a:ext cx="864396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algn="ctr"/>
            <a:endParaRPr lang="ru-RU" sz="32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п.52 выучить формулировку и доказательство теоремы о площади 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треугольника, следствия 1,2;</a:t>
            </a:r>
            <a:endParaRPr lang="ru-RU" sz="32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468(</a:t>
            </a:r>
            <a:r>
              <a:rPr lang="ru-RU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в,г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473, </a:t>
            </a:r>
            <a:r>
              <a:rPr lang="ru-RU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469;</a:t>
            </a:r>
            <a:endParaRPr lang="ru-RU" sz="32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Прямоугольник 3"/>
          <p:cNvSpPr>
            <a:spLocks noChangeArrowheads="1"/>
          </p:cNvSpPr>
          <p:nvPr/>
        </p:nvSpPr>
        <p:spPr bwMode="auto">
          <a:xfrm>
            <a:off x="642938" y="357188"/>
            <a:ext cx="82153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Человек, вооруженный знаниями способен решить любые задачи.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4438" y="3929063"/>
            <a:ext cx="67865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3348" name="AutoShape 3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165850"/>
            <a:ext cx="792163" cy="503238"/>
          </a:xfrm>
          <a:prstGeom prst="actionButtonBackPrevious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203575" y="188913"/>
            <a:ext cx="5272088" cy="792162"/>
            <a:chOff x="1837" y="799"/>
            <a:chExt cx="3321" cy="499"/>
          </a:xfrm>
        </p:grpSpPr>
        <p:sp>
          <p:nvSpPr>
            <p:cNvPr id="13350" name="Rectangle 3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351" name="Object 39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6147" name="Формула" r:id="rId4" imgW="1650960" imgH="203040" progId="Equation.3">
                <p:embed/>
              </p:oleObj>
            </a:graphicData>
          </a:graphic>
        </p:graphicFrame>
      </p:grpSp>
      <p:sp>
        <p:nvSpPr>
          <p:cNvPr id="13352" name="AutoShape 40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1979613" y="54451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34194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81010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665956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3635375" y="55895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68" name="AutoShape 56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gradFill rotWithShape="1">
            <a:gsLst>
              <a:gs pos="0">
                <a:srgbClr val="FF99CC"/>
              </a:gs>
              <a:gs pos="50000">
                <a:srgbClr val="FF99CC">
                  <a:gamma/>
                  <a:tint val="0"/>
                  <a:invGamma/>
                </a:srgbClr>
              </a:gs>
              <a:gs pos="100000">
                <a:srgbClr val="FF99CC"/>
              </a:gs>
            </a:gsLst>
            <a:lin ang="2700000" scaled="1"/>
          </a:gradFill>
          <a:ln w="3175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3851275" y="2708275"/>
            <a:ext cx="26988" cy="2863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" y="1804"/>
              </a:cxn>
            </a:cxnLst>
            <a:rect l="0" t="0" r="r" b="b"/>
            <a:pathLst>
              <a:path w="17" h="1804">
                <a:moveTo>
                  <a:pt x="0" y="0"/>
                </a:moveTo>
                <a:lnTo>
                  <a:pt x="17" y="1804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 rot="5400000">
            <a:off x="3511550" y="5210175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1" name="Text Box 59"/>
          <p:cNvSpPr txBox="1">
            <a:spLocks noChangeArrowheads="1"/>
          </p:cNvSpPr>
          <p:nvPr/>
        </p:nvSpPr>
        <p:spPr bwMode="auto">
          <a:xfrm>
            <a:off x="3851275" y="39338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6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3060700" y="5445125"/>
            <a:ext cx="14288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3" name="Freeform 61"/>
          <p:cNvSpPr>
            <a:spLocks/>
          </p:cNvSpPr>
          <p:nvPr/>
        </p:nvSpPr>
        <p:spPr bwMode="auto">
          <a:xfrm>
            <a:off x="3132138" y="5445125"/>
            <a:ext cx="14287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4" name="Freeform 62"/>
          <p:cNvSpPr>
            <a:spLocks/>
          </p:cNvSpPr>
          <p:nvPr/>
        </p:nvSpPr>
        <p:spPr bwMode="auto">
          <a:xfrm>
            <a:off x="5364163" y="5445125"/>
            <a:ext cx="14287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5435600" y="5445125"/>
            <a:ext cx="14288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6" name="Freeform 64"/>
          <p:cNvSpPr>
            <a:spLocks/>
          </p:cNvSpPr>
          <p:nvPr/>
        </p:nvSpPr>
        <p:spPr bwMode="auto">
          <a:xfrm rot="944908">
            <a:off x="2484438" y="5300663"/>
            <a:ext cx="358775" cy="266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2627313" y="4941888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45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68313" y="1268413"/>
            <a:ext cx="5256212" cy="817562"/>
            <a:chOff x="1837" y="799"/>
            <a:chExt cx="3311" cy="515"/>
          </a:xfrm>
        </p:grpSpPr>
        <p:sp>
          <p:nvSpPr>
            <p:cNvPr id="13379" name="Rectangle 6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380" name="Object 68"/>
            <p:cNvGraphicFramePr>
              <a:graphicFrameLocks noChangeAspect="1"/>
            </p:cNvGraphicFramePr>
            <p:nvPr/>
          </p:nvGraphicFramePr>
          <p:xfrm>
            <a:off x="3137" y="865"/>
            <a:ext cx="756" cy="449"/>
          </p:xfrm>
          <a:graphic>
            <a:graphicData uri="http://schemas.openxmlformats.org/presentationml/2006/ole">
              <p:oleObj spid="_x0000_s6146" name="Формула" r:id="rId5" imgW="38088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68313" y="1412875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6411" name="AutoShap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165850"/>
            <a:ext cx="792163" cy="503238"/>
          </a:xfrm>
          <a:prstGeom prst="actionButtonBackPrevious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203575" y="188913"/>
            <a:ext cx="5272088" cy="792162"/>
            <a:chOff x="1837" y="799"/>
            <a:chExt cx="3321" cy="499"/>
          </a:xfrm>
        </p:grpSpPr>
        <p:sp>
          <p:nvSpPr>
            <p:cNvPr id="16425" name="Rectangle 41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6426" name="Object 42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7171" name="Формула" r:id="rId4" imgW="1650960" imgH="203040" progId="Equation.3">
                <p:embed/>
              </p:oleObj>
            </a:graphicData>
          </a:graphic>
        </p:graphicFrame>
      </p:grp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6433" name="AutoShape 49"/>
          <p:cNvSpPr>
            <a:spLocks noChangeArrowheads="1"/>
          </p:cNvSpPr>
          <p:nvPr/>
        </p:nvSpPr>
        <p:spPr bwMode="auto">
          <a:xfrm>
            <a:off x="1835150" y="3213100"/>
            <a:ext cx="6337300" cy="2376488"/>
          </a:xfrm>
          <a:prstGeom prst="parallelogram">
            <a:avLst>
              <a:gd name="adj" fmla="val 66667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15478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3132138" y="27813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8101013" y="27082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644366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3851275" y="55895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8см</a:t>
            </a:r>
          </a:p>
        </p:txBody>
      </p:sp>
      <p:sp>
        <p:nvSpPr>
          <p:cNvPr id="16439" name="Text Box 55"/>
          <p:cNvSpPr txBox="1">
            <a:spLocks noChangeArrowheads="1"/>
          </p:cNvSpPr>
          <p:nvPr/>
        </p:nvSpPr>
        <p:spPr bwMode="auto">
          <a:xfrm rot="-19279109">
            <a:off x="7596188" y="5516563"/>
            <a:ext cx="450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 </a:t>
            </a:r>
          </a:p>
        </p:txBody>
      </p:sp>
      <p:sp>
        <p:nvSpPr>
          <p:cNvPr id="16441" name="Freeform 57"/>
          <p:cNvSpPr>
            <a:spLocks/>
          </p:cNvSpPr>
          <p:nvPr/>
        </p:nvSpPr>
        <p:spPr bwMode="auto">
          <a:xfrm>
            <a:off x="1895475" y="3254375"/>
            <a:ext cx="6199188" cy="2316163"/>
          </a:xfrm>
          <a:custGeom>
            <a:avLst/>
            <a:gdLst/>
            <a:ahLst/>
            <a:cxnLst>
              <a:cxn ang="0">
                <a:pos x="3905" y="0"/>
              </a:cxn>
              <a:cxn ang="0">
                <a:pos x="974" y="19"/>
              </a:cxn>
              <a:cxn ang="0">
                <a:pos x="0" y="1448"/>
              </a:cxn>
              <a:cxn ang="0">
                <a:pos x="2948" y="1459"/>
              </a:cxn>
            </a:cxnLst>
            <a:rect l="0" t="0" r="r" b="b"/>
            <a:pathLst>
              <a:path w="3905" h="1459">
                <a:moveTo>
                  <a:pt x="3905" y="0"/>
                </a:moveTo>
                <a:lnTo>
                  <a:pt x="974" y="19"/>
                </a:lnTo>
                <a:lnTo>
                  <a:pt x="0" y="1448"/>
                </a:lnTo>
                <a:lnTo>
                  <a:pt x="2948" y="1459"/>
                </a:lnTo>
              </a:path>
            </a:pathLst>
          </a:cu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tint val="0"/>
                  <a:invGamma/>
                </a:srgbClr>
              </a:gs>
            </a:gsLst>
            <a:lin ang="18900000" scaled="1"/>
          </a:gra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4" name="Freeform 60"/>
          <p:cNvSpPr>
            <a:spLocks/>
          </p:cNvSpPr>
          <p:nvPr/>
        </p:nvSpPr>
        <p:spPr bwMode="auto">
          <a:xfrm>
            <a:off x="3419475" y="3213100"/>
            <a:ext cx="3146425" cy="2352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82" y="1482"/>
              </a:cxn>
            </a:cxnLst>
            <a:rect l="0" t="0" r="r" b="b"/>
            <a:pathLst>
              <a:path w="1982" h="1482">
                <a:moveTo>
                  <a:pt x="0" y="0"/>
                </a:moveTo>
                <a:lnTo>
                  <a:pt x="1982" y="1482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5" name="Freeform 61"/>
          <p:cNvSpPr>
            <a:spLocks/>
          </p:cNvSpPr>
          <p:nvPr/>
        </p:nvSpPr>
        <p:spPr bwMode="auto">
          <a:xfrm rot="-3130034">
            <a:off x="3295650" y="3265488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6" name="Text Box 62"/>
          <p:cNvSpPr txBox="1">
            <a:spLocks noChangeArrowheads="1"/>
          </p:cNvSpPr>
          <p:nvPr/>
        </p:nvSpPr>
        <p:spPr bwMode="auto">
          <a:xfrm rot="-19279109">
            <a:off x="4787900" y="393382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5см</a:t>
            </a:r>
          </a:p>
        </p:txBody>
      </p:sp>
      <p:sp>
        <p:nvSpPr>
          <p:cNvPr id="16447" name="Freeform 63"/>
          <p:cNvSpPr>
            <a:spLocks/>
          </p:cNvSpPr>
          <p:nvPr/>
        </p:nvSpPr>
        <p:spPr bwMode="auto">
          <a:xfrm rot="944908">
            <a:off x="2051050" y="5156200"/>
            <a:ext cx="530225" cy="3254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2411413" y="48688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  <a:r>
              <a:rPr lang="en-US" sz="2800" b="1">
                <a:latin typeface="Times New Roman" pitchFamily="18" charset="0"/>
              </a:rPr>
              <a:t>0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468313" y="1268413"/>
            <a:ext cx="5256212" cy="817562"/>
            <a:chOff x="1837" y="799"/>
            <a:chExt cx="3311" cy="515"/>
          </a:xfrm>
        </p:grpSpPr>
        <p:sp>
          <p:nvSpPr>
            <p:cNvPr id="16450" name="Rectangle 6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6451" name="Object 67"/>
            <p:cNvGraphicFramePr>
              <a:graphicFrameLocks noChangeAspect="1"/>
            </p:cNvGraphicFramePr>
            <p:nvPr/>
          </p:nvGraphicFramePr>
          <p:xfrm>
            <a:off x="3137" y="865"/>
            <a:ext cx="756" cy="449"/>
          </p:xfrm>
          <a:graphic>
            <a:graphicData uri="http://schemas.openxmlformats.org/presentationml/2006/ole">
              <p:oleObj spid="_x0000_s7170" name="Формула" r:id="rId5" imgW="38088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165850"/>
            <a:ext cx="792163" cy="503238"/>
          </a:xfrm>
          <a:prstGeom prst="actionButtonBackPrevious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979613" y="54451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4194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81010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665956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635375" y="55895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0" name="Freeform 12"/>
          <p:cNvSpPr>
            <a:spLocks/>
          </p:cNvSpPr>
          <p:nvPr/>
        </p:nvSpPr>
        <p:spPr bwMode="auto">
          <a:xfrm>
            <a:off x="3851275" y="2708275"/>
            <a:ext cx="26988" cy="2863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" y="1804"/>
              </a:cxn>
            </a:cxnLst>
            <a:rect l="0" t="0" r="r" b="b"/>
            <a:pathLst>
              <a:path w="17" h="1804">
                <a:moveTo>
                  <a:pt x="0" y="0"/>
                </a:moveTo>
                <a:lnTo>
                  <a:pt x="17" y="1804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1" name="Freeform 13"/>
          <p:cNvSpPr>
            <a:spLocks/>
          </p:cNvSpPr>
          <p:nvPr/>
        </p:nvSpPr>
        <p:spPr bwMode="auto">
          <a:xfrm rot="16200000" flipH="1">
            <a:off x="3891757" y="5188743"/>
            <a:ext cx="336550" cy="417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3859213" y="2730500"/>
            <a:ext cx="3240087" cy="20970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41" y="1321"/>
              </a:cxn>
            </a:cxnLst>
            <a:rect l="0" t="0" r="r" b="b"/>
            <a:pathLst>
              <a:path w="2041" h="1321">
                <a:moveTo>
                  <a:pt x="0" y="0"/>
                </a:moveTo>
                <a:lnTo>
                  <a:pt x="2041" y="1321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 rot="1757126">
            <a:off x="6732588" y="4724400"/>
            <a:ext cx="336550" cy="433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580063" y="22050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7092950" y="4652963"/>
            <a:ext cx="43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Н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203575" y="188913"/>
            <a:ext cx="5272088" cy="792162"/>
            <a:chOff x="1837" y="799"/>
            <a:chExt cx="3321" cy="499"/>
          </a:xfrm>
        </p:grpSpPr>
        <p:sp>
          <p:nvSpPr>
            <p:cNvPr id="43030" name="Rectangle 2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3031" name="Object 23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9219" name="Формула" r:id="rId4" imgW="1650960" imgH="203040" progId="Equation.3">
                <p:embed/>
              </p:oleObj>
            </a:graphicData>
          </a:graphic>
        </p:graphicFrame>
      </p:grp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468313" y="1412875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68313" y="1268413"/>
            <a:ext cx="5256212" cy="792162"/>
            <a:chOff x="1837" y="799"/>
            <a:chExt cx="3311" cy="499"/>
          </a:xfrm>
        </p:grpSpPr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3035" name="Object 27"/>
            <p:cNvGraphicFramePr>
              <a:graphicFrameLocks noChangeAspect="1"/>
            </p:cNvGraphicFramePr>
            <p:nvPr/>
          </p:nvGraphicFramePr>
          <p:xfrm>
            <a:off x="3250" y="927"/>
            <a:ext cx="529" cy="324"/>
          </p:xfrm>
          <a:graphic>
            <a:graphicData uri="http://schemas.openxmlformats.org/presentationml/2006/ole">
              <p:oleObj spid="_x0000_s9218" name="Формула" r:id="rId5" imgW="266400" imgH="164880" progId="Equation.3">
                <p:embed/>
              </p:oleObj>
            </a:graphicData>
          </a:graphic>
        </p:graphicFrame>
      </p:grp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2627313" y="37163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6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5508625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8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165850"/>
            <a:ext cx="792163" cy="503238"/>
          </a:xfrm>
          <a:prstGeom prst="actionButtonBackPrevious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979613" y="54451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4194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81010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65956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4043" name="AutoShape 11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tint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5580063" y="22050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8</a:t>
            </a:r>
            <a:endParaRPr lang="ru-RU" sz="2800" b="1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203575" y="188913"/>
            <a:ext cx="5272088" cy="792162"/>
            <a:chOff x="1837" y="799"/>
            <a:chExt cx="3321" cy="499"/>
          </a:xfrm>
        </p:grpSpPr>
        <p:sp>
          <p:nvSpPr>
            <p:cNvPr id="44051" name="Rectangle 19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4052" name="Object 20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10243" name="Формула" r:id="rId4" imgW="1650960" imgH="203040" progId="Equation.3">
                <p:embed/>
              </p:oleObj>
            </a:graphicData>
          </a:graphic>
        </p:graphicFrame>
      </p:grp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468313" y="1412875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68313" y="1268413"/>
            <a:ext cx="5256212" cy="817562"/>
            <a:chOff x="1837" y="799"/>
            <a:chExt cx="3311" cy="515"/>
          </a:xfrm>
        </p:grpSpPr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4056" name="Object 24"/>
            <p:cNvGraphicFramePr>
              <a:graphicFrameLocks noChangeAspect="1"/>
            </p:cNvGraphicFramePr>
            <p:nvPr/>
          </p:nvGraphicFramePr>
          <p:xfrm>
            <a:off x="3137" y="865"/>
            <a:ext cx="756" cy="449"/>
          </p:xfrm>
          <a:graphic>
            <a:graphicData uri="http://schemas.openxmlformats.org/presentationml/2006/ole">
              <p:oleObj spid="_x0000_s10242" name="Формула" r:id="rId5" imgW="380880" imgH="228600" progId="Equation.3">
                <p:embed/>
              </p:oleObj>
            </a:graphicData>
          </a:graphic>
        </p:graphicFrame>
      </p:grp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2627313" y="37163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6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4059" name="Freeform 27"/>
          <p:cNvSpPr>
            <a:spLocks/>
          </p:cNvSpPr>
          <p:nvPr/>
        </p:nvSpPr>
        <p:spPr bwMode="auto">
          <a:xfrm rot="-2550627">
            <a:off x="3635375" y="2852738"/>
            <a:ext cx="720725" cy="200025"/>
          </a:xfrm>
          <a:custGeom>
            <a:avLst/>
            <a:gdLst/>
            <a:ahLst/>
            <a:cxnLst>
              <a:cxn ang="0">
                <a:pos x="243" y="25"/>
              </a:cxn>
              <a:cxn ang="0">
                <a:pos x="161" y="59"/>
              </a:cxn>
              <a:cxn ang="0">
                <a:pos x="88" y="54"/>
              </a:cxn>
              <a:cxn ang="0">
                <a:pos x="0" y="0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3995738" y="292417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150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2413" y="1414463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5381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165850"/>
            <a:ext cx="792163" cy="503238"/>
          </a:xfrm>
          <a:prstGeom prst="actionButtonBackPrevious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1835150" y="3213100"/>
            <a:ext cx="6337300" cy="2376488"/>
          </a:xfrm>
          <a:prstGeom prst="parallelogram">
            <a:avLst>
              <a:gd name="adj" fmla="val 66667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15478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132138" y="27813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8101013" y="27082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44366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339975" y="39338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 rot="-19279109">
            <a:off x="4759325" y="3808413"/>
            <a:ext cx="450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 </a:t>
            </a:r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3429000" y="3227388"/>
            <a:ext cx="3146425" cy="2352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82" y="1482"/>
              </a:cxn>
            </a:cxnLst>
            <a:rect l="0" t="0" r="r" b="b"/>
            <a:pathLst>
              <a:path w="1982" h="1482">
                <a:moveTo>
                  <a:pt x="0" y="0"/>
                </a:moveTo>
                <a:lnTo>
                  <a:pt x="1982" y="1482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3203575" y="188913"/>
            <a:ext cx="5272088" cy="792162"/>
            <a:chOff x="1837" y="799"/>
            <a:chExt cx="3321" cy="499"/>
          </a:xfrm>
        </p:grpSpPr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5414" name="Object 54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11267" name="Формула" r:id="rId4" imgW="1650960" imgH="203040" progId="Equation.3">
                <p:embed/>
              </p:oleObj>
            </a:graphicData>
          </a:graphic>
        </p:graphicFrame>
      </p:grpSp>
      <p:sp>
        <p:nvSpPr>
          <p:cNvPr id="15416" name="Freeform 56"/>
          <p:cNvSpPr>
            <a:spLocks/>
          </p:cNvSpPr>
          <p:nvPr/>
        </p:nvSpPr>
        <p:spPr bwMode="auto">
          <a:xfrm>
            <a:off x="1895475" y="3267075"/>
            <a:ext cx="4613275" cy="2286000"/>
          </a:xfrm>
          <a:custGeom>
            <a:avLst/>
            <a:gdLst/>
            <a:ahLst/>
            <a:cxnLst>
              <a:cxn ang="0">
                <a:pos x="966" y="0"/>
              </a:cxn>
              <a:cxn ang="0">
                <a:pos x="0" y="1440"/>
              </a:cxn>
              <a:cxn ang="0">
                <a:pos x="2906" y="1440"/>
              </a:cxn>
            </a:cxnLst>
            <a:rect l="0" t="0" r="r" b="b"/>
            <a:pathLst>
              <a:path w="2906" h="1440">
                <a:moveTo>
                  <a:pt x="966" y="0"/>
                </a:moveTo>
                <a:lnTo>
                  <a:pt x="0" y="1440"/>
                </a:lnTo>
                <a:lnTo>
                  <a:pt x="2906" y="1440"/>
                </a:lnTo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18900000" scaled="1"/>
          </a:gra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 rot="2170400" flipV="1">
            <a:off x="6372225" y="5157788"/>
            <a:ext cx="336550" cy="3413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 rot="-3130034">
            <a:off x="3295650" y="3265488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179388" y="1268413"/>
            <a:ext cx="5256212" cy="796925"/>
            <a:chOff x="1837" y="799"/>
            <a:chExt cx="3311" cy="502"/>
          </a:xfrm>
        </p:grpSpPr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5421" name="Object 61"/>
            <p:cNvGraphicFramePr>
              <a:graphicFrameLocks noChangeAspect="1"/>
            </p:cNvGraphicFramePr>
            <p:nvPr/>
          </p:nvGraphicFramePr>
          <p:xfrm>
            <a:off x="3200" y="877"/>
            <a:ext cx="630" cy="424"/>
          </p:xfrm>
          <a:graphic>
            <a:graphicData uri="http://schemas.openxmlformats.org/presentationml/2006/ole">
              <p:oleObj spid="_x0000_s11266" name="Формула" r:id="rId5" imgW="31716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642938" y="1000125"/>
            <a:ext cx="4500562" cy="3238500"/>
            <a:chOff x="642910" y="1000108"/>
            <a:chExt cx="4500594" cy="3237864"/>
          </a:xfrm>
        </p:grpSpPr>
        <p:sp>
          <p:nvSpPr>
            <p:cNvPr id="2" name="Равнобедренный треугольник 1"/>
            <p:cNvSpPr/>
            <p:nvPr/>
          </p:nvSpPr>
          <p:spPr>
            <a:xfrm>
              <a:off x="1000100" y="1571496"/>
              <a:ext cx="3571900" cy="2142704"/>
            </a:xfrm>
            <a:prstGeom prst="triangle">
              <a:avLst>
                <a:gd name="adj" fmla="val 2832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37" name="TextBox 3"/>
            <p:cNvSpPr txBox="1">
              <a:spLocks noChangeArrowheads="1"/>
            </p:cNvSpPr>
            <p:nvPr/>
          </p:nvSpPr>
          <p:spPr bwMode="auto">
            <a:xfrm>
              <a:off x="642910" y="3714752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" name="TextBox 4"/>
            <p:cNvSpPr txBox="1">
              <a:spLocks noChangeArrowheads="1"/>
            </p:cNvSpPr>
            <p:nvPr/>
          </p:nvSpPr>
          <p:spPr bwMode="auto">
            <a:xfrm>
              <a:off x="4286248" y="3714752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" name="TextBox 5"/>
            <p:cNvSpPr txBox="1">
              <a:spLocks noChangeArrowheads="1"/>
            </p:cNvSpPr>
            <p:nvPr/>
          </p:nvSpPr>
          <p:spPr bwMode="auto">
            <a:xfrm>
              <a:off x="1857356" y="1000108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8" name="TextBox 7"/>
          <p:cNvSpPr txBox="1">
            <a:spLocks noChangeArrowheads="1"/>
          </p:cNvSpPr>
          <p:nvPr/>
        </p:nvSpPr>
        <p:spPr bwMode="auto">
          <a:xfrm>
            <a:off x="500063" y="2143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Площадь треугольника</a:t>
            </a:r>
            <a:r>
              <a:rPr lang="ru-RU"/>
              <a:t> </a:t>
            </a:r>
          </a:p>
        </p:txBody>
      </p:sp>
      <p:grpSp>
        <p:nvGrpSpPr>
          <p:cNvPr id="4" name="Группа 28"/>
          <p:cNvGrpSpPr>
            <a:grpSpLocks/>
          </p:cNvGrpSpPr>
          <p:nvPr/>
        </p:nvGrpSpPr>
        <p:grpSpPr bwMode="auto">
          <a:xfrm>
            <a:off x="989013" y="1571625"/>
            <a:ext cx="3582987" cy="2646363"/>
            <a:chOff x="989214" y="1572406"/>
            <a:chExt cx="3582786" cy="2645801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989214" y="3715076"/>
              <a:ext cx="3582786" cy="1588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2" idx="0"/>
              <a:endCxn id="2" idx="3"/>
            </p:cNvCxnSpPr>
            <p:nvPr/>
          </p:nvCxnSpPr>
          <p:spPr>
            <a:xfrm rot="16200000" flipH="1">
              <a:off x="940965" y="2642947"/>
              <a:ext cx="2142670" cy="1587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3" name="Text Box 5"/>
            <p:cNvSpPr txBox="1">
              <a:spLocks noChangeArrowheads="1"/>
            </p:cNvSpPr>
            <p:nvPr/>
          </p:nvSpPr>
          <p:spPr bwMode="auto">
            <a:xfrm>
              <a:off x="2428860" y="3571876"/>
              <a:ext cx="36036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latin typeface="Times New Roman" pitchFamily="18" charset="0"/>
                </a:rPr>
                <a:t>a</a:t>
              </a:r>
              <a:endParaRPr lang="ru-RU" sz="3600" b="1" i="1">
                <a:latin typeface="Times New Roman" pitchFamily="18" charset="0"/>
              </a:endParaRPr>
            </a:p>
          </p:txBody>
        </p:sp>
        <p:sp>
          <p:nvSpPr>
            <p:cNvPr id="1034" name="Text Box 5"/>
            <p:cNvSpPr txBox="1">
              <a:spLocks noChangeArrowheads="1"/>
            </p:cNvSpPr>
            <p:nvPr/>
          </p:nvSpPr>
          <p:spPr bwMode="auto">
            <a:xfrm>
              <a:off x="2071670" y="2357430"/>
              <a:ext cx="71438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latin typeface="Times New Roman" pitchFamily="18" charset="0"/>
                </a:rPr>
                <a:t>h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2022004" y="3522210"/>
              <a:ext cx="180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44034" name="Object 10"/>
          <p:cNvGraphicFramePr>
            <a:graphicFrameLocks noChangeAspect="1"/>
          </p:cNvGraphicFramePr>
          <p:nvPr/>
        </p:nvGraphicFramePr>
        <p:xfrm>
          <a:off x="2928938" y="4357688"/>
          <a:ext cx="3357562" cy="1679575"/>
        </p:xfrm>
        <a:graphic>
          <a:graphicData uri="http://schemas.openxmlformats.org/presentationml/2006/ole">
            <p:oleObj spid="_x0000_s1026" name="Формула" r:id="rId3" imgW="571320" imgH="393480" progId="Equation.3">
              <p:embed/>
            </p:oleObj>
          </a:graphicData>
        </a:graphic>
      </p:graphicFrame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5572125" y="1714500"/>
            <a:ext cx="2592388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a – 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основание</a:t>
            </a:r>
          </a:p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h - 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высота</a:t>
            </a:r>
          </a:p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642938" y="1000125"/>
            <a:ext cx="4500562" cy="3238500"/>
            <a:chOff x="642910" y="1000108"/>
            <a:chExt cx="4500594" cy="3237864"/>
          </a:xfrm>
        </p:grpSpPr>
        <p:sp>
          <p:nvSpPr>
            <p:cNvPr id="2" name="Равнобедренный треугольник 1"/>
            <p:cNvSpPr/>
            <p:nvPr/>
          </p:nvSpPr>
          <p:spPr>
            <a:xfrm>
              <a:off x="1000100" y="1571496"/>
              <a:ext cx="3571900" cy="2142704"/>
            </a:xfrm>
            <a:prstGeom prst="triangle">
              <a:avLst>
                <a:gd name="adj" fmla="val 2832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64" name="TextBox 3"/>
            <p:cNvSpPr txBox="1">
              <a:spLocks noChangeArrowheads="1"/>
            </p:cNvSpPr>
            <p:nvPr/>
          </p:nvSpPr>
          <p:spPr bwMode="auto">
            <a:xfrm>
              <a:off x="642910" y="3714752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5" name="TextBox 4"/>
            <p:cNvSpPr txBox="1">
              <a:spLocks noChangeArrowheads="1"/>
            </p:cNvSpPr>
            <p:nvPr/>
          </p:nvSpPr>
          <p:spPr bwMode="auto">
            <a:xfrm>
              <a:off x="4286248" y="3714752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6" name="TextBox 5"/>
            <p:cNvSpPr txBox="1">
              <a:spLocks noChangeArrowheads="1"/>
            </p:cNvSpPr>
            <p:nvPr/>
          </p:nvSpPr>
          <p:spPr bwMode="auto">
            <a:xfrm>
              <a:off x="1857356" y="1000108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2000250" y="1000125"/>
            <a:ext cx="4286250" cy="2714625"/>
            <a:chOff x="2000232" y="1000108"/>
            <a:chExt cx="4286280" cy="2714644"/>
          </a:xfrm>
        </p:grpSpPr>
        <p:sp>
          <p:nvSpPr>
            <p:cNvPr id="3" name="Равнобедренный треугольник 2"/>
            <p:cNvSpPr/>
            <p:nvPr/>
          </p:nvSpPr>
          <p:spPr>
            <a:xfrm rot="10800000">
              <a:off x="2000232" y="1571612"/>
              <a:ext cx="3571900" cy="2143140"/>
            </a:xfrm>
            <a:prstGeom prst="triangle">
              <a:avLst>
                <a:gd name="adj" fmla="val 2832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62" name="TextBox 6"/>
            <p:cNvSpPr txBox="1">
              <a:spLocks noChangeArrowheads="1"/>
            </p:cNvSpPr>
            <p:nvPr/>
          </p:nvSpPr>
          <p:spPr bwMode="auto">
            <a:xfrm>
              <a:off x="5429256" y="1000108"/>
              <a:ext cx="857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500063" y="2143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Площадь треугольника</a:t>
            </a:r>
            <a:r>
              <a:rPr lang="ru-RU"/>
              <a:t> </a:t>
            </a:r>
          </a:p>
        </p:txBody>
      </p:sp>
      <p:grpSp>
        <p:nvGrpSpPr>
          <p:cNvPr id="6" name="Группа 28"/>
          <p:cNvGrpSpPr>
            <a:grpSpLocks/>
          </p:cNvGrpSpPr>
          <p:nvPr/>
        </p:nvGrpSpPr>
        <p:grpSpPr bwMode="auto">
          <a:xfrm>
            <a:off x="989013" y="1571625"/>
            <a:ext cx="3582987" cy="2646363"/>
            <a:chOff x="989214" y="1572406"/>
            <a:chExt cx="3582786" cy="2645801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989214" y="3715076"/>
              <a:ext cx="3582786" cy="1588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2" idx="0"/>
              <a:endCxn id="2" idx="3"/>
            </p:cNvCxnSpPr>
            <p:nvPr/>
          </p:nvCxnSpPr>
          <p:spPr>
            <a:xfrm rot="16200000" flipH="1">
              <a:off x="940965" y="2642947"/>
              <a:ext cx="2142670" cy="1587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8" name="Text Box 5"/>
            <p:cNvSpPr txBox="1">
              <a:spLocks noChangeArrowheads="1"/>
            </p:cNvSpPr>
            <p:nvPr/>
          </p:nvSpPr>
          <p:spPr bwMode="auto">
            <a:xfrm>
              <a:off x="2428860" y="3571876"/>
              <a:ext cx="36036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latin typeface="Times New Roman" pitchFamily="18" charset="0"/>
                </a:rPr>
                <a:t>a</a:t>
              </a:r>
              <a:endParaRPr lang="ru-RU" sz="3600" b="1" i="1">
                <a:latin typeface="Times New Roman" pitchFamily="18" charset="0"/>
              </a:endParaRPr>
            </a:p>
          </p:txBody>
        </p:sp>
        <p:sp>
          <p:nvSpPr>
            <p:cNvPr id="2059" name="Text Box 5"/>
            <p:cNvSpPr txBox="1">
              <a:spLocks noChangeArrowheads="1"/>
            </p:cNvSpPr>
            <p:nvPr/>
          </p:nvSpPr>
          <p:spPr bwMode="auto">
            <a:xfrm>
              <a:off x="2071670" y="2357430"/>
              <a:ext cx="71438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latin typeface="Times New Roman" pitchFamily="18" charset="0"/>
                </a:rPr>
                <a:t>h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2060" name="Rectangle 8"/>
            <p:cNvSpPr>
              <a:spLocks noChangeArrowheads="1"/>
            </p:cNvSpPr>
            <p:nvPr/>
          </p:nvSpPr>
          <p:spPr bwMode="auto">
            <a:xfrm>
              <a:off x="2022004" y="3522210"/>
              <a:ext cx="180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44034" name="Object 10"/>
          <p:cNvGraphicFramePr>
            <a:graphicFrameLocks noChangeAspect="1"/>
          </p:cNvGraphicFramePr>
          <p:nvPr/>
        </p:nvGraphicFramePr>
        <p:xfrm>
          <a:off x="5786438" y="2428875"/>
          <a:ext cx="2786062" cy="1393825"/>
        </p:xfrm>
        <a:graphic>
          <a:graphicData uri="http://schemas.openxmlformats.org/presentationml/2006/ole">
            <p:oleObj spid="_x0000_s2050" name="Формула" r:id="rId3" imgW="571320" imgH="393480" progId="Equation.3">
              <p:embed/>
            </p:oleObj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72188" y="1571625"/>
            <a:ext cx="2571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Доказать: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8"/>
          <p:cNvSpPr txBox="1">
            <a:spLocks noChangeArrowheads="1"/>
          </p:cNvSpPr>
          <p:nvPr/>
        </p:nvSpPr>
        <p:spPr bwMode="auto">
          <a:xfrm>
            <a:off x="785813" y="4572000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S=22</a:t>
            </a:r>
            <a:endParaRPr lang="ru-RU" sz="36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4143375" y="1500188"/>
            <a:ext cx="4576763" cy="2646362"/>
            <a:chOff x="4036658" y="826094"/>
            <a:chExt cx="4576910" cy="2645826"/>
          </a:xfrm>
        </p:grpSpPr>
        <p:sp>
          <p:nvSpPr>
            <p:cNvPr id="22" name="Равнобедренный треугольник 21"/>
            <p:cNvSpPr/>
            <p:nvPr/>
          </p:nvSpPr>
          <p:spPr>
            <a:xfrm rot="9056643">
              <a:off x="4036658" y="1856172"/>
              <a:ext cx="4576910" cy="1290377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5214942" y="826094"/>
              <a:ext cx="3357586" cy="2645826"/>
              <a:chOff x="5214942" y="826094"/>
              <a:chExt cx="3357586" cy="2645826"/>
            </a:xfrm>
          </p:grpSpPr>
          <p:cxnSp>
            <p:nvCxnSpPr>
              <p:cNvPr id="24" name="Прямая соединительная линия 23"/>
              <p:cNvCxnSpPr>
                <a:stCxn id="22" idx="0"/>
              </p:cNvCxnSpPr>
              <p:nvPr/>
            </p:nvCxnSpPr>
            <p:spPr>
              <a:xfrm rot="16200000" flipH="1">
                <a:off x="7423700" y="2280557"/>
                <a:ext cx="6349" cy="157643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>
                <a:stCxn id="22" idx="2"/>
              </p:cNvCxnSpPr>
              <p:nvPr/>
            </p:nvCxnSpPr>
            <p:spPr>
              <a:xfrm rot="16200000" flipH="1" flipV="1">
                <a:off x="6883401" y="1943466"/>
                <a:ext cx="2245857" cy="1111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35" name="TextBox 26"/>
              <p:cNvSpPr txBox="1">
                <a:spLocks noChangeArrowheads="1"/>
              </p:cNvSpPr>
              <p:nvPr/>
            </p:nvSpPr>
            <p:spPr bwMode="auto">
              <a:xfrm>
                <a:off x="5214942" y="3071810"/>
                <a:ext cx="50006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6" name="TextBox 27"/>
              <p:cNvSpPr txBox="1">
                <a:spLocks noChangeArrowheads="1"/>
              </p:cNvSpPr>
              <p:nvPr/>
            </p:nvSpPr>
            <p:spPr bwMode="auto">
              <a:xfrm>
                <a:off x="8072462" y="1714488"/>
                <a:ext cx="50006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7" name="Rectangle 7"/>
              <p:cNvSpPr>
                <a:spLocks noChangeArrowheads="1"/>
              </p:cNvSpPr>
              <p:nvPr/>
            </p:nvSpPr>
            <p:spPr bwMode="auto">
              <a:xfrm>
                <a:off x="7858148" y="2928934"/>
                <a:ext cx="144463" cy="1428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3317" name="TextBox 29"/>
          <p:cNvSpPr txBox="1">
            <a:spLocks noChangeArrowheads="1"/>
          </p:cNvSpPr>
          <p:nvPr/>
        </p:nvSpPr>
        <p:spPr bwMode="auto">
          <a:xfrm>
            <a:off x="5500688" y="4500563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S=24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33"/>
          <p:cNvSpPr txBox="1">
            <a:spLocks noChangeArrowheads="1"/>
          </p:cNvSpPr>
          <p:nvPr/>
        </p:nvSpPr>
        <p:spPr bwMode="auto">
          <a:xfrm>
            <a:off x="1000125" y="642938"/>
            <a:ext cx="264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TextBox 34"/>
          <p:cNvSpPr txBox="1">
            <a:spLocks noChangeArrowheads="1"/>
          </p:cNvSpPr>
          <p:nvPr/>
        </p:nvSpPr>
        <p:spPr bwMode="auto">
          <a:xfrm>
            <a:off x="5214938" y="642938"/>
            <a:ext cx="2643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Задача 2</a:t>
            </a:r>
          </a:p>
        </p:txBody>
      </p: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571500" y="2071688"/>
            <a:ext cx="2857500" cy="2143125"/>
            <a:chOff x="642938" y="2286000"/>
            <a:chExt cx="2592387" cy="1843088"/>
          </a:xfrm>
        </p:grpSpPr>
        <p:grpSp>
          <p:nvGrpSpPr>
            <p:cNvPr id="7" name="Группа 30"/>
            <p:cNvGrpSpPr>
              <a:grpSpLocks/>
            </p:cNvGrpSpPr>
            <p:nvPr/>
          </p:nvGrpSpPr>
          <p:grpSpPr bwMode="auto">
            <a:xfrm>
              <a:off x="642938" y="2286000"/>
              <a:ext cx="2592387" cy="1843088"/>
              <a:chOff x="684213" y="1557338"/>
              <a:chExt cx="2592387" cy="1843144"/>
            </a:xfrm>
          </p:grpSpPr>
          <p:sp>
            <p:nvSpPr>
              <p:cNvPr id="9226" name="AutoShape 4"/>
              <p:cNvSpPr>
                <a:spLocks noChangeArrowheads="1"/>
              </p:cNvSpPr>
              <p:nvPr/>
            </p:nvSpPr>
            <p:spPr bwMode="auto">
              <a:xfrm>
                <a:off x="684213" y="1557338"/>
                <a:ext cx="2592387" cy="1439862"/>
              </a:xfrm>
              <a:prstGeom prst="triangle">
                <a:avLst>
                  <a:gd name="adj" fmla="val 30069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cxnSp>
            <p:nvCxnSpPr>
              <p:cNvPr id="4" name="Прямая соединительная линия 3"/>
              <p:cNvCxnSpPr>
                <a:stCxn id="9226" idx="0"/>
                <a:endCxn id="9226" idx="3"/>
              </p:cNvCxnSpPr>
              <p:nvPr/>
            </p:nvCxnSpPr>
            <p:spPr>
              <a:xfrm rot="16200000" flipH="1">
                <a:off x="744581" y="2277492"/>
                <a:ext cx="1439018" cy="14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>
                <a:stCxn id="9226" idx="0"/>
                <a:endCxn id="9226" idx="3"/>
              </p:cNvCxnSpPr>
              <p:nvPr/>
            </p:nvCxnSpPr>
            <p:spPr>
              <a:xfrm rot="16200000" flipH="1">
                <a:off x="744581" y="2277492"/>
                <a:ext cx="1439018" cy="14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29" name="TextBox 6"/>
              <p:cNvSpPr txBox="1">
                <a:spLocks noChangeArrowheads="1"/>
              </p:cNvSpPr>
              <p:nvPr/>
            </p:nvSpPr>
            <p:spPr bwMode="auto">
              <a:xfrm>
                <a:off x="1643042" y="3000372"/>
                <a:ext cx="57150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11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0" name="TextBox 7"/>
              <p:cNvSpPr txBox="1">
                <a:spLocks noChangeArrowheads="1"/>
              </p:cNvSpPr>
              <p:nvPr/>
            </p:nvSpPr>
            <p:spPr bwMode="auto">
              <a:xfrm>
                <a:off x="1428728" y="2143116"/>
                <a:ext cx="57150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>
              <a:off x="1428728" y="3539218"/>
              <a:ext cx="180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7" grpId="0"/>
      <p:bldP spid="133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227</Words>
  <Application>Microsoft Office PowerPoint</Application>
  <PresentationFormat>Экран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Следствие 1:</vt:lpstr>
      <vt:lpstr>Слайд 11</vt:lpstr>
      <vt:lpstr>Слайд 12</vt:lpstr>
      <vt:lpstr>Следствие 2: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2014-11-26T20:17:06Z</dcterms:created>
  <dcterms:modified xsi:type="dcterms:W3CDTF">2014-11-26T21:13:19Z</dcterms:modified>
</cp:coreProperties>
</file>