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58" r:id="rId12"/>
    <p:sldId id="259" r:id="rId13"/>
    <p:sldId id="263" r:id="rId14"/>
    <p:sldId id="264" r:id="rId15"/>
    <p:sldId id="265" r:id="rId16"/>
    <p:sldId id="266" r:id="rId17"/>
    <p:sldId id="289" r:id="rId18"/>
    <p:sldId id="299" r:id="rId19"/>
    <p:sldId id="268" r:id="rId20"/>
    <p:sldId id="269" r:id="rId21"/>
    <p:sldId id="270" r:id="rId22"/>
    <p:sldId id="271" r:id="rId23"/>
    <p:sldId id="300" r:id="rId24"/>
    <p:sldId id="272" r:id="rId25"/>
    <p:sldId id="273" r:id="rId26"/>
    <p:sldId id="275" r:id="rId27"/>
    <p:sldId id="276" r:id="rId28"/>
    <p:sldId id="277" r:id="rId29"/>
    <p:sldId id="274" r:id="rId30"/>
    <p:sldId id="278" r:id="rId31"/>
    <p:sldId id="280" r:id="rId32"/>
    <p:sldId id="301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14F7-741B-4925-BD24-8A55BFD34643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C2CB-B21A-4CCE-B3D2-89FF1D30D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Щелкните левой клавишей мыши:</a:t>
            </a:r>
          </a:p>
          <a:p>
            <a:r>
              <a:rPr lang="ru-RU" smtClean="0"/>
              <a:t>по цифре 1 (в кружке) – выходит первый вариант решения задачи (первая ось симметрии),</a:t>
            </a:r>
          </a:p>
          <a:p>
            <a:r>
              <a:rPr lang="ru-RU" smtClean="0"/>
              <a:t>по цифре 2 (в кружке) – второй вариант решения, </a:t>
            </a:r>
          </a:p>
          <a:p>
            <a:r>
              <a:rPr lang="ru-RU" smtClean="0"/>
              <a:t>по цифре 3 (в кружке) – ответ к задаче.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71829-E7B7-4336-9B6C-C43BBAB17008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Щелкните левой клавишей мыши по:</a:t>
            </a:r>
          </a:p>
          <a:p>
            <a:r>
              <a:rPr lang="ru-RU" smtClean="0"/>
              <a:t>цифре 1 (в кружке) – выходит первый и второй варианты решения задачи № 417 (б) (первая и вторая оси симметрии),</a:t>
            </a:r>
          </a:p>
          <a:p>
            <a:r>
              <a:rPr lang="ru-RU" smtClean="0"/>
              <a:t>цифре 2 (в кружке) – второй вариант решения задачи № 417 (б) , </a:t>
            </a:r>
          </a:p>
          <a:p>
            <a:r>
              <a:rPr lang="ru-RU" smtClean="0"/>
              <a:t>цифре 3 (в кружке) – ответ к задаче,</a:t>
            </a:r>
          </a:p>
          <a:p>
            <a:r>
              <a:rPr lang="ru-RU" smtClean="0"/>
              <a:t>цифре 4 – искомая ось симметрии,</a:t>
            </a:r>
          </a:p>
          <a:p>
            <a:r>
              <a:rPr lang="ru-RU" smtClean="0"/>
              <a:t>цифре 5 – ответ к задаче № 417 (в)</a:t>
            </a:r>
          </a:p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03D47-3B0F-42AE-B62E-541476EBB1A5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Щёлкните левой клавишей мыши по:</a:t>
            </a:r>
          </a:p>
          <a:p>
            <a:r>
              <a:rPr lang="ru-RU" smtClean="0"/>
              <a:t>цифре 1 – выходит центр симметрии для случая а),</a:t>
            </a:r>
          </a:p>
          <a:p>
            <a:r>
              <a:rPr lang="ru-RU" smtClean="0"/>
              <a:t>цифре 2 – ответ для а),</a:t>
            </a:r>
          </a:p>
          <a:p>
            <a:r>
              <a:rPr lang="ru-RU" smtClean="0"/>
              <a:t>цифре 3 – ответ для б),</a:t>
            </a:r>
          </a:p>
          <a:p>
            <a:r>
              <a:rPr lang="ru-RU" smtClean="0"/>
              <a:t>цифре 4 – центр  симметрии и ответ для в),</a:t>
            </a:r>
          </a:p>
          <a:p>
            <a:r>
              <a:rPr lang="ru-RU" smtClean="0"/>
              <a:t>цифре 5 – центр симметрии и ответ для г).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41459-8973-4891-933B-EF7E163ECCF5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Щелкните левой клавиши мыши по:</a:t>
            </a:r>
          </a:p>
          <a:p>
            <a:r>
              <a:rPr lang="ru-RU" smtClean="0"/>
              <a:t>цифре 1 – выходят оси симметрии,</a:t>
            </a:r>
          </a:p>
          <a:p>
            <a:r>
              <a:rPr lang="ru-RU" smtClean="0"/>
              <a:t>цифре 2 – выделяются цветом буквы, не имеющие оси симметрии.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16284-4965-4198-ABF0-4E430706C225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Щёлкните по цифре 1 в кружочке – выйдут центры симметрии и ответ.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63738-AAB1-445D-B19C-5EE84C9EC4C5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56845-2F20-491A-A1DE-C9DCD3310808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Щёлкните левой клавишей мыши по:</a:t>
            </a:r>
          </a:p>
          <a:p>
            <a:r>
              <a:rPr lang="ru-RU" smtClean="0"/>
              <a:t>цифре 1 – выйдут фигуры, имеющие центры симметрии,</a:t>
            </a:r>
          </a:p>
          <a:p>
            <a:r>
              <a:rPr lang="ru-RU" smtClean="0"/>
              <a:t>цифре 2 – выйдут фигуры, имеющие оси симметрии,</a:t>
            </a:r>
          </a:p>
          <a:p>
            <a:r>
              <a:rPr lang="ru-RU" smtClean="0"/>
              <a:t>цифре 3 – выйдут фигуры, имеющие и центры и оси симметрии.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2B056-2695-4228-8D21-EA5109036B9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C7F8-FE97-44B7-9D82-1A7BDFECF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C2DF-7E0E-4143-BC52-80DE8FD6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E959-DFE7-4F38-A21E-7E61192207A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33DC-F705-4496-8BD9-5F5ADD46A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://ilya-repin.ru/master/repin9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://www.walls-world.ru/download-wallpapers-4109-origina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://www.walls-world.ru/download-wallpapers-4109-origina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6250" y="1806575"/>
            <a:ext cx="4643438" cy="269304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0" anchor="ctr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>
                <a:solidFill>
                  <a:srgbClr val="009900"/>
                </a:solidFill>
                <a:latin typeface="Times New Roman" pitchFamily="18" charset="0"/>
              </a:rPr>
              <a:t>Осевая и центральная симметрии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2055" name="Picture 10" descr="D:\749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3690938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428625" y="3786188"/>
            <a:ext cx="571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27038" y="579438"/>
          <a:ext cx="7710487" cy="4830762"/>
        </p:xfrm>
        <a:graphic>
          <a:graphicData uri="http://schemas.openxmlformats.org/presentationml/2006/ole">
            <p:oleObj spid="_x0000_s63490" name="Документ" r:id="rId3" imgW="9444324" imgH="58098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857500"/>
            <a:ext cx="7747000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Божественная симметрия</a:t>
            </a:r>
          </a:p>
        </p:txBody>
      </p:sp>
      <p:pic>
        <p:nvPicPr>
          <p:cNvPr id="19466" name="Picture 10" descr="j02835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500313"/>
            <a:ext cx="15779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D:\2019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572000"/>
            <a:ext cx="3381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D:\st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3008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D:\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5720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D:\0_7e971_e717ce55_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29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D:\0007-003-Simmetrija-v-prirod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0"/>
            <a:ext cx="303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D:\0_aefe_65bf132c_L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75" y="0"/>
            <a:ext cx="27146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3143250" y="19288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55" name="Прямоугольник 11"/>
          <p:cNvSpPr>
            <a:spLocks noChangeArrowheads="1"/>
          </p:cNvSpPr>
          <p:nvPr/>
        </p:nvSpPr>
        <p:spPr bwMode="auto">
          <a:xfrm>
            <a:off x="6143625" y="19288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56" name="Прямоугольник 12"/>
          <p:cNvSpPr>
            <a:spLocks noChangeArrowheads="1"/>
          </p:cNvSpPr>
          <p:nvPr/>
        </p:nvSpPr>
        <p:spPr bwMode="auto">
          <a:xfrm>
            <a:off x="8843963" y="19288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57" name="Прямоугольник 13"/>
          <p:cNvSpPr>
            <a:spLocks noChangeArrowheads="1"/>
          </p:cNvSpPr>
          <p:nvPr/>
        </p:nvSpPr>
        <p:spPr bwMode="auto">
          <a:xfrm>
            <a:off x="2643188" y="648811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58" name="Прямоугольник 14"/>
          <p:cNvSpPr>
            <a:spLocks noChangeArrowheads="1"/>
          </p:cNvSpPr>
          <p:nvPr/>
        </p:nvSpPr>
        <p:spPr bwMode="auto">
          <a:xfrm>
            <a:off x="6000750" y="64881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59" name="Прямоугольник 15"/>
          <p:cNvSpPr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Управляющая кнопка: домой 15">
            <a:hlinkClick r:id="rId9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:\125_nabor_fonov_12\nabor_fonov_12\75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85750"/>
            <a:ext cx="96678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0"/>
            <a:ext cx="5014913" cy="571500"/>
          </a:xfrm>
          <a:ln w="19050">
            <a:solidFill>
              <a:srgbClr val="0000CC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Мысли великих…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14813" y="1981200"/>
            <a:ext cx="49291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Стоя перед чёрной доской и рисуя на ней мелом разные фигуры, я вдруг был поражён мыслью: почему симметрия понятна глазу? Что такое симметрия? 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Это врожденное чувство, отвечал  я сам себе. 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Л.Н.Толстой.</a:t>
            </a:r>
          </a:p>
        </p:txBody>
      </p:sp>
      <p:pic>
        <p:nvPicPr>
          <p:cNvPr id="7173" name="Picture 6" descr="D:\lev-tolst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38719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214313" y="62865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Русский художник Илья Ефимович Репин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Портрет писателя Л.Н.Толстого. 1887 г.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214438" y="6627813"/>
            <a:ext cx="2484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http://ilya-repin.ru/master/repin9.php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125_nabor_fonov_12\nabor_fonov_12\75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285750"/>
            <a:ext cx="96678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0"/>
            <a:ext cx="5072062" cy="603250"/>
          </a:xfrm>
          <a:ln w="19050">
            <a:solidFill>
              <a:srgbClr val="0000CC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чём гласит предание…</a:t>
            </a:r>
          </a:p>
        </p:txBody>
      </p:sp>
      <p:pic>
        <p:nvPicPr>
          <p:cNvPr id="11268" name="Picture 6" descr="D:\wallpapers_3964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1437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5786438" y="1571625"/>
            <a:ext cx="3357562" cy="3571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В японском городе Никко  находятся красивейшие ворота страны.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Они необычайно сложные, со множеством фронтонов и изумительной резьбой.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00063" y="5143500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Но в сложном и искусном рисунке на одной из колонн некоторые из его мелких деталей вырезаны вверх ногами. В остальном, рисунок полностью симметричен.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Для чего это было нужно?</a:t>
            </a:r>
            <a:endParaRPr lang="ru-RU" sz="2400"/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785813" y="45720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http://www.walls-world.ru/download-wallpapers-4109-original.html</a:t>
            </a:r>
            <a:endParaRPr lang="ru-RU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:\125_nabor_fonov_12\nabor_fonov_12\75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38" y="-228600"/>
            <a:ext cx="96678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5715000"/>
            <a:ext cx="9001125" cy="9509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	Как говорит предание, симметрия была нарушена намеренно, чтобы боги не заподозрили человека в совершенстве и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разгневались на него. </a:t>
            </a:r>
          </a:p>
          <a:p>
            <a:pPr eaLnBrk="1" hangingPunct="1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 descr="D:\wallpapers_3964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0"/>
            <a:ext cx="7500937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2643188" y="52863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http://www.walls-world.ru/download-wallpapers-4109-original.html</a:t>
            </a:r>
            <a:endParaRPr lang="ru-RU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125_nabor_fonov_12\nabor_fonov_12\75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214313"/>
            <a:ext cx="9667876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71563"/>
            <a:ext cx="85725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Слово </a:t>
            </a:r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«симметрия»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греческое ( συμμετρία), оно означает “соразмерность,  пропорциональность, одинаковость в расположении частей”, неизменность при каких-либо преобразованиях. 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6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571750"/>
            <a:ext cx="3571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214313"/>
            <a:ext cx="4572000" cy="500062"/>
          </a:xfrm>
          <a:ln w="19050">
            <a:solidFill>
              <a:srgbClr val="0000CC"/>
            </a:solidFill>
            <a:prstDash val="sysDot"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Осевая симметрия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143000"/>
            <a:ext cx="8642350" cy="1857375"/>
          </a:xfrm>
          <a:ln w="15875">
            <a:solidFill>
              <a:srgbClr val="0000CC"/>
            </a:solidFill>
            <a:prstDash val="sysDot"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Точки А и А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симметричными относительно прямой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если: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эта прямая проходит через середину отрезка АА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1,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перпендикулярна АА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250157" y="5036344"/>
            <a:ext cx="307181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643188" y="5072063"/>
            <a:ext cx="142875" cy="142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3" name="Прямоугольник 30"/>
          <p:cNvSpPr>
            <a:spLocks noChangeArrowheads="1"/>
          </p:cNvSpPr>
          <p:nvPr/>
        </p:nvSpPr>
        <p:spPr bwMode="auto">
          <a:xfrm>
            <a:off x="785813" y="4572000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/>
          </a:p>
        </p:txBody>
      </p:sp>
      <p:sp>
        <p:nvSpPr>
          <p:cNvPr id="19474" name="TextBox 31"/>
          <p:cNvSpPr txBox="1">
            <a:spLocks noChangeArrowheads="1"/>
          </p:cNvSpPr>
          <p:nvPr/>
        </p:nvSpPr>
        <p:spPr bwMode="auto">
          <a:xfrm>
            <a:off x="4071938" y="4572000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А1</a:t>
            </a:r>
          </a:p>
        </p:txBody>
      </p:sp>
      <p:sp>
        <p:nvSpPr>
          <p:cNvPr id="19464" name="TextBox 32"/>
          <p:cNvSpPr txBox="1">
            <a:spLocks noChangeArrowheads="1"/>
          </p:cNvSpPr>
          <p:nvPr/>
        </p:nvSpPr>
        <p:spPr bwMode="auto">
          <a:xfrm>
            <a:off x="2928938" y="592931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1214438" y="5143500"/>
            <a:ext cx="142875" cy="142875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143375" y="5143500"/>
            <a:ext cx="142875" cy="142875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2178844" y="5179219"/>
            <a:ext cx="285750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07532" y="5179219"/>
            <a:ext cx="285750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42"/>
          <p:cNvSpPr txBox="1">
            <a:spLocks noChangeArrowheads="1"/>
          </p:cNvSpPr>
          <p:nvPr/>
        </p:nvSpPr>
        <p:spPr bwMode="auto">
          <a:xfrm>
            <a:off x="5214938" y="3714750"/>
            <a:ext cx="3500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ось симметрии.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Точка А симметрична точке А1 относительно прямой а. 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714625" y="5214938"/>
            <a:ext cx="1428750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8" idx="6"/>
          </p:cNvCxnSpPr>
          <p:nvPr/>
        </p:nvCxnSpPr>
        <p:spPr>
          <a:xfrm>
            <a:off x="1357313" y="5214938"/>
            <a:ext cx="1428750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473" grpId="0"/>
      <p:bldP spid="19474" grpId="0"/>
      <p:bldP spid="19464" grpId="0"/>
      <p:bldP spid="38" grpId="0" animBg="1"/>
      <p:bldP spid="39" grpId="0" animBg="1"/>
      <p:bldP spid="194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Осевая симметрия (алгоритм построения)</a:t>
            </a:r>
            <a:br>
              <a:rPr lang="ru-RU" smtClean="0"/>
            </a:br>
            <a:endParaRPr lang="ru-RU" smtClean="0"/>
          </a:p>
        </p:txBody>
      </p:sp>
      <p:sp>
        <p:nvSpPr>
          <p:cNvPr id="30" name="Содержимое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893094" y="3464719"/>
            <a:ext cx="5072062" cy="0"/>
          </a:xfrm>
          <a:prstGeom prst="line">
            <a:avLst/>
          </a:prstGeom>
          <a:ln w="412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785938" y="4857750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5" name="Прямоугольник 43"/>
          <p:cNvSpPr>
            <a:spLocks noChangeArrowheads="1"/>
          </p:cNvSpPr>
          <p:nvPr/>
        </p:nvSpPr>
        <p:spPr bwMode="auto">
          <a:xfrm>
            <a:off x="1214438" y="4500563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28813" y="4929188"/>
            <a:ext cx="2500312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0"/>
          <p:cNvGrpSpPr>
            <a:grpSpLocks/>
          </p:cNvGrpSpPr>
          <p:nvPr/>
        </p:nvGrpSpPr>
        <p:grpSpPr bwMode="auto">
          <a:xfrm flipH="1">
            <a:off x="1857375" y="2214563"/>
            <a:ext cx="2500313" cy="2643187"/>
            <a:chOff x="5286380" y="1071546"/>
            <a:chExt cx="3643338" cy="2714644"/>
          </a:xfrm>
        </p:grpSpPr>
        <p:sp>
          <p:nvSpPr>
            <p:cNvPr id="59" name="Прямоугольный треугольник 58"/>
            <p:cNvSpPr/>
            <p:nvPr/>
          </p:nvSpPr>
          <p:spPr>
            <a:xfrm>
              <a:off x="5286380" y="1071546"/>
              <a:ext cx="3643338" cy="2714644"/>
            </a:xfrm>
            <a:prstGeom prst="rtTriangle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Прямоугольный треугольник 59"/>
            <p:cNvSpPr/>
            <p:nvPr/>
          </p:nvSpPr>
          <p:spPr>
            <a:xfrm>
              <a:off x="5642617" y="1785669"/>
              <a:ext cx="2287785" cy="164346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103"/>
          <p:cNvGrpSpPr>
            <a:grpSpLocks/>
          </p:cNvGrpSpPr>
          <p:nvPr/>
        </p:nvGrpSpPr>
        <p:grpSpPr bwMode="auto">
          <a:xfrm flipH="1">
            <a:off x="2428875" y="2000250"/>
            <a:ext cx="1550988" cy="3143250"/>
            <a:chOff x="2368500" y="1887273"/>
            <a:chExt cx="1368734" cy="3071834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 rot="12172290">
              <a:off x="2368500" y="2425620"/>
              <a:ext cx="109275" cy="2435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99"/>
            <p:cNvGrpSpPr>
              <a:grpSpLocks/>
            </p:cNvGrpSpPr>
            <p:nvPr/>
          </p:nvGrpSpPr>
          <p:grpSpPr bwMode="auto">
            <a:xfrm rot="-1780202">
              <a:off x="3380044" y="1887273"/>
              <a:ext cx="357190" cy="3071834"/>
              <a:chOff x="1214414" y="785794"/>
              <a:chExt cx="357190" cy="3071834"/>
            </a:xfrm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1214806" y="857258"/>
                <a:ext cx="357244" cy="250090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9" name="Равнобедренный треугольник 108"/>
              <p:cNvSpPr/>
              <p:nvPr/>
            </p:nvSpPr>
            <p:spPr>
              <a:xfrm rot="10800000">
                <a:off x="1220568" y="3354271"/>
                <a:ext cx="357243" cy="499561"/>
              </a:xfrm>
              <a:prstGeom prst="triangle">
                <a:avLst/>
              </a:prstGeom>
              <a:solidFill>
                <a:srgbClr val="FFCC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0" name="Равнобедренный треугольник 109"/>
              <p:cNvSpPr/>
              <p:nvPr/>
            </p:nvSpPr>
            <p:spPr>
              <a:xfrm flipH="1" flipV="1">
                <a:off x="1291626" y="3571776"/>
                <a:ext cx="214346" cy="285463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11" name="Прямая соединительная линия 110"/>
              <p:cNvCxnSpPr>
                <a:stCxn id="108" idx="0"/>
                <a:endCxn id="108" idx="2"/>
              </p:cNvCxnSpPr>
              <p:nvPr/>
            </p:nvCxnSpPr>
            <p:spPr>
              <a:xfrm rot="16200000" flipH="1">
                <a:off x="142366" y="2107328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6200000" flipH="1">
                <a:off x="256871" y="2101004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6200000" flipH="1">
                <a:off x="44179" y="2100735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Овал 113"/>
              <p:cNvSpPr/>
              <p:nvPr/>
            </p:nvSpPr>
            <p:spPr>
              <a:xfrm>
                <a:off x="1217846" y="783035"/>
                <a:ext cx="357244" cy="142732"/>
              </a:xfrm>
              <a:prstGeom prst="ellipse">
                <a:avLst/>
              </a:prstGeom>
              <a:solidFill>
                <a:srgbClr val="FFCC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 rot="20301760">
              <a:off x="2836419" y="2352702"/>
              <a:ext cx="428692" cy="356829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Овал 114"/>
          <p:cNvSpPr/>
          <p:nvPr/>
        </p:nvSpPr>
        <p:spPr>
          <a:xfrm>
            <a:off x="6929438" y="4857750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" name="Прямоугольник 115"/>
          <p:cNvSpPr>
            <a:spLocks noChangeArrowheads="1"/>
          </p:cNvSpPr>
          <p:nvPr/>
        </p:nvSpPr>
        <p:spPr bwMode="auto">
          <a:xfrm>
            <a:off x="7286625" y="4429125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А1</a:t>
            </a:r>
            <a:endParaRPr lang="ru-RU" sz="2400"/>
          </a:p>
        </p:txBody>
      </p:sp>
      <p:sp>
        <p:nvSpPr>
          <p:cNvPr id="117" name="Прямоугольник 116"/>
          <p:cNvSpPr/>
          <p:nvPr/>
        </p:nvSpPr>
        <p:spPr>
          <a:xfrm>
            <a:off x="4429125" y="4643438"/>
            <a:ext cx="285750" cy="2857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>
            <a:off x="5572126" y="4857750"/>
            <a:ext cx="285750" cy="142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>
            <a:off x="3143251" y="4857750"/>
            <a:ext cx="285750" cy="142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429125" y="4929188"/>
            <a:ext cx="2500313" cy="0"/>
          </a:xfrm>
          <a:prstGeom prst="line">
            <a:avLst/>
          </a:prstGeom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4714875" y="5715000"/>
            <a:ext cx="21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27569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0485" grpId="0"/>
      <p:bldP spid="115" grpId="0" animBg="1"/>
      <p:bldP spid="20491" grpId="0"/>
      <p:bldP spid="11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b="1">
                <a:solidFill>
                  <a:srgbClr val="333399"/>
                </a:solidFill>
                <a:latin typeface="Monotype Corsiva" pitchFamily="66" charset="0"/>
              </a:rPr>
              <a:t>Фигура называется симметричной относительно прямой </a:t>
            </a:r>
            <a:r>
              <a:rPr lang="ru-RU" sz="3600" b="1" i="1">
                <a:solidFill>
                  <a:srgbClr val="333399"/>
                </a:solidFill>
                <a:latin typeface="Monotype Corsiva" pitchFamily="66" charset="0"/>
              </a:rPr>
              <a:t>а</a:t>
            </a:r>
            <a:r>
              <a:rPr lang="ru-RU" sz="3600" b="1">
                <a:solidFill>
                  <a:srgbClr val="333399"/>
                </a:solidFill>
                <a:latin typeface="Monotype Corsiva" pitchFamily="66" charset="0"/>
              </a:rPr>
              <a:t>, если для каждой точки фигуры симметричная ей точка относительно прямой </a:t>
            </a:r>
            <a:r>
              <a:rPr lang="ru-RU" sz="3600" b="1" i="1">
                <a:solidFill>
                  <a:srgbClr val="333399"/>
                </a:solidFill>
                <a:latin typeface="Monotype Corsiva" pitchFamily="66" charset="0"/>
              </a:rPr>
              <a:t>а</a:t>
            </a:r>
            <a:r>
              <a:rPr lang="ru-RU" sz="3600" b="1">
                <a:solidFill>
                  <a:srgbClr val="333399"/>
                </a:solidFill>
                <a:latin typeface="Monotype Corsiva" pitchFamily="66" charset="0"/>
              </a:rPr>
              <a:t> также принадлежит этой фигуре. </a:t>
            </a:r>
          </a:p>
          <a:p>
            <a:pPr algn="just">
              <a:spcBef>
                <a:spcPct val="50000"/>
              </a:spcBef>
            </a:pPr>
            <a:r>
              <a:rPr lang="ru-RU" sz="3600" b="1">
                <a:solidFill>
                  <a:srgbClr val="333399"/>
                </a:solidFill>
                <a:latin typeface="Monotype Corsiva" pitchFamily="66" charset="0"/>
              </a:rPr>
              <a:t>Прямая а  называется осью симметрии фигуры.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2411413" y="3429000"/>
            <a:ext cx="3673475" cy="1439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411413" y="4868863"/>
            <a:ext cx="3600450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1619250" y="4868863"/>
            <a:ext cx="59039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619250" y="47974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1" grpId="0" animBg="1"/>
      <p:bldP spid="103432" grpId="0" animBg="1"/>
      <p:bldP spid="1034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215188" y="3000375"/>
            <a:ext cx="1571625" cy="15716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215188" y="1500188"/>
            <a:ext cx="1571625" cy="1500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072188" y="3429000"/>
            <a:ext cx="785812" cy="3071813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286375" y="3429000"/>
            <a:ext cx="785813" cy="3071813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14625" y="1928813"/>
            <a:ext cx="1928813" cy="1857375"/>
          </a:xfrm>
          <a:prstGeom prst="ellipse">
            <a:avLst/>
          </a:prstGeom>
          <a:solidFill>
            <a:srgbClr val="00CC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1428750" y="2571750"/>
            <a:ext cx="1277938" cy="257016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 flipH="1">
            <a:off x="0" y="2571750"/>
            <a:ext cx="1441450" cy="257016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3" name="Заголовок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  <a:prstDash val="sysDot"/>
          </a:ln>
        </p:spPr>
        <p:txBody>
          <a:bodyPr/>
          <a:lstStyle/>
          <a:p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Фигуры симметричные относительно прямой (примеры)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535781" y="3893344"/>
            <a:ext cx="3929062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107406" y="2964657"/>
            <a:ext cx="3071813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428875" y="2857500"/>
            <a:ext cx="2857500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00313" y="1857375"/>
            <a:ext cx="2500312" cy="2214563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643688" y="3000375"/>
            <a:ext cx="2643187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92969" y="5179219"/>
            <a:ext cx="214312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8782" y="5179219"/>
            <a:ext cx="214312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571875" y="2786063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000500" y="4643438"/>
            <a:ext cx="4143375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55" grpId="0" animBg="1"/>
      <p:bldP spid="54" grpId="0" animBg="1"/>
      <p:bldP spid="28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5"/>
            <a:ext cx="400052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485" y="393210"/>
            <a:ext cx="4884531" cy="109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4" name="Picture 46" descr="C:\Documents and Settings\Дом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09123">
            <a:off x="3504407" y="3839369"/>
            <a:ext cx="36655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5"/>
          <p:cNvSpPr>
            <a:spLocks noChangeArrowheads="1"/>
          </p:cNvSpPr>
          <p:nvPr/>
        </p:nvSpPr>
        <p:spPr bwMode="auto">
          <a:xfrm rot="7070380">
            <a:off x="777875" y="1443038"/>
            <a:ext cx="3659187" cy="2185988"/>
          </a:xfrm>
          <a:prstGeom prst="rtTriangle">
            <a:avLst/>
          </a:prstGeom>
          <a:solidFill>
            <a:srgbClr val="9999FF">
              <a:alpha val="94901"/>
            </a:srgbClr>
          </a:solidFill>
          <a:ln w="60325">
            <a:solidFill>
              <a:srgbClr val="99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857500" y="1428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14313" y="3929063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4643438" y="1071563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513" name="Text Box 36"/>
          <p:cNvSpPr txBox="1">
            <a:spLocks noChangeArrowheads="1"/>
          </p:cNvSpPr>
          <p:nvPr/>
        </p:nvSpPr>
        <p:spPr bwMode="auto">
          <a:xfrm>
            <a:off x="2500313" y="639603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C1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38"/>
          <p:cNvSpPr txBox="1">
            <a:spLocks noChangeArrowheads="1"/>
          </p:cNvSpPr>
          <p:nvPr/>
        </p:nvSpPr>
        <p:spPr bwMode="auto">
          <a:xfrm>
            <a:off x="6858000" y="6000750"/>
            <a:ext cx="54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B1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 Box 40"/>
          <p:cNvSpPr txBox="1">
            <a:spLocks noChangeArrowheads="1"/>
          </p:cNvSpPr>
          <p:nvPr/>
        </p:nvSpPr>
        <p:spPr bwMode="auto">
          <a:xfrm>
            <a:off x="6572250" y="3500438"/>
            <a:ext cx="56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A1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Line 42"/>
          <p:cNvSpPr>
            <a:spLocks noChangeShapeType="1"/>
          </p:cNvSpPr>
          <p:nvPr/>
        </p:nvSpPr>
        <p:spPr bwMode="auto">
          <a:xfrm flipV="1">
            <a:off x="500063" y="785813"/>
            <a:ext cx="7416800" cy="5543550"/>
          </a:xfrm>
          <a:prstGeom prst="line">
            <a:avLst/>
          </a:prstGeom>
          <a:noFill/>
          <a:ln w="3175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Text Box 46"/>
          <p:cNvSpPr txBox="1">
            <a:spLocks noChangeArrowheads="1"/>
          </p:cNvSpPr>
          <p:nvPr/>
        </p:nvSpPr>
        <p:spPr bwMode="auto">
          <a:xfrm>
            <a:off x="8143875" y="642938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l</a:t>
            </a:r>
            <a:endParaRPr lang="ru-RU" sz="2400">
              <a:latin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536406" y="4750594"/>
            <a:ext cx="2143125" cy="3571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286125" y="3857625"/>
            <a:ext cx="3143250" cy="28575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214688" y="6000750"/>
            <a:ext cx="3500437" cy="714375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Line 22"/>
          <p:cNvSpPr>
            <a:spLocks noChangeShapeType="1"/>
          </p:cNvSpPr>
          <p:nvPr/>
        </p:nvSpPr>
        <p:spPr bwMode="auto">
          <a:xfrm>
            <a:off x="4429125" y="1428750"/>
            <a:ext cx="1000125" cy="1214438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>
            <a:off x="5429250" y="2643188"/>
            <a:ext cx="1000125" cy="1214437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>
            <a:off x="2500313" y="357188"/>
            <a:ext cx="2143125" cy="2928937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2"/>
          <p:cNvSpPr>
            <a:spLocks noChangeShapeType="1"/>
          </p:cNvSpPr>
          <p:nvPr/>
        </p:nvSpPr>
        <p:spPr bwMode="auto">
          <a:xfrm>
            <a:off x="4714875" y="3357563"/>
            <a:ext cx="2071688" cy="2643187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714375" y="3714750"/>
            <a:ext cx="1214438" cy="1500188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928813" y="5214938"/>
            <a:ext cx="1285875" cy="1500187"/>
          </a:xfrm>
          <a:prstGeom prst="line">
            <a:avLst/>
          </a:prstGeom>
          <a:noFill/>
          <a:ln w="31750">
            <a:solidFill>
              <a:srgbClr val="0000CC"/>
            </a:solidFill>
            <a:prstDash val="sysDash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 rot="19134997">
            <a:off x="5340350" y="2386013"/>
            <a:ext cx="176213" cy="23177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 rot="19324873">
            <a:off x="4552950" y="2960688"/>
            <a:ext cx="179388" cy="22701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9324873">
            <a:off x="1836738" y="4960938"/>
            <a:ext cx="179387" cy="22701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57688" y="1357313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28875" y="285750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2938" y="3643313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1"/>
            <a:endCxn id="28" idx="5"/>
          </p:cNvCxnSpPr>
          <p:nvPr/>
        </p:nvCxnSpPr>
        <p:spPr>
          <a:xfrm rot="16200000" flipV="1">
            <a:off x="2971800" y="-28575"/>
            <a:ext cx="976313" cy="183356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1506" idx="2"/>
            <a:endCxn id="30" idx="7"/>
          </p:cNvCxnSpPr>
          <p:nvPr/>
        </p:nvCxnSpPr>
        <p:spPr>
          <a:xfrm rot="10800000" flipV="1">
            <a:off x="757238" y="407988"/>
            <a:ext cx="1738312" cy="32543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3"/>
            <a:endCxn id="30" idx="7"/>
          </p:cNvCxnSpPr>
          <p:nvPr/>
        </p:nvCxnSpPr>
        <p:spPr>
          <a:xfrm rot="5400000">
            <a:off x="1471613" y="757238"/>
            <a:ext cx="2190750" cy="361950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786313" y="1928812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715001" y="3071812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57626" y="2357437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929063" y="2428875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857751" y="3643312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929188" y="3714750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143001" y="4286250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1214438" y="4357687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1285876" y="4429125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2286001" y="5715000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2357438" y="5786437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428876" y="5857875"/>
            <a:ext cx="2857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357688" y="214313"/>
            <a:ext cx="3071812" cy="500062"/>
          </a:xfrm>
          <a:prstGeom prst="rect">
            <a:avLst/>
          </a:prstGeom>
          <a:ln w="19050">
            <a:solidFill>
              <a:srgbClr val="0000CC"/>
            </a:solidFill>
            <a:prstDash val="sysDot"/>
          </a:ln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Осевая симметрия </a:t>
            </a:r>
          </a:p>
        </p:txBody>
      </p:sp>
      <p:sp>
        <p:nvSpPr>
          <p:cNvPr id="58" name="Управляющая кнопка: домой 57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09" grpId="0"/>
      <p:bldP spid="21512" grpId="0"/>
      <p:bldP spid="21513" grpId="0"/>
      <p:bldP spid="21514" grpId="0"/>
      <p:bldP spid="21515" grpId="0"/>
      <p:bldP spid="21516" grpId="0" animBg="1"/>
      <p:bldP spid="21517" grpId="0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102" grpId="0" animBg="1"/>
      <p:bldP spid="104" grpId="0" animBg="1"/>
      <p:bldP spid="105" grpId="0" animBg="1"/>
      <p:bldP spid="27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9" descr="D:\125_nabor_fonov_12\nabor_fonov_12\75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38" y="-228600"/>
            <a:ext cx="96678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7188" y="1428750"/>
            <a:ext cx="8572500" cy="1016000"/>
          </a:xfrm>
          <a:prstGeom prst="rect">
            <a:avLst/>
          </a:prstGeom>
          <a:ln w="15875">
            <a:solidFill>
              <a:srgbClr val="0000CC"/>
            </a:solidFill>
            <a:prstDash val="sys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Точки А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симметричными относительно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точки 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О – середина отрезка А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V="1">
            <a:off x="1143000" y="4214813"/>
            <a:ext cx="1295400" cy="720725"/>
          </a:xfrm>
          <a:prstGeom prst="line">
            <a:avLst/>
          </a:prstGeom>
          <a:noFill/>
          <a:ln w="25400">
            <a:solidFill>
              <a:srgbClr val="CC3399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1692275" y="45085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2916238" y="38608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Text Box 27"/>
          <p:cNvSpPr txBox="1">
            <a:spLocks noChangeArrowheads="1"/>
          </p:cNvSpPr>
          <p:nvPr/>
        </p:nvSpPr>
        <p:spPr bwMode="auto">
          <a:xfrm>
            <a:off x="785813" y="4357688"/>
            <a:ext cx="815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28"/>
          <p:cNvSpPr txBox="1">
            <a:spLocks noChangeArrowheads="1"/>
          </p:cNvSpPr>
          <p:nvPr/>
        </p:nvSpPr>
        <p:spPr bwMode="auto">
          <a:xfrm>
            <a:off x="3429000" y="292893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Text Box 29"/>
          <p:cNvSpPr txBox="1">
            <a:spLocks noChangeArrowheads="1"/>
          </p:cNvSpPr>
          <p:nvPr/>
        </p:nvSpPr>
        <p:spPr bwMode="auto">
          <a:xfrm>
            <a:off x="2051050" y="3789363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442" name="Text Box 37"/>
          <p:cNvSpPr txBox="1">
            <a:spLocks noChangeArrowheads="1"/>
          </p:cNvSpPr>
          <p:nvPr/>
        </p:nvSpPr>
        <p:spPr bwMode="auto">
          <a:xfrm>
            <a:off x="611188" y="5013325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22556" name="Text Box 38"/>
          <p:cNvSpPr txBox="1">
            <a:spLocks noChangeArrowheads="1"/>
          </p:cNvSpPr>
          <p:nvPr/>
        </p:nvSpPr>
        <p:spPr bwMode="auto">
          <a:xfrm>
            <a:off x="4500563" y="4071938"/>
            <a:ext cx="4071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 = ОА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Точка О – центр симметрии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143125" y="357188"/>
            <a:ext cx="4572000" cy="500062"/>
          </a:xfrm>
          <a:prstGeom prst="rect">
            <a:avLst/>
          </a:prstGeom>
          <a:noFill/>
          <a:ln w="1905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Центральная симметрия</a:t>
            </a:r>
          </a:p>
        </p:txBody>
      </p:sp>
      <p:sp>
        <p:nvSpPr>
          <p:cNvPr id="33" name="Овал 32"/>
          <p:cNvSpPr/>
          <p:nvPr/>
        </p:nvSpPr>
        <p:spPr>
          <a:xfrm>
            <a:off x="2357438" y="4143375"/>
            <a:ext cx="142875" cy="142875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2428875" y="3500438"/>
            <a:ext cx="1295400" cy="720725"/>
          </a:xfrm>
          <a:prstGeom prst="line">
            <a:avLst/>
          </a:prstGeom>
          <a:noFill/>
          <a:ln w="25400">
            <a:solidFill>
              <a:srgbClr val="CC3399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71563" y="4857750"/>
            <a:ext cx="142875" cy="142875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643313" y="3429000"/>
            <a:ext cx="142875" cy="142875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6" grpId="1" animBg="1"/>
      <p:bldP spid="22537" grpId="0" animBg="1"/>
      <p:bldP spid="22538" grpId="0" animBg="1"/>
      <p:bldP spid="22545" grpId="0"/>
      <p:bldP spid="22546" grpId="0"/>
      <p:bldP spid="22547" grpId="0"/>
      <p:bldP spid="22556" grpId="0"/>
      <p:bldP spid="33" grpId="0" animBg="1"/>
      <p:bldP spid="34" grpId="0" animBg="1"/>
      <p:bldP spid="34" grpId="1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142875"/>
            <a:ext cx="6643688" cy="714375"/>
          </a:xfrm>
          <a:ln w="19050">
            <a:solidFill>
              <a:srgbClr val="0000CC"/>
            </a:solidFill>
            <a:prstDash val="sysDot"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Осевая симметрия (алгоритм построения)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785938" y="4857750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Прямоугольник 43"/>
          <p:cNvSpPr>
            <a:spLocks noChangeArrowheads="1"/>
          </p:cNvSpPr>
          <p:nvPr/>
        </p:nvSpPr>
        <p:spPr bwMode="auto">
          <a:xfrm>
            <a:off x="1357313" y="5072063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/>
          </a:p>
        </p:txBody>
      </p:sp>
      <p:grpSp>
        <p:nvGrpSpPr>
          <p:cNvPr id="2" name="Группа 103"/>
          <p:cNvGrpSpPr>
            <a:grpSpLocks/>
          </p:cNvGrpSpPr>
          <p:nvPr/>
        </p:nvGrpSpPr>
        <p:grpSpPr bwMode="auto">
          <a:xfrm rot="20014526" flipH="1">
            <a:off x="1703388" y="1447800"/>
            <a:ext cx="1460500" cy="3143250"/>
            <a:chOff x="2368500" y="1887273"/>
            <a:chExt cx="1368734" cy="3071834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 rot="12172290">
              <a:off x="2369220" y="2423652"/>
              <a:ext cx="110094" cy="243574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99"/>
            <p:cNvGrpSpPr>
              <a:grpSpLocks/>
            </p:cNvGrpSpPr>
            <p:nvPr/>
          </p:nvGrpSpPr>
          <p:grpSpPr bwMode="auto">
            <a:xfrm rot="-1780202">
              <a:off x="3380044" y="1887273"/>
              <a:ext cx="357190" cy="3071834"/>
              <a:chOff x="1214414" y="785794"/>
              <a:chExt cx="357190" cy="3071834"/>
            </a:xfrm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1232338" y="840509"/>
                <a:ext cx="363012" cy="250090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9" name="Равнобедренный треугольник 108"/>
              <p:cNvSpPr/>
              <p:nvPr/>
            </p:nvSpPr>
            <p:spPr>
              <a:xfrm rot="10800000">
                <a:off x="1231019" y="3345171"/>
                <a:ext cx="358549" cy="499561"/>
              </a:xfrm>
              <a:prstGeom prst="triangle">
                <a:avLst/>
              </a:prstGeom>
              <a:solidFill>
                <a:srgbClr val="FFCC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0" name="Равнобедренный треугольник 109"/>
              <p:cNvSpPr/>
              <p:nvPr/>
            </p:nvSpPr>
            <p:spPr>
              <a:xfrm flipH="1" flipV="1">
                <a:off x="1303964" y="3561040"/>
                <a:ext cx="214236" cy="285463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11" name="Прямая соединительная линия 110"/>
              <p:cNvCxnSpPr>
                <a:stCxn id="108" idx="0"/>
                <a:endCxn id="108" idx="2"/>
              </p:cNvCxnSpPr>
              <p:nvPr/>
            </p:nvCxnSpPr>
            <p:spPr>
              <a:xfrm rot="16200000" flipH="1">
                <a:off x="161905" y="2090875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6200000" flipH="1">
                <a:off x="269273" y="2089454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6200000" flipH="1">
                <a:off x="56107" y="2090834"/>
                <a:ext cx="250090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Овал 113"/>
              <p:cNvSpPr/>
              <p:nvPr/>
            </p:nvSpPr>
            <p:spPr>
              <a:xfrm>
                <a:off x="1232968" y="774766"/>
                <a:ext cx="357061" cy="142732"/>
              </a:xfrm>
              <a:prstGeom prst="ellipse">
                <a:avLst/>
              </a:prstGeom>
              <a:solidFill>
                <a:srgbClr val="FFCC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 rot="20301760">
              <a:off x="2837417" y="2346271"/>
              <a:ext cx="428473" cy="356829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Овал 114"/>
          <p:cNvSpPr/>
          <p:nvPr/>
        </p:nvSpPr>
        <p:spPr>
          <a:xfrm>
            <a:off x="4000500" y="3714750"/>
            <a:ext cx="142875" cy="1428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9" name="Прямоугольник 115"/>
          <p:cNvSpPr>
            <a:spLocks noChangeArrowheads="1"/>
          </p:cNvSpPr>
          <p:nvPr/>
        </p:nvSpPr>
        <p:spPr bwMode="auto">
          <a:xfrm>
            <a:off x="6286500" y="2500313"/>
            <a:ext cx="56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А1</a:t>
            </a:r>
            <a:endParaRPr lang="ru-RU" sz="2400"/>
          </a:p>
        </p:txBody>
      </p:sp>
      <p:sp>
        <p:nvSpPr>
          <p:cNvPr id="40" name="Freeform 30"/>
          <p:cNvSpPr>
            <a:spLocks/>
          </p:cNvSpPr>
          <p:nvPr/>
        </p:nvSpPr>
        <p:spPr bwMode="auto">
          <a:xfrm>
            <a:off x="1928813" y="3786188"/>
            <a:ext cx="2143125" cy="1103312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317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72188" y="2643188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Freeform 30"/>
          <p:cNvSpPr>
            <a:spLocks/>
          </p:cNvSpPr>
          <p:nvPr/>
        </p:nvSpPr>
        <p:spPr bwMode="auto">
          <a:xfrm>
            <a:off x="4000500" y="2714625"/>
            <a:ext cx="2143125" cy="1103313"/>
          </a:xfrm>
          <a:custGeom>
            <a:avLst/>
            <a:gdLst>
              <a:gd name="T0" fmla="*/ 0 w 980"/>
              <a:gd name="T1" fmla="*/ 2147483647 h 560"/>
              <a:gd name="T2" fmla="*/ 2147483647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317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Прямоугольник 57"/>
          <p:cNvSpPr>
            <a:spLocks noChangeArrowheads="1"/>
          </p:cNvSpPr>
          <p:nvPr/>
        </p:nvSpPr>
        <p:spPr bwMode="auto">
          <a:xfrm>
            <a:off x="4214813" y="385762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/>
          </a:p>
        </p:txBody>
      </p:sp>
      <p:sp>
        <p:nvSpPr>
          <p:cNvPr id="23565" name="TextBox 60"/>
          <p:cNvSpPr txBox="1">
            <a:spLocks noChangeArrowheads="1"/>
          </p:cNvSpPr>
          <p:nvPr/>
        </p:nvSpPr>
        <p:spPr bwMode="auto">
          <a:xfrm>
            <a:off x="1000125" y="557212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Точка А симметрична точке А1 относительно точки О. 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 - центр симметрии.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2821782" y="4321969"/>
            <a:ext cx="285750" cy="71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750594" y="3321844"/>
            <a:ext cx="285750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3038 -0.1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3556" grpId="0"/>
      <p:bldP spid="115" grpId="0" animBg="1"/>
      <p:bldP spid="23559" grpId="0"/>
      <p:bldP spid="40" grpId="0" animBg="1"/>
      <p:bldP spid="40" grpId="1" animBg="1"/>
      <p:bldP spid="43" grpId="0" animBg="1"/>
      <p:bldP spid="45" grpId="0" animBg="1"/>
      <p:bldP spid="45" grpId="1" animBg="1"/>
      <p:bldP spid="23564" grpId="0"/>
      <p:bldP spid="235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Фигура называется симметричной относительно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точки О,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если для каждой точки фигуры симметричная ей точка относительно </a:t>
            </a: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точки О, также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принадлежит этой фигуре. </a:t>
            </a:r>
          </a:p>
          <a:p>
            <a:pPr algn="just">
              <a:spcBef>
                <a:spcPct val="50000"/>
              </a:spcBef>
            </a:pPr>
            <a:r>
              <a:rPr lang="ru-RU" sz="3600" b="1" dirty="0" smtClean="0">
                <a:solidFill>
                  <a:srgbClr val="333399"/>
                </a:solidFill>
                <a:latin typeface="Monotype Corsiva" pitchFamily="66" charset="0"/>
              </a:rPr>
              <a:t>Точка О называется центром симметрии </a:t>
            </a: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ln w="19050">
            <a:solidFill>
              <a:srgbClr val="0000CC"/>
            </a:solidFill>
            <a:prstDash val="sysDot"/>
          </a:ln>
        </p:spPr>
        <p:txBody>
          <a:bodyPr/>
          <a:lstStyle/>
          <a:p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Фигуры симметричные относительно точки (примеры)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2500313"/>
            <a:ext cx="2428875" cy="2143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2125" y="2357438"/>
            <a:ext cx="2357438" cy="23574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0188" y="2500313"/>
            <a:ext cx="2428875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500188" y="2500313"/>
            <a:ext cx="2428875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6" idx="4"/>
          </p:cNvCxnSpPr>
          <p:nvPr/>
        </p:nvCxnSpPr>
        <p:spPr>
          <a:xfrm rot="16200000" flipH="1">
            <a:off x="5572919" y="3536157"/>
            <a:ext cx="2357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2"/>
            <a:endCxn id="6" idx="6"/>
          </p:cNvCxnSpPr>
          <p:nvPr/>
        </p:nvCxnSpPr>
        <p:spPr>
          <a:xfrm rot="10800000" flipH="1">
            <a:off x="5572125" y="3535363"/>
            <a:ext cx="2357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715125" y="3500438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88" y="3500438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Равнобедренный треугольник 53"/>
          <p:cNvSpPr/>
          <p:nvPr/>
        </p:nvSpPr>
        <p:spPr>
          <a:xfrm rot="9128494">
            <a:off x="4391025" y="4441825"/>
            <a:ext cx="3867150" cy="1635125"/>
          </a:xfrm>
          <a:prstGeom prst="triangle">
            <a:avLst>
              <a:gd name="adj" fmla="val 67725"/>
            </a:avLst>
          </a:prstGeom>
          <a:solidFill>
            <a:srgbClr val="9999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864525">
            <a:off x="158750" y="1033463"/>
            <a:ext cx="3806825" cy="1635125"/>
          </a:xfrm>
          <a:prstGeom prst="triangle">
            <a:avLst>
              <a:gd name="adj" fmla="val 67725"/>
            </a:avLst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571625" y="4286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284663" y="141287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11188" y="36449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429125" y="2928938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643188" y="214313"/>
            <a:ext cx="4572000" cy="500062"/>
          </a:xfrm>
          <a:prstGeom prst="rect">
            <a:avLst/>
          </a:prstGeom>
          <a:noFill/>
          <a:ln w="19050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Центральная симметрия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938" y="1571625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3125" y="714375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75" y="3429000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endCxn id="30" idx="4"/>
          </p:cNvCxnSpPr>
          <p:nvPr/>
        </p:nvCxnSpPr>
        <p:spPr>
          <a:xfrm flipV="1">
            <a:off x="785813" y="1646238"/>
            <a:ext cx="3338512" cy="18319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0" idx="4"/>
          </p:cNvCxnSpPr>
          <p:nvPr/>
        </p:nvCxnSpPr>
        <p:spPr>
          <a:xfrm rot="5400000" flipH="1">
            <a:off x="2739231" y="261145"/>
            <a:ext cx="860425" cy="190976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88120" y="1383506"/>
            <a:ext cx="2671762" cy="14763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321844" y="2607469"/>
            <a:ext cx="1814513" cy="28575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3321844" y="4464844"/>
            <a:ext cx="1814513" cy="28575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1" idx="4"/>
            <a:endCxn id="37" idx="3"/>
          </p:cNvCxnSpPr>
          <p:nvPr/>
        </p:nvCxnSpPr>
        <p:spPr>
          <a:xfrm rot="16200000" flipH="1">
            <a:off x="2445544" y="1897856"/>
            <a:ext cx="52388" cy="3381375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143375" y="3500438"/>
            <a:ext cx="133350" cy="13335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14813" y="5357813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5879307" y="1907381"/>
            <a:ext cx="52388" cy="3381375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572375" y="3571875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>
            <a:stCxn id="20" idx="5"/>
            <a:endCxn id="37" idx="2"/>
          </p:cNvCxnSpPr>
          <p:nvPr/>
        </p:nvCxnSpPr>
        <p:spPr>
          <a:xfrm rot="16200000" flipH="1">
            <a:off x="1831181" y="1254919"/>
            <a:ext cx="2738438" cy="1885950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788569" y="3998119"/>
            <a:ext cx="2738438" cy="1885950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Text Box 6"/>
          <p:cNvSpPr txBox="1">
            <a:spLocks noChangeArrowheads="1"/>
          </p:cNvSpPr>
          <p:nvPr/>
        </p:nvSpPr>
        <p:spPr bwMode="auto">
          <a:xfrm>
            <a:off x="6572250" y="6143625"/>
            <a:ext cx="48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В1</a:t>
            </a:r>
          </a:p>
        </p:txBody>
      </p:sp>
      <p:sp>
        <p:nvSpPr>
          <p:cNvPr id="48" name="Овал 47"/>
          <p:cNvSpPr/>
          <p:nvPr/>
        </p:nvSpPr>
        <p:spPr>
          <a:xfrm>
            <a:off x="6072188" y="6286500"/>
            <a:ext cx="133350" cy="13335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51" name="Text Box 7"/>
          <p:cNvSpPr txBox="1">
            <a:spLocks noChangeArrowheads="1"/>
          </p:cNvSpPr>
          <p:nvPr/>
        </p:nvSpPr>
        <p:spPr bwMode="auto">
          <a:xfrm>
            <a:off x="3500438" y="542925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А1</a:t>
            </a:r>
          </a:p>
        </p:txBody>
      </p:sp>
      <p:sp>
        <p:nvSpPr>
          <p:cNvPr id="26652" name="Text Box 8"/>
          <p:cNvSpPr txBox="1">
            <a:spLocks noChangeArrowheads="1"/>
          </p:cNvSpPr>
          <p:nvPr/>
        </p:nvSpPr>
        <p:spPr bwMode="auto">
          <a:xfrm>
            <a:off x="7786688" y="3500438"/>
            <a:ext cx="544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С1</a:t>
            </a:r>
          </a:p>
        </p:txBody>
      </p:sp>
      <p:cxnSp>
        <p:nvCxnSpPr>
          <p:cNvPr id="51" name="Прямая соединительная линия 50"/>
          <p:cNvCxnSpPr>
            <a:stCxn id="38" idx="7"/>
          </p:cNvCxnSpPr>
          <p:nvPr/>
        </p:nvCxnSpPr>
        <p:spPr>
          <a:xfrm rot="5400000" flipH="1" flipV="1">
            <a:off x="5110163" y="2862263"/>
            <a:ext cx="1733550" cy="32956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8" idx="5"/>
          </p:cNvCxnSpPr>
          <p:nvPr/>
        </p:nvCxnSpPr>
        <p:spPr>
          <a:xfrm rot="10800000">
            <a:off x="4329113" y="5472113"/>
            <a:ext cx="1795462" cy="81756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4" idx="0"/>
          </p:cNvCxnSpPr>
          <p:nvPr/>
        </p:nvCxnSpPr>
        <p:spPr>
          <a:xfrm rot="5400000">
            <a:off x="5551488" y="4192588"/>
            <a:ext cx="2659062" cy="156051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43375" y="2428875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143375" y="4429125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429000" y="2643188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429000" y="2714625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572000" y="4357688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572000" y="4286250"/>
            <a:ext cx="214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2464594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2536032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2607469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5679282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5750719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5822157" y="3607594"/>
            <a:ext cx="214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Управляющая кнопка: домой 43">
            <a:hlinkClick r:id="rId2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 animBg="1"/>
      <p:bldP spid="62470" grpId="0"/>
      <p:bldP spid="62471" grpId="0"/>
      <p:bldP spid="62472" grpId="0"/>
      <p:bldP spid="62474" grpId="0"/>
      <p:bldP spid="19" grpId="0" animBg="1"/>
      <p:bldP spid="20" grpId="0" animBg="1"/>
      <p:bldP spid="21" grpId="0" animBg="1"/>
      <p:bldP spid="37" grpId="0" animBg="1"/>
      <p:bldP spid="38" grpId="0" animBg="1"/>
      <p:bldP spid="42" grpId="0" animBg="1"/>
      <p:bldP spid="26649" grpId="0"/>
      <p:bldP spid="48" grpId="0" animBg="1"/>
      <p:bldP spid="26651" grpId="0"/>
      <p:bldP spid="26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8" descr="C:\Documents and Settings\home\Мои документы\Загрузки\Презентация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Documents and Settings\home\Мои документы\Мои рисунки\Организатор клипов (Microsoft)\j042351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500313"/>
            <a:ext cx="27892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Documents and Settings\home\Мои документы\Мои рисунки\Организатор клипов (Microsoft)\j03559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4143375"/>
            <a:ext cx="812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8429625" y="1500188"/>
            <a:ext cx="428625" cy="4286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блако 29"/>
          <p:cNvSpPr/>
          <p:nvPr/>
        </p:nvSpPr>
        <p:spPr>
          <a:xfrm rot="431774">
            <a:off x="665163" y="136525"/>
            <a:ext cx="2286000" cy="1643063"/>
          </a:xfrm>
          <a:prstGeom prst="cloud">
            <a:avLst/>
          </a:prstGeom>
          <a:solidFill>
            <a:srgbClr val="6699FF">
              <a:alpha val="48627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блако 30"/>
          <p:cNvSpPr/>
          <p:nvPr/>
        </p:nvSpPr>
        <p:spPr>
          <a:xfrm rot="431774">
            <a:off x="6094413" y="350838"/>
            <a:ext cx="2286000" cy="1643062"/>
          </a:xfrm>
          <a:prstGeom prst="cloud">
            <a:avLst/>
          </a:prstGeom>
          <a:solidFill>
            <a:srgbClr val="6699FF">
              <a:alpha val="48627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блако 31"/>
          <p:cNvSpPr/>
          <p:nvPr/>
        </p:nvSpPr>
        <p:spPr>
          <a:xfrm rot="431774">
            <a:off x="3786188" y="663575"/>
            <a:ext cx="1544637" cy="1228725"/>
          </a:xfrm>
          <a:prstGeom prst="cloud">
            <a:avLst/>
          </a:prstGeom>
          <a:solidFill>
            <a:srgbClr val="6699FF">
              <a:alpha val="48627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000500" y="2714625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857875" y="1643063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143125" y="1857375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143250" y="1643063"/>
            <a:ext cx="428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714875" y="2214563"/>
            <a:ext cx="428625" cy="4286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 rot="431774">
            <a:off x="-1616075" y="377825"/>
            <a:ext cx="1544637" cy="1228725"/>
          </a:xfrm>
          <a:prstGeom prst="cloud">
            <a:avLst/>
          </a:prstGeom>
          <a:solidFill>
            <a:srgbClr val="6699FF">
              <a:alpha val="48627"/>
            </a:srgbClr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-0.00452 0.608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15819E-7 L -0.00312 0.481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9371E-6 L -0.00659 0.627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8529E-6 L -0.00191 0.52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9371E-6 L -0.00886 0.606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15819E-7 L -0.00312 0.481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9935E-6 L 0.11806 -0.00671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0472E-6 L 0.15886 0.00232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0907E-6 L 0.19983 -0.00717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8048E-6 L 0.23281 -0.00879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1" descr="C:\Documents and Settings\home\Мои документы\Загрузки\s_file_12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563" y="-101600"/>
            <a:ext cx="10485438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home\Мои документы\Мои рисунки\Организатор клипов (Microsoft)\j04348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14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85825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19796E-6 L 0.15747 0.14708 " pathEditMode="relative" ptsTypes="AA">
                                      <p:cBhvr>
                                        <p:cTn id="6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14708 L 0.15625 0.5723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0.57238 L -0.03281 0.062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6244 L -0.11284 0.54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0.5444 L -0.19809 0.1253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09 0.12535 L -0.2375 0.5134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0.51341 L -0.32413 0.2090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13 0.20907 L -0.36354 0.5131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54 0.51318 L -0.45052 0.195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home\Мои документы\Загрузки\TS030009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C:\Documents and Settings\home\Мои документы\Мои рисунки\Организатор клипов (Microsoft)\wb01237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4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C:\Documents and Settings\home\Мои документы\Мои рисунки\Организатор клипов (Microsoft)\wb0124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64318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C:\Documents and Settings\home\Мои документы\Мои рисунки\Организатор клипов (Microsoft)\wb01238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143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апля 12"/>
          <p:cNvSpPr/>
          <p:nvPr/>
        </p:nvSpPr>
        <p:spPr>
          <a:xfrm rot="19024610">
            <a:off x="8147050" y="1287463"/>
            <a:ext cx="357188" cy="357187"/>
          </a:xfrm>
          <a:prstGeom prst="teardrop">
            <a:avLst/>
          </a:prstGeom>
          <a:solidFill>
            <a:srgbClr val="0000CC">
              <a:alpha val="85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9024610">
            <a:off x="7218363" y="1073150"/>
            <a:ext cx="357187" cy="357188"/>
          </a:xfrm>
          <a:prstGeom prst="teardrop">
            <a:avLst/>
          </a:prstGeom>
          <a:solidFill>
            <a:srgbClr val="0000CC">
              <a:alpha val="85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9024610">
            <a:off x="5645150" y="1430338"/>
            <a:ext cx="358775" cy="357187"/>
          </a:xfrm>
          <a:prstGeom prst="teardrop">
            <a:avLst/>
          </a:prstGeom>
          <a:solidFill>
            <a:srgbClr val="0000CC">
              <a:alpha val="85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9024610">
            <a:off x="6646863" y="1858963"/>
            <a:ext cx="357187" cy="357187"/>
          </a:xfrm>
          <a:prstGeom prst="teardrop">
            <a:avLst/>
          </a:prstGeom>
          <a:solidFill>
            <a:srgbClr val="0000CC">
              <a:alpha val="85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9024610">
            <a:off x="4645025" y="1644650"/>
            <a:ext cx="357188" cy="357188"/>
          </a:xfrm>
          <a:prstGeom prst="teardrop">
            <a:avLst/>
          </a:prstGeom>
          <a:solidFill>
            <a:srgbClr val="0000CC">
              <a:alpha val="85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6762E-6 C -0.01025 0.01064 -0.02188 0.02128 -0.02709 0.0347 C -0.03211 0.04926 -0.03489 0.06661 -0.03732 0.08396 C -0.03993 0.1013 -0.03732 0.11587 -0.03489 0.13183 C -0.03211 0.14663 -0.02847 0.16259 -0.01928 0.17577 C -0.01164 0.18918 0.00139 0.19982 0.01546 0.20791 C 0.0283 0.21578 0.04376 0.2211 0.05921 0.22387 C 0.07466 0.22642 0.08994 0.22642 0.10435 0.22387 C 0.1198 0.2211 0.13386 0.21439 0.14549 0.20375 C 0.15695 0.1945 0.16737 0.18247 0.1724 0.16791 C 0.179 0.15449 0.18143 0.13599 0.18143 0.12119 C 0.18264 0.10662 0.18143 0.08927 0.17483 0.0747 C 0.16858 0.06129 0.15695 0.05065 0.14167 0.04533 C 0.12605 0.0414 0.1106 0.04672 0.10035 0.05597 C 0.09132 0.06522 0.0849 0.08002 0.0835 0.09714 C 0.0835 0.11448 0.0849 0.13044 0.09132 0.14385 C 0.09775 0.15727 0.09652 0.15981 0.12223 0.17716 C 0.14549 0.19589 0.16858 0.19057 0.18264 0.19173 C 0.19688 0.19173 0.20834 0.18641 0.2224 0.18109 C 0.2382 0.17461 0.25087 0.16259 0.26007 0.15195 C 0.26893 0.14131 0.27275 0.1279 0.27796 0.10662 C 0.28178 0.08534 0.28178 0.0747 0.28178 0.05852 C 0.28178 0.04256 0.28178 0.0266 0.28178 0.01064 " pathEditMode="relative" rAng="0" ptsTypes="fffffffffffffffffffffff">
                                      <p:cBhvr>
                                        <p:cTn id="11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0.01064 C 0.2684 -0.00717 0.25503 -0.02891 0.24323 -0.03492 C 0.23021 -0.04209 0.21736 -0.0407 0.20434 -0.0414 C 0.19132 -0.04093 0.18333 -0.03168 0.17396 -0.02035 C 0.16597 -0.01017 0.15764 0.00324 0.15399 0.02683 C 0.14948 0.04649 0.15017 0.07886 0.15312 0.11101 C 0.15608 0.14131 0.16146 0.17576 0.16788 0.20907 C 0.17587 0.24306 0.18472 0.27544 0.19444 0.30666 C 0.20521 0.33765 0.21858 0.36633 0.2316 0.38645 C 0.24496 0.40934 0.25885 0.42669 0.27222 0.4334 C 0.28403 0.44242 0.29774 0.44149 0.30764 0.43733 C 0.31805 0.43571 0.32847 0.42576 0.33507 0.40911 C 0.3401 0.392 0.34028 0.3624 0.33403 0.3284 C 0.32778 0.29302 0.31562 0.26226 0.30347 0.24306 C 0.29201 0.22641 0.27865 0.21901 0.26615 0.22086 C 0.25486 0.22664 0.24479 0.23404 0.2401 0.25278 C 0.23524 0.27105 0.23281 0.26804 0.23611 0.32886 C 0.23698 0.38367 0.25417 0.43247 0.2618 0.46323 C 0.26996 0.4926 0.28021 0.51619 0.29184 0.54464 C 0.30538 0.57516 0.32118 0.59852 0.33333 0.6154 C 0.34583 0.63044 0.35642 0.63391 0.37361 0.63807 C 0.38976 0.63922 0.3967 0.63622 0.40799 0.63136 C 0.41823 0.62581 0.42899 0.62072 0.43941 0.61679 " pathEditMode="relative" rAng="4198411" ptsTypes="fffffffffffffffffffffff">
                                      <p:cBhvr>
                                        <p:cTn id="1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3154E-6 L 0.11372 3.93154E-6 C 0.16493 3.93154E-6 0.22813 0.15818 0.22813 0.28769 L 0.22813 0.5758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5661E-6 C -0.00798 0.0178 -0.01701 0.03561 -0.021 0.05804 C -0.025 0.08233 -0.02708 0.11147 -0.02899 0.14037 C -0.03107 0.16951 -0.02899 0.1938 -0.02708 0.22062 C -0.025 0.24537 -0.02204 0.27197 -0.01493 0.29417 C -0.00902 0.3166 0.00105 0.33441 0.01198 0.34805 C 0.02205 0.361 0.03403 0.37002 0.04601 0.37465 C 0.05799 0.37904 0.06997 0.37904 0.08108 0.37465 C 0.09306 0.37002 0.104 0.35869 0.11302 0.34088 C 0.12205 0.32539 0.13004 0.30527 0.13403 0.28098 C 0.13907 0.25855 0.14098 0.22756 0.14098 0.20282 C 0.14202 0.1783 0.14098 0.14939 0.13594 0.12488 C 0.13108 0.10245 0.12205 0.08464 0.11007 0.07585 C 0.09792 0.06914 0.08594 0.07816 0.07796 0.09366 C 0.07101 0.10915 0.06598 0.1339 0.06493 0.16258 C 0.06493 0.19148 0.06598 0.21831 0.07101 0.24074 C 0.07605 0.26318 0.075 0.26734 0.09497 0.29648 C 0.11302 0.32793 0.13108 0.31891 0.14202 0.32076 C 0.15296 0.32076 0.16198 0.31197 0.17292 0.30296 C 0.18507 0.29209 0.19497 0.27197 0.20209 0.25416 C 0.20903 0.23635 0.21198 0.21392 0.21598 0.1783 C 0.21893 0.14269 0.21893 0.12488 0.21893 0.09782 C 0.21893 0.07123 0.21893 0.0444 0.21893 0.0178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93 0.0178 L -0.03107 0.400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0518E-7 L 0.00694 0.842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1212E-6 L 0.01198 0.790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321E-6 L -0.00173 0.883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963E-6 L 0.00573 0.758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2054E-6 L 0.00469 0.810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rot="5400000">
            <a:off x="1250156" y="2178844"/>
            <a:ext cx="292893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00125" y="2214563"/>
            <a:ext cx="3214688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3786188" y="214313"/>
            <a:ext cx="1714500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 417 (а)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43188" y="2143125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8688" y="2143125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4625" y="2071688"/>
            <a:ext cx="142875" cy="14287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43375" y="2143125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3393282" y="2178844"/>
            <a:ext cx="285750" cy="7143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964532" y="2178844"/>
            <a:ext cx="285750" cy="7143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86063" y="2214563"/>
            <a:ext cx="1500187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1563" y="2214563"/>
            <a:ext cx="1571625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00125" y="5072063"/>
            <a:ext cx="3214688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928688" y="5000625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071938" y="5000625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357938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" name="Овал 52"/>
          <p:cNvSpPr/>
          <p:nvPr/>
        </p:nvSpPr>
        <p:spPr>
          <a:xfrm>
            <a:off x="6929438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4" name="Овал 53"/>
          <p:cNvSpPr/>
          <p:nvPr/>
        </p:nvSpPr>
        <p:spPr>
          <a:xfrm>
            <a:off x="7500938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571500" y="5072063"/>
            <a:ext cx="4000500" cy="20637"/>
          </a:xfrm>
          <a:prstGeom prst="line">
            <a:avLst/>
          </a:prstGeom>
          <a:ln w="34925">
            <a:solidFill>
              <a:srgbClr val="00CC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43500" y="300037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две прямые.</a:t>
            </a:r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60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7937"/>
            <a:ext cx="4276706" cy="8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214313" y="5000625"/>
            <a:ext cx="4643437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786188" y="214313"/>
            <a:ext cx="1714500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 417 (б)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7188" y="2214563"/>
            <a:ext cx="3429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107156" y="2178844"/>
            <a:ext cx="2938463" cy="9525"/>
          </a:xfrm>
          <a:prstGeom prst="line">
            <a:avLst/>
          </a:prstGeom>
          <a:ln w="317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643688" y="9286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" name="Овал 52"/>
          <p:cNvSpPr/>
          <p:nvPr/>
        </p:nvSpPr>
        <p:spPr>
          <a:xfrm>
            <a:off x="7215188" y="9286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32795" name="TextBox 54"/>
          <p:cNvSpPr txBox="1">
            <a:spLocks noChangeArrowheads="1"/>
          </p:cNvSpPr>
          <p:nvPr/>
        </p:nvSpPr>
        <p:spPr bwMode="auto">
          <a:xfrm>
            <a:off x="4429125" y="15001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бесконечно много осей симметрии (любая прямая, перпендикулярная данной; сама прямая).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6200000" flipV="1">
            <a:off x="1250156" y="2178844"/>
            <a:ext cx="2938463" cy="9525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714625" y="2071688"/>
            <a:ext cx="142875" cy="14287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71625" y="2071688"/>
            <a:ext cx="142875" cy="14287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714750" y="3286125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№ 417 (в)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14375" y="5000625"/>
            <a:ext cx="3571875" cy="0"/>
          </a:xfrm>
          <a:prstGeom prst="line">
            <a:avLst/>
          </a:prstGeom>
          <a:ln w="31750">
            <a:solidFill>
              <a:srgbClr val="0000CC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 flipH="1">
            <a:off x="714375" y="4929188"/>
            <a:ext cx="117475" cy="142875"/>
          </a:xfrm>
          <a:prstGeom prst="ellipse">
            <a:avLst/>
          </a:prstGeom>
          <a:solidFill>
            <a:srgbClr val="0000CC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000625" y="4786313"/>
            <a:ext cx="278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одна прямая.</a:t>
            </a:r>
          </a:p>
        </p:txBody>
      </p:sp>
      <p:sp>
        <p:nvSpPr>
          <p:cNvPr id="51" name="Овал 50"/>
          <p:cNvSpPr/>
          <p:nvPr/>
        </p:nvSpPr>
        <p:spPr>
          <a:xfrm>
            <a:off x="7715250" y="9286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55" name="Овал 54"/>
          <p:cNvSpPr/>
          <p:nvPr/>
        </p:nvSpPr>
        <p:spPr>
          <a:xfrm>
            <a:off x="6143625" y="3714750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6" name="Овал 55"/>
          <p:cNvSpPr/>
          <p:nvPr/>
        </p:nvSpPr>
        <p:spPr>
          <a:xfrm>
            <a:off x="6786563" y="3714750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2795" grpId="0"/>
      <p:bldP spid="35" grpId="0" animBg="1"/>
      <p:bldP spid="18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857625" y="142875"/>
            <a:ext cx="1685925" cy="8683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№422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0" y="2143125"/>
            <a:ext cx="14287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71500" y="2071688"/>
            <a:ext cx="142875" cy="1428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38" y="2143125"/>
            <a:ext cx="1500187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535907" y="2107406"/>
            <a:ext cx="285750" cy="7143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21782" y="2107406"/>
            <a:ext cx="285750" cy="7143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29250" y="1857375"/>
            <a:ext cx="2857500" cy="500063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643313" y="2071688"/>
            <a:ext cx="142875" cy="1428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285750" y="92868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а)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5000625" y="1000125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в)</a:t>
            </a:r>
          </a:p>
        </p:txBody>
      </p:sp>
      <p:sp>
        <p:nvSpPr>
          <p:cNvPr id="28684" name="TextBox 19"/>
          <p:cNvSpPr txBox="1">
            <a:spLocks noChangeArrowheads="1"/>
          </p:cNvSpPr>
          <p:nvPr/>
        </p:nvSpPr>
        <p:spPr bwMode="auto">
          <a:xfrm>
            <a:off x="285750" y="3500438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б)</a:t>
            </a:r>
          </a:p>
        </p:txBody>
      </p:sp>
      <p:sp>
        <p:nvSpPr>
          <p:cNvPr id="8" name="Овал 7"/>
          <p:cNvSpPr/>
          <p:nvPr/>
        </p:nvSpPr>
        <p:spPr>
          <a:xfrm>
            <a:off x="2143125" y="2071688"/>
            <a:ext cx="142875" cy="1428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7250" y="9286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1571625" y="9286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063" y="2786063"/>
            <a:ext cx="2214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1500" y="47863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нет.</a:t>
            </a:r>
          </a:p>
        </p:txBody>
      </p:sp>
      <p:sp>
        <p:nvSpPr>
          <p:cNvPr id="25" name="Овал 24"/>
          <p:cNvSpPr/>
          <p:nvPr/>
        </p:nvSpPr>
        <p:spPr>
          <a:xfrm>
            <a:off x="1000125" y="350043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Овал 28"/>
          <p:cNvSpPr/>
          <p:nvPr/>
        </p:nvSpPr>
        <p:spPr>
          <a:xfrm>
            <a:off x="5857875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786438" y="1571625"/>
            <a:ext cx="2214562" cy="108108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786563" y="2071688"/>
            <a:ext cx="142875" cy="142875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57813" y="278606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sp>
        <p:nvSpPr>
          <p:cNvPr id="28695" name="TextBox 35"/>
          <p:cNvSpPr txBox="1">
            <a:spLocks noChangeArrowheads="1"/>
          </p:cNvSpPr>
          <p:nvPr/>
        </p:nvSpPr>
        <p:spPr bwMode="auto">
          <a:xfrm>
            <a:off x="5000625" y="342900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72188" y="4286250"/>
            <a:ext cx="1785937" cy="15716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072188" y="4286250"/>
            <a:ext cx="1785937" cy="1571625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6072188" y="4286250"/>
            <a:ext cx="1785937" cy="1571625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85813" y="4429125"/>
            <a:ext cx="2428875" cy="9525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14375" y="4357688"/>
            <a:ext cx="142875" cy="142875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715000" y="3429000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8" name="Овал 47"/>
          <p:cNvSpPr/>
          <p:nvPr/>
        </p:nvSpPr>
        <p:spPr>
          <a:xfrm>
            <a:off x="6929438" y="5000625"/>
            <a:ext cx="142875" cy="142875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429250" y="6072188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да.</a:t>
            </a:r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19" grpId="0" animBg="1"/>
      <p:bldP spid="35" grpId="0"/>
      <p:bldP spid="48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857625" y="285750"/>
            <a:ext cx="1614488" cy="8683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 418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500938" y="2214563"/>
            <a:ext cx="1643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latin typeface="Times New Roman" pitchFamily="18" charset="0"/>
                <a:cs typeface="Times New Roman" pitchFamily="18" charset="0"/>
              </a:rPr>
              <a:t>F</a:t>
            </a:r>
            <a:endParaRPr lang="ru-RU" sz="9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50031" y="2964657"/>
            <a:ext cx="2071687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785813" y="2214563"/>
            <a:ext cx="10747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/>
          </a:p>
        </p:txBody>
      </p:sp>
      <p:sp>
        <p:nvSpPr>
          <p:cNvPr id="34822" name="Прямоугольник 8"/>
          <p:cNvSpPr>
            <a:spLocks noChangeArrowheads="1"/>
          </p:cNvSpPr>
          <p:nvPr/>
        </p:nvSpPr>
        <p:spPr bwMode="auto">
          <a:xfrm>
            <a:off x="2428875" y="2214563"/>
            <a:ext cx="928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Б </a:t>
            </a:r>
            <a:endParaRPr lang="ru-RU" sz="9600"/>
          </a:p>
        </p:txBody>
      </p:sp>
      <p:sp>
        <p:nvSpPr>
          <p:cNvPr id="27655" name="Прямоугольник 9"/>
          <p:cNvSpPr>
            <a:spLocks noChangeArrowheads="1"/>
          </p:cNvSpPr>
          <p:nvPr/>
        </p:nvSpPr>
        <p:spPr bwMode="auto">
          <a:xfrm>
            <a:off x="5143500" y="2214563"/>
            <a:ext cx="124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7750" y="3000375"/>
            <a:ext cx="1428750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Прямоугольник 14"/>
          <p:cNvSpPr>
            <a:spLocks noChangeArrowheads="1"/>
          </p:cNvSpPr>
          <p:nvPr/>
        </p:nvSpPr>
        <p:spPr bwMode="auto">
          <a:xfrm>
            <a:off x="3714750" y="2214563"/>
            <a:ext cx="873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9600"/>
          </a:p>
        </p:txBody>
      </p:sp>
      <p:sp>
        <p:nvSpPr>
          <p:cNvPr id="27658" name="Прямоугольник 15"/>
          <p:cNvSpPr>
            <a:spLocks noChangeArrowheads="1"/>
          </p:cNvSpPr>
          <p:nvPr/>
        </p:nvSpPr>
        <p:spPr bwMode="auto">
          <a:xfrm>
            <a:off x="6429375" y="2143125"/>
            <a:ext cx="1071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latin typeface="Times New Roman" pitchFamily="18" charset="0"/>
                <a:cs typeface="Times New Roman" pitchFamily="18" charset="0"/>
              </a:rPr>
              <a:t>O </a:t>
            </a:r>
            <a:endParaRPr lang="ru-RU" sz="9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107906" y="2964657"/>
            <a:ext cx="1643063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357938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72313" y="10001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5" name="Прямая соединительная линия 24"/>
          <p:cNvCxnSpPr>
            <a:stCxn id="34819" idx="1"/>
            <a:endCxn id="27655" idx="3"/>
          </p:cNvCxnSpPr>
          <p:nvPr/>
        </p:nvCxnSpPr>
        <p:spPr>
          <a:xfrm rot="10800000">
            <a:off x="6388100" y="2998788"/>
            <a:ext cx="1112838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819" grpId="0"/>
      <p:bldP spid="34822" grpId="0"/>
      <p:bldP spid="348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500438" y="285750"/>
            <a:ext cx="2085975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№423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71563" y="1714500"/>
            <a:ext cx="7072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9600">
                <a:latin typeface="Times New Roman" pitchFamily="18" charset="0"/>
                <a:cs typeface="Times New Roman" pitchFamily="18" charset="0"/>
              </a:rPr>
              <a:t>А О М Х К</a:t>
            </a:r>
          </a:p>
        </p:txBody>
      </p:sp>
      <p:sp>
        <p:nvSpPr>
          <p:cNvPr id="4" name="Овал 3"/>
          <p:cNvSpPr/>
          <p:nvPr/>
        </p:nvSpPr>
        <p:spPr>
          <a:xfrm>
            <a:off x="7500938" y="235743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4071938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О, Х.</a:t>
            </a:r>
          </a:p>
        </p:txBody>
      </p:sp>
      <p:sp>
        <p:nvSpPr>
          <p:cNvPr id="7" name="Овал 6"/>
          <p:cNvSpPr/>
          <p:nvPr/>
        </p:nvSpPr>
        <p:spPr>
          <a:xfrm>
            <a:off x="5286375" y="2500313"/>
            <a:ext cx="142875" cy="14287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625" y="2500313"/>
            <a:ext cx="142875" cy="14287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292725" y="2420938"/>
            <a:ext cx="914400" cy="9144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692275" y="2636838"/>
            <a:ext cx="1800225" cy="720725"/>
          </a:xfrm>
          <a:prstGeom prst="parallelogram">
            <a:avLst>
              <a:gd name="adj" fmla="val 62445"/>
            </a:avLst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179388" y="2492375"/>
            <a:ext cx="12144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468313" y="3789363"/>
            <a:ext cx="1008062" cy="1655762"/>
          </a:xfrm>
          <a:prstGeom prst="diamond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3635375" y="242093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auto">
          <a:xfrm>
            <a:off x="7019925" y="2565400"/>
            <a:ext cx="1512888" cy="790575"/>
          </a:xfrm>
          <a:prstGeom prst="rtTriangle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11"/>
          <p:cNvSpPr>
            <a:spLocks noChangeArrowheads="1"/>
          </p:cNvSpPr>
          <p:nvPr/>
        </p:nvSpPr>
        <p:spPr bwMode="auto">
          <a:xfrm>
            <a:off x="4787900" y="4005263"/>
            <a:ext cx="1296988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12"/>
          <p:cNvSpPr>
            <a:spLocks noChangeArrowheads="1"/>
          </p:cNvSpPr>
          <p:nvPr/>
        </p:nvSpPr>
        <p:spPr bwMode="auto">
          <a:xfrm>
            <a:off x="1763713" y="4005263"/>
            <a:ext cx="1223962" cy="1152525"/>
          </a:xfrm>
          <a:prstGeom prst="pentagon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Oval 13"/>
          <p:cNvSpPr>
            <a:spLocks noChangeArrowheads="1"/>
          </p:cNvSpPr>
          <p:nvPr/>
        </p:nvSpPr>
        <p:spPr bwMode="auto">
          <a:xfrm>
            <a:off x="7667625" y="414972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3348038" y="3789363"/>
            <a:ext cx="914400" cy="151130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142875" y="115888"/>
            <a:ext cx="87487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Распределите данные фигуры по трём столбикам таблицы: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«Фигуры, обладающие центральной симметрией»,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«Фигуры, обладающие осевой симметрией»,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«Фигуры, имеющие обе симметрии». 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827088" y="5516563"/>
            <a:ext cx="1441450" cy="1008062"/>
            <a:chOff x="827088" y="5516563"/>
            <a:chExt cx="1441450" cy="1008062"/>
          </a:xfrm>
        </p:grpSpPr>
        <p:sp>
          <p:nvSpPr>
            <p:cNvPr id="30755" name="Line 17"/>
            <p:cNvSpPr>
              <a:spLocks noChangeShapeType="1"/>
            </p:cNvSpPr>
            <p:nvPr/>
          </p:nvSpPr>
          <p:spPr bwMode="auto">
            <a:xfrm flipV="1">
              <a:off x="827088" y="5516563"/>
              <a:ext cx="1152525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Line 18"/>
            <p:cNvSpPr>
              <a:spLocks noChangeShapeType="1"/>
            </p:cNvSpPr>
            <p:nvPr/>
          </p:nvSpPr>
          <p:spPr bwMode="auto">
            <a:xfrm>
              <a:off x="827088" y="6308725"/>
              <a:ext cx="144145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4" name="Line 19"/>
          <p:cNvSpPr>
            <a:spLocks noChangeShapeType="1"/>
          </p:cNvSpPr>
          <p:nvPr/>
        </p:nvSpPr>
        <p:spPr bwMode="auto">
          <a:xfrm>
            <a:off x="3132138" y="5805488"/>
            <a:ext cx="1511300" cy="576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 flipV="1">
            <a:off x="7524750" y="5661025"/>
            <a:ext cx="1223963" cy="863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Line 21"/>
          <p:cNvSpPr>
            <a:spLocks noChangeShapeType="1"/>
          </p:cNvSpPr>
          <p:nvPr/>
        </p:nvSpPr>
        <p:spPr bwMode="auto">
          <a:xfrm>
            <a:off x="5364163" y="6092825"/>
            <a:ext cx="1727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Line 22"/>
          <p:cNvSpPr>
            <a:spLocks noChangeShapeType="1"/>
          </p:cNvSpPr>
          <p:nvPr/>
        </p:nvSpPr>
        <p:spPr bwMode="auto">
          <a:xfrm>
            <a:off x="3132138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15" name="AutoShape 26"/>
          <p:cNvSpPr>
            <a:spLocks noChangeArrowheads="1"/>
          </p:cNvSpPr>
          <p:nvPr/>
        </p:nvSpPr>
        <p:spPr bwMode="auto">
          <a:xfrm>
            <a:off x="6372225" y="3860800"/>
            <a:ext cx="863600" cy="1512888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39" name="Прямоугольник 21"/>
          <p:cNvSpPr>
            <a:spLocks noChangeArrowheads="1"/>
          </p:cNvSpPr>
          <p:nvPr/>
        </p:nvSpPr>
        <p:spPr bwMode="auto">
          <a:xfrm>
            <a:off x="642938" y="26431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0" name="Прямоугольник 22"/>
          <p:cNvSpPr>
            <a:spLocks noChangeArrowheads="1"/>
          </p:cNvSpPr>
          <p:nvPr/>
        </p:nvSpPr>
        <p:spPr bwMode="auto">
          <a:xfrm>
            <a:off x="2428875" y="2786063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41" name="Прямоугольник 23"/>
          <p:cNvSpPr>
            <a:spLocks noChangeArrowheads="1"/>
          </p:cNvSpPr>
          <p:nvPr/>
        </p:nvSpPr>
        <p:spPr bwMode="auto">
          <a:xfrm>
            <a:off x="4000500" y="278606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2" name="Прямоугольник 24"/>
          <p:cNvSpPr>
            <a:spLocks noChangeArrowheads="1"/>
          </p:cNvSpPr>
          <p:nvPr/>
        </p:nvSpPr>
        <p:spPr bwMode="auto">
          <a:xfrm>
            <a:off x="5572125" y="2643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3" name="Прямоугольник 25"/>
          <p:cNvSpPr>
            <a:spLocks noChangeArrowheads="1"/>
          </p:cNvSpPr>
          <p:nvPr/>
        </p:nvSpPr>
        <p:spPr bwMode="auto">
          <a:xfrm>
            <a:off x="7143750" y="28575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4" name="Прямоугольник 26"/>
          <p:cNvSpPr>
            <a:spLocks noChangeArrowheads="1"/>
          </p:cNvSpPr>
          <p:nvPr/>
        </p:nvSpPr>
        <p:spPr bwMode="auto">
          <a:xfrm>
            <a:off x="785813" y="43576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5" name="Прямоугольник 27"/>
          <p:cNvSpPr>
            <a:spLocks noChangeArrowheads="1"/>
          </p:cNvSpPr>
          <p:nvPr/>
        </p:nvSpPr>
        <p:spPr bwMode="auto">
          <a:xfrm>
            <a:off x="2214563" y="435768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46" name="Прямоугольник 28"/>
          <p:cNvSpPr>
            <a:spLocks noChangeArrowheads="1"/>
          </p:cNvSpPr>
          <p:nvPr/>
        </p:nvSpPr>
        <p:spPr bwMode="auto">
          <a:xfrm>
            <a:off x="3643313" y="42862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47" name="Прямоугольник 29"/>
          <p:cNvSpPr>
            <a:spLocks noChangeArrowheads="1"/>
          </p:cNvSpPr>
          <p:nvPr/>
        </p:nvSpPr>
        <p:spPr bwMode="auto">
          <a:xfrm>
            <a:off x="5286375" y="43576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48" name="Прямоугольник 30"/>
          <p:cNvSpPr>
            <a:spLocks noChangeArrowheads="1"/>
          </p:cNvSpPr>
          <p:nvPr/>
        </p:nvSpPr>
        <p:spPr bwMode="auto">
          <a:xfrm>
            <a:off x="6572250" y="4786313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49" name="Прямоугольник 31"/>
          <p:cNvSpPr>
            <a:spLocks noChangeArrowheads="1"/>
          </p:cNvSpPr>
          <p:nvPr/>
        </p:nvSpPr>
        <p:spPr bwMode="auto">
          <a:xfrm>
            <a:off x="7858125" y="4357688"/>
            <a:ext cx="481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50" name="Прямоугольник 32"/>
          <p:cNvSpPr>
            <a:spLocks noChangeArrowheads="1"/>
          </p:cNvSpPr>
          <p:nvPr/>
        </p:nvSpPr>
        <p:spPr bwMode="auto">
          <a:xfrm>
            <a:off x="1571625" y="585787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51" name="Прямоугольник 33"/>
          <p:cNvSpPr>
            <a:spLocks noChangeArrowheads="1"/>
          </p:cNvSpPr>
          <p:nvPr/>
        </p:nvSpPr>
        <p:spPr bwMode="auto">
          <a:xfrm>
            <a:off x="3571875" y="614362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52" name="Прямоугольник 34"/>
          <p:cNvSpPr>
            <a:spLocks noChangeArrowheads="1"/>
          </p:cNvSpPr>
          <p:nvPr/>
        </p:nvSpPr>
        <p:spPr bwMode="auto">
          <a:xfrm>
            <a:off x="6000750" y="614362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0753" name="Прямоугольник 35"/>
          <p:cNvSpPr>
            <a:spLocks noChangeArrowheads="1"/>
          </p:cNvSpPr>
          <p:nvPr/>
        </p:nvSpPr>
        <p:spPr bwMode="auto">
          <a:xfrm>
            <a:off x="8286750" y="607218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>
              <a:solidFill>
                <a:srgbClr val="0000CC"/>
              </a:solidFill>
            </a:endParaRPr>
          </a:p>
        </p:txBody>
      </p:sp>
      <p:sp>
        <p:nvSpPr>
          <p:cNvPr id="36" name="Управляющая кнопка: домой 35">
            <a:hlinkClick r:id="rId4" action="ppaction://hlinksldjump" highlightClick="1"/>
          </p:cNvPr>
          <p:cNvSpPr/>
          <p:nvPr/>
        </p:nvSpPr>
        <p:spPr>
          <a:xfrm>
            <a:off x="8643938" y="6429375"/>
            <a:ext cx="500062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60" name="Group 9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11567"/>
        </p:xfrm>
        <a:graphic>
          <a:graphicData uri="http://schemas.openxmlformats.org/drawingml/2006/table">
            <a:tbl>
              <a:tblPr/>
              <a:tblGrid>
                <a:gridCol w="3133271"/>
                <a:gridCol w="3349990"/>
                <a:gridCol w="2660739"/>
              </a:tblGrid>
              <a:tr h="1074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обладающие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центральной симметрией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Фигуры, обладающие осевой симметрией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Фигуры, имеющие обе симметрии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3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4" name="AutoShape 7"/>
          <p:cNvSpPr>
            <a:spLocks noChangeArrowheads="1"/>
          </p:cNvSpPr>
          <p:nvPr/>
        </p:nvSpPr>
        <p:spPr bwMode="auto">
          <a:xfrm>
            <a:off x="3143250" y="1357313"/>
            <a:ext cx="1214438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AutoShape 6"/>
          <p:cNvSpPr>
            <a:spLocks noChangeArrowheads="1"/>
          </p:cNvSpPr>
          <p:nvPr/>
        </p:nvSpPr>
        <p:spPr bwMode="auto">
          <a:xfrm>
            <a:off x="142875" y="1285875"/>
            <a:ext cx="1500188" cy="649288"/>
          </a:xfrm>
          <a:prstGeom prst="parallelogram">
            <a:avLst>
              <a:gd name="adj" fmla="val 62448"/>
            </a:avLst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6" name="AutoShape 9"/>
          <p:cNvSpPr>
            <a:spLocks noChangeArrowheads="1"/>
          </p:cNvSpPr>
          <p:nvPr/>
        </p:nvSpPr>
        <p:spPr bwMode="auto">
          <a:xfrm>
            <a:off x="4286250" y="121443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5"/>
          <p:cNvSpPr>
            <a:spLocks noChangeArrowheads="1"/>
          </p:cNvSpPr>
          <p:nvPr/>
        </p:nvSpPr>
        <p:spPr bwMode="auto">
          <a:xfrm>
            <a:off x="2000250" y="1571625"/>
            <a:ext cx="914400" cy="9144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37908" name="Rectangle 5"/>
          <p:cNvSpPr>
            <a:spLocks noChangeArrowheads="1"/>
          </p:cNvSpPr>
          <p:nvPr/>
        </p:nvSpPr>
        <p:spPr bwMode="auto">
          <a:xfrm>
            <a:off x="3214688" y="2428875"/>
            <a:ext cx="914400" cy="9144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37909" name="Rectangle 5"/>
          <p:cNvSpPr>
            <a:spLocks noChangeArrowheads="1"/>
          </p:cNvSpPr>
          <p:nvPr/>
        </p:nvSpPr>
        <p:spPr bwMode="auto">
          <a:xfrm>
            <a:off x="6572250" y="1571625"/>
            <a:ext cx="914400" cy="9144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38934" name="AutoShape 8"/>
          <p:cNvSpPr>
            <a:spLocks noChangeArrowheads="1"/>
          </p:cNvSpPr>
          <p:nvPr/>
        </p:nvSpPr>
        <p:spPr bwMode="auto">
          <a:xfrm>
            <a:off x="214313" y="2000250"/>
            <a:ext cx="1008062" cy="1655763"/>
          </a:xfrm>
          <a:prstGeom prst="diamond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1" name="AutoShape 8"/>
          <p:cNvSpPr>
            <a:spLocks noChangeArrowheads="1"/>
          </p:cNvSpPr>
          <p:nvPr/>
        </p:nvSpPr>
        <p:spPr bwMode="auto">
          <a:xfrm>
            <a:off x="4214813" y="2214563"/>
            <a:ext cx="1008062" cy="1655762"/>
          </a:xfrm>
          <a:prstGeom prst="diamond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2" name="AutoShape 8"/>
          <p:cNvSpPr>
            <a:spLocks noChangeArrowheads="1"/>
          </p:cNvSpPr>
          <p:nvPr/>
        </p:nvSpPr>
        <p:spPr bwMode="auto">
          <a:xfrm>
            <a:off x="7786688" y="1428750"/>
            <a:ext cx="1008062" cy="1655763"/>
          </a:xfrm>
          <a:prstGeom prst="diamond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3" name="AutoShape 12"/>
          <p:cNvSpPr>
            <a:spLocks noChangeArrowheads="1"/>
          </p:cNvSpPr>
          <p:nvPr/>
        </p:nvSpPr>
        <p:spPr bwMode="auto">
          <a:xfrm>
            <a:off x="3143250" y="3429000"/>
            <a:ext cx="1223963" cy="1152525"/>
          </a:xfrm>
          <a:prstGeom prst="pentagon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15"/>
          <p:cNvSpPr>
            <a:spLocks noChangeArrowheads="1"/>
          </p:cNvSpPr>
          <p:nvPr/>
        </p:nvSpPr>
        <p:spPr bwMode="auto">
          <a:xfrm>
            <a:off x="285750" y="3786188"/>
            <a:ext cx="914400" cy="151130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5" name="Rectangle 15"/>
          <p:cNvSpPr>
            <a:spLocks noChangeArrowheads="1"/>
          </p:cNvSpPr>
          <p:nvPr/>
        </p:nvSpPr>
        <p:spPr bwMode="auto">
          <a:xfrm>
            <a:off x="3214688" y="4714875"/>
            <a:ext cx="914400" cy="151130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6" name="Rectangle 15"/>
          <p:cNvSpPr>
            <a:spLocks noChangeArrowheads="1"/>
          </p:cNvSpPr>
          <p:nvPr/>
        </p:nvSpPr>
        <p:spPr bwMode="auto">
          <a:xfrm>
            <a:off x="6572250" y="2857500"/>
            <a:ext cx="914400" cy="1511300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1" name="AutoShape 11"/>
          <p:cNvSpPr>
            <a:spLocks noChangeArrowheads="1"/>
          </p:cNvSpPr>
          <p:nvPr/>
        </p:nvSpPr>
        <p:spPr bwMode="auto">
          <a:xfrm>
            <a:off x="1500188" y="4000500"/>
            <a:ext cx="1296987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8" name="AutoShape 11"/>
          <p:cNvSpPr>
            <a:spLocks noChangeArrowheads="1"/>
          </p:cNvSpPr>
          <p:nvPr/>
        </p:nvSpPr>
        <p:spPr bwMode="auto">
          <a:xfrm>
            <a:off x="4357688" y="3929063"/>
            <a:ext cx="1296987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19" name="AutoShape 11"/>
          <p:cNvSpPr>
            <a:spLocks noChangeArrowheads="1"/>
          </p:cNvSpPr>
          <p:nvPr/>
        </p:nvSpPr>
        <p:spPr bwMode="auto">
          <a:xfrm>
            <a:off x="7643813" y="3286125"/>
            <a:ext cx="1296987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5214938" y="2357438"/>
            <a:ext cx="863600" cy="1512887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45" name="Oval 13"/>
          <p:cNvSpPr>
            <a:spLocks noChangeArrowheads="1"/>
          </p:cNvSpPr>
          <p:nvPr/>
        </p:nvSpPr>
        <p:spPr bwMode="auto">
          <a:xfrm>
            <a:off x="1785938" y="28575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2" name="Oval 13"/>
          <p:cNvSpPr>
            <a:spLocks noChangeArrowheads="1"/>
          </p:cNvSpPr>
          <p:nvPr/>
        </p:nvSpPr>
        <p:spPr bwMode="auto">
          <a:xfrm>
            <a:off x="5357813" y="12858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23" name="Oval 13"/>
          <p:cNvSpPr>
            <a:spLocks noChangeArrowheads="1"/>
          </p:cNvSpPr>
          <p:nvPr/>
        </p:nvSpPr>
        <p:spPr bwMode="auto">
          <a:xfrm>
            <a:off x="6786563" y="45720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53"/>
          <p:cNvGrpSpPr>
            <a:grpSpLocks/>
          </p:cNvGrpSpPr>
          <p:nvPr/>
        </p:nvGrpSpPr>
        <p:grpSpPr bwMode="auto">
          <a:xfrm>
            <a:off x="4857750" y="4786313"/>
            <a:ext cx="1441450" cy="1008062"/>
            <a:chOff x="827088" y="5516563"/>
            <a:chExt cx="1441450" cy="1008062"/>
          </a:xfrm>
        </p:grpSpPr>
        <p:sp>
          <p:nvSpPr>
            <p:cNvPr id="31794" name="Line 17"/>
            <p:cNvSpPr>
              <a:spLocks noChangeShapeType="1"/>
            </p:cNvSpPr>
            <p:nvPr/>
          </p:nvSpPr>
          <p:spPr bwMode="auto">
            <a:xfrm flipV="1">
              <a:off x="827088" y="5516563"/>
              <a:ext cx="1152525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5" name="Line 18"/>
            <p:cNvSpPr>
              <a:spLocks noChangeShapeType="1"/>
            </p:cNvSpPr>
            <p:nvPr/>
          </p:nvSpPr>
          <p:spPr bwMode="auto">
            <a:xfrm>
              <a:off x="827088" y="6308725"/>
              <a:ext cx="144145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49" name="Line 19"/>
          <p:cNvSpPr>
            <a:spLocks noChangeShapeType="1"/>
          </p:cNvSpPr>
          <p:nvPr/>
        </p:nvSpPr>
        <p:spPr bwMode="auto">
          <a:xfrm>
            <a:off x="214313" y="5715000"/>
            <a:ext cx="1511300" cy="5762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6" name="Line 19"/>
          <p:cNvSpPr>
            <a:spLocks noChangeShapeType="1"/>
          </p:cNvSpPr>
          <p:nvPr/>
        </p:nvSpPr>
        <p:spPr bwMode="auto">
          <a:xfrm>
            <a:off x="6715125" y="5857875"/>
            <a:ext cx="1511300" cy="5762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7" name="Line 19"/>
          <p:cNvSpPr>
            <a:spLocks noChangeShapeType="1"/>
          </p:cNvSpPr>
          <p:nvPr/>
        </p:nvSpPr>
        <p:spPr bwMode="auto">
          <a:xfrm>
            <a:off x="4357688" y="5500688"/>
            <a:ext cx="1511300" cy="576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52" name="Line 20"/>
          <p:cNvSpPr>
            <a:spLocks noChangeShapeType="1"/>
          </p:cNvSpPr>
          <p:nvPr/>
        </p:nvSpPr>
        <p:spPr bwMode="auto">
          <a:xfrm flipV="1">
            <a:off x="1357313" y="5500688"/>
            <a:ext cx="1357312" cy="50641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9" name="Line 20"/>
          <p:cNvSpPr>
            <a:spLocks noChangeShapeType="1"/>
          </p:cNvSpPr>
          <p:nvPr/>
        </p:nvSpPr>
        <p:spPr bwMode="auto">
          <a:xfrm flipV="1">
            <a:off x="6143625" y="3786188"/>
            <a:ext cx="9525" cy="14287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30" name="Line 20"/>
          <p:cNvSpPr>
            <a:spLocks noChangeShapeType="1"/>
          </p:cNvSpPr>
          <p:nvPr/>
        </p:nvSpPr>
        <p:spPr bwMode="auto">
          <a:xfrm flipV="1">
            <a:off x="7500938" y="4714875"/>
            <a:ext cx="1223962" cy="863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71750" y="3571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Овал 33"/>
          <p:cNvSpPr/>
          <p:nvPr/>
        </p:nvSpPr>
        <p:spPr>
          <a:xfrm>
            <a:off x="5857875" y="357188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Овал 34"/>
          <p:cNvSpPr/>
          <p:nvPr/>
        </p:nvSpPr>
        <p:spPr>
          <a:xfrm>
            <a:off x="8501063" y="428625"/>
            <a:ext cx="428625" cy="4286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34" name="TextBox 35"/>
          <p:cNvSpPr txBox="1">
            <a:spLocks noChangeArrowheads="1"/>
          </p:cNvSpPr>
          <p:nvPr/>
        </p:nvSpPr>
        <p:spPr bwMode="auto">
          <a:xfrm>
            <a:off x="0" y="6396038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2, 4, 6, 8, 9, 11, 13, 15</a:t>
            </a:r>
          </a:p>
        </p:txBody>
      </p:sp>
      <p:sp>
        <p:nvSpPr>
          <p:cNvPr id="37935" name="TextBox 36"/>
          <p:cNvSpPr txBox="1">
            <a:spLocks noChangeArrowheads="1"/>
          </p:cNvSpPr>
          <p:nvPr/>
        </p:nvSpPr>
        <p:spPr bwMode="auto">
          <a:xfrm>
            <a:off x="3000375" y="6143625"/>
            <a:ext cx="3500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1, 3, 4, 6, 7, 8, 9, 10, 1, 12, 13, 15</a:t>
            </a:r>
          </a:p>
        </p:txBody>
      </p:sp>
      <p:sp>
        <p:nvSpPr>
          <p:cNvPr id="37936" name="TextBox 37"/>
          <p:cNvSpPr txBox="1">
            <a:spLocks noChangeArrowheads="1"/>
          </p:cNvSpPr>
          <p:nvPr/>
        </p:nvSpPr>
        <p:spPr bwMode="auto">
          <a:xfrm>
            <a:off x="6500813" y="6396038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4, 6, 8, 9, 11, 13, 15</a:t>
            </a:r>
          </a:p>
        </p:txBody>
      </p:sp>
      <p:sp>
        <p:nvSpPr>
          <p:cNvPr id="38" name="Управляющая кнопка: домой 37">
            <a:hlinkClick r:id="rId4" action="ppaction://hlinksldjump" highlightClick="1"/>
          </p:cNvPr>
          <p:cNvSpPr/>
          <p:nvPr/>
        </p:nvSpPr>
        <p:spPr>
          <a:xfrm>
            <a:off x="8429625" y="5857875"/>
            <a:ext cx="571500" cy="428625"/>
          </a:xfrm>
          <a:prstGeom prst="actionButtonHom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7904" grpId="0" animBg="1"/>
      <p:bldP spid="38929" grpId="0" animBg="1"/>
      <p:bldP spid="37906" grpId="0" animBg="1"/>
      <p:bldP spid="38931" grpId="0" animBg="1"/>
      <p:bldP spid="37908" grpId="0" animBg="1"/>
      <p:bldP spid="37909" grpId="0" animBg="1"/>
      <p:bldP spid="38934" grpId="0" animBg="1"/>
      <p:bldP spid="37911" grpId="0" animBg="1"/>
      <p:bldP spid="37912" grpId="0" animBg="1"/>
      <p:bldP spid="37913" grpId="0" animBg="1"/>
      <p:bldP spid="38938" grpId="0" animBg="1"/>
      <p:bldP spid="37915" grpId="0" animBg="1"/>
      <p:bldP spid="37916" grpId="0" animBg="1"/>
      <p:bldP spid="38941" grpId="0" animBg="1"/>
      <p:bldP spid="37918" grpId="0" animBg="1"/>
      <p:bldP spid="37919" grpId="0" animBg="1"/>
      <p:bldP spid="49" grpId="0" animBg="1"/>
      <p:bldP spid="38945" grpId="0" animBg="1"/>
      <p:bldP spid="37922" grpId="0" animBg="1"/>
      <p:bldP spid="37923" grpId="0" animBg="1"/>
      <p:bldP spid="38949" grpId="0" animBg="1"/>
      <p:bldP spid="37926" grpId="0" animBg="1"/>
      <p:bldP spid="37927" grpId="0" animBg="1"/>
      <p:bldP spid="38952" grpId="0" animBg="1"/>
      <p:bldP spid="37929" grpId="0" animBg="1"/>
      <p:bldP spid="37930" grpId="0" animBg="1"/>
      <p:bldP spid="37934" grpId="0"/>
      <p:bldP spid="37935" grpId="0"/>
      <p:bldP spid="37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71604" y="114298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5140" y="114298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1643042" y="1643050"/>
            <a:ext cx="5857916" cy="2974137"/>
            <a:chOff x="1643042" y="1643050"/>
            <a:chExt cx="5857916" cy="2974137"/>
          </a:xfrm>
        </p:grpSpPr>
        <p:sp>
          <p:nvSpPr>
            <p:cNvPr id="26" name="TextBox 25"/>
            <p:cNvSpPr txBox="1"/>
            <p:nvPr/>
          </p:nvSpPr>
          <p:spPr>
            <a:xfrm>
              <a:off x="1785918" y="3786190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6578" y="350043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14546" y="1643050"/>
              <a:ext cx="4500594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071935" y="2785661"/>
              <a:ext cx="2285222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214546" y="3929066"/>
              <a:ext cx="4500594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5572926" y="2785264"/>
              <a:ext cx="2286016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214546" y="1643050"/>
              <a:ext cx="4429156" cy="22145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43042" y="2357430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4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7620" y="1928802"/>
              <a:ext cx="857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214546" y="1643050"/>
              <a:ext cx="4500594" cy="2286016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71934" y="278605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965700" y="2527300"/>
              <a:ext cx="103717" cy="444500"/>
            </a:xfrm>
            <a:custGeom>
              <a:avLst/>
              <a:gdLst>
                <a:gd name="connsiteX0" fmla="*/ 0 w 103717"/>
                <a:gd name="connsiteY0" fmla="*/ 0 h 444500"/>
                <a:gd name="connsiteX1" fmla="*/ 88900 w 103717"/>
                <a:gd name="connsiteY1" fmla="*/ 215900 h 444500"/>
                <a:gd name="connsiteX2" fmla="*/ 88900 w 103717"/>
                <a:gd name="connsiteY2" fmla="*/ 355600 h 444500"/>
                <a:gd name="connsiteX3" fmla="*/ 12700 w 103717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17" h="444500">
                  <a:moveTo>
                    <a:pt x="0" y="0"/>
                  </a:moveTo>
                  <a:cubicBezTo>
                    <a:pt x="37041" y="78316"/>
                    <a:pt x="74083" y="156633"/>
                    <a:pt x="88900" y="215900"/>
                  </a:cubicBezTo>
                  <a:cubicBezTo>
                    <a:pt x="103717" y="275167"/>
                    <a:pt x="101600" y="317500"/>
                    <a:pt x="88900" y="355600"/>
                  </a:cubicBezTo>
                  <a:cubicBezTo>
                    <a:pt x="76200" y="393700"/>
                    <a:pt x="12700" y="444500"/>
                    <a:pt x="12700" y="444500"/>
                  </a:cubicBezTo>
                </a:path>
              </a:pathLst>
            </a:cu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428728" y="4643446"/>
          <a:ext cx="6943725" cy="1504950"/>
        </p:xfrm>
        <a:graphic>
          <a:graphicData uri="http://schemas.openxmlformats.org/presentationml/2006/ole">
            <p:oleObj spid="_x0000_s57346" name="Формула" r:id="rId3" imgW="1993680" imgH="4316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0034" y="571480"/>
            <a:ext cx="571504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342063" y="531813"/>
          <a:ext cx="2532062" cy="723900"/>
        </p:xfrm>
        <a:graphic>
          <a:graphicData uri="http://schemas.openxmlformats.org/presentationml/2006/ole">
            <p:oleObj spid="_x0000_s57347" name="Формула" r:id="rId4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85720" y="857232"/>
            <a:ext cx="6643734" cy="3831393"/>
            <a:chOff x="285720" y="857232"/>
            <a:chExt cx="6643734" cy="383139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607191" y="1893083"/>
              <a:ext cx="2500330" cy="18573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14546" y="85723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5074" y="85723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720" y="371475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786050" y="1571612"/>
              <a:ext cx="3571900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8662" y="4071942"/>
              <a:ext cx="3643338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4214810" y="1928802"/>
              <a:ext cx="2500330" cy="1785950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14876" y="385762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2464579" y="1964521"/>
              <a:ext cx="2428892" cy="1785950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1786315" y="2571347"/>
              <a:ext cx="356396" cy="214314"/>
            </a:xfrm>
            <a:prstGeom prst="line">
              <a:avLst/>
            </a:pr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3357554" y="2571744"/>
              <a:ext cx="357190" cy="214314"/>
            </a:xfrm>
            <a:prstGeom prst="line">
              <a:avLst/>
            </a:pr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000100" y="4714884"/>
          <a:ext cx="5527675" cy="1504950"/>
        </p:xfrm>
        <a:graphic>
          <a:graphicData uri="http://schemas.openxmlformats.org/presentationml/2006/ole">
            <p:oleObj spid="_x0000_s58370" name="Формула" r:id="rId3" imgW="1587240" imgH="4316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0034" y="571480"/>
            <a:ext cx="571504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143504" y="357166"/>
          <a:ext cx="3617912" cy="723900"/>
        </p:xfrm>
        <a:graphic>
          <a:graphicData uri="http://schemas.openxmlformats.org/presentationml/2006/ole">
            <p:oleObj spid="_x0000_s58371" name="Формула" r:id="rId4" imgW="1143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00298" y="928670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85720" y="1000108"/>
            <a:ext cx="7000924" cy="3759955"/>
            <a:chOff x="285720" y="1000108"/>
            <a:chExt cx="7000924" cy="375995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215472" y="3928272"/>
              <a:ext cx="285752" cy="1588"/>
            </a:xfrm>
            <a:prstGeom prst="line">
              <a:avLst/>
            </a:pr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00364" y="3786190"/>
              <a:ext cx="357190" cy="1588"/>
            </a:xfrm>
            <a:prstGeom prst="line">
              <a:avLst/>
            </a:pr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86183" y="1785529"/>
              <a:ext cx="2428892" cy="2143934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72264" y="100010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720" y="371475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71802" y="1643050"/>
              <a:ext cx="3571900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8662" y="4071942"/>
              <a:ext cx="3643338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4393405" y="1821645"/>
              <a:ext cx="2428892" cy="2071702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14876" y="371475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821637" y="2821777"/>
              <a:ext cx="2428892" cy="71438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43174" y="3929066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1802" y="2428868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0034" y="571480"/>
            <a:ext cx="571504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868363" y="4672013"/>
          <a:ext cx="5792787" cy="1592262"/>
        </p:xfrm>
        <a:graphic>
          <a:graphicData uri="http://schemas.openxmlformats.org/presentationml/2006/ole">
            <p:oleObj spid="_x0000_s59394" name="Формула" r:id="rId3" imgW="1663560" imgH="45720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143500" y="357188"/>
          <a:ext cx="3617913" cy="723900"/>
        </p:xfrm>
        <a:graphic>
          <a:graphicData uri="http://schemas.openxmlformats.org/presentationml/2006/ole">
            <p:oleObj spid="_x0000_s59395" name="Формула" r:id="rId4" imgW="1143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14348" y="4786322"/>
          <a:ext cx="6943725" cy="1504950"/>
        </p:xfrm>
        <a:graphic>
          <a:graphicData uri="http://schemas.openxmlformats.org/presentationml/2006/ole">
            <p:oleObj spid="_x0000_s60418" name="Формула" r:id="rId3" imgW="1993680" imgH="4316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034" y="571480"/>
            <a:ext cx="571504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571604" y="1142984"/>
            <a:ext cx="5929354" cy="3474203"/>
            <a:chOff x="1571604" y="1142984"/>
            <a:chExt cx="5929354" cy="3474203"/>
          </a:xfrm>
        </p:grpSpPr>
        <p:sp>
          <p:nvSpPr>
            <p:cNvPr id="26" name="TextBox 25"/>
            <p:cNvSpPr txBox="1"/>
            <p:nvPr/>
          </p:nvSpPr>
          <p:spPr>
            <a:xfrm>
              <a:off x="1785918" y="3786190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71604" y="1142984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5140" y="1142984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6578" y="350043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14546" y="1643050"/>
              <a:ext cx="4500594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071935" y="2785661"/>
              <a:ext cx="2285222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214546" y="3929066"/>
              <a:ext cx="4500594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5572926" y="2785264"/>
              <a:ext cx="2286016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214546" y="1643050"/>
              <a:ext cx="4429156" cy="221457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214546" y="1643050"/>
              <a:ext cx="4500594" cy="2286016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71934" y="278605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222500" y="1866900"/>
              <a:ext cx="355600" cy="127000"/>
            </a:xfrm>
            <a:custGeom>
              <a:avLst/>
              <a:gdLst>
                <a:gd name="connsiteX0" fmla="*/ 0 w 355600"/>
                <a:gd name="connsiteY0" fmla="*/ 127000 h 127000"/>
                <a:gd name="connsiteX1" fmla="*/ 177800 w 355600"/>
                <a:gd name="connsiteY1" fmla="*/ 114300 h 127000"/>
                <a:gd name="connsiteX2" fmla="*/ 355600 w 355600"/>
                <a:gd name="connsiteY2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00" h="127000">
                  <a:moveTo>
                    <a:pt x="0" y="127000"/>
                  </a:moveTo>
                  <a:lnTo>
                    <a:pt x="177800" y="114300"/>
                  </a:lnTo>
                  <a:cubicBezTo>
                    <a:pt x="237067" y="93133"/>
                    <a:pt x="296333" y="46566"/>
                    <a:pt x="355600" y="0"/>
                  </a:cubicBezTo>
                </a:path>
              </a:pathLst>
            </a:custGeom>
            <a:ln w="38100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074833" y="3683000"/>
              <a:ext cx="97367" cy="215900"/>
            </a:xfrm>
            <a:custGeom>
              <a:avLst/>
              <a:gdLst>
                <a:gd name="connsiteX0" fmla="*/ 97367 w 97367"/>
                <a:gd name="connsiteY0" fmla="*/ 0 h 215900"/>
                <a:gd name="connsiteX1" fmla="*/ 8467 w 97367"/>
                <a:gd name="connsiteY1" fmla="*/ 101600 h 215900"/>
                <a:gd name="connsiteX2" fmla="*/ 46567 w 97367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67" h="215900">
                  <a:moveTo>
                    <a:pt x="97367" y="0"/>
                  </a:moveTo>
                  <a:cubicBezTo>
                    <a:pt x="57150" y="32808"/>
                    <a:pt x="16934" y="65617"/>
                    <a:pt x="8467" y="101600"/>
                  </a:cubicBezTo>
                  <a:cubicBezTo>
                    <a:pt x="0" y="137583"/>
                    <a:pt x="23283" y="176741"/>
                    <a:pt x="46567" y="2159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5979583" y="3619500"/>
              <a:ext cx="116417" cy="266700"/>
            </a:xfrm>
            <a:custGeom>
              <a:avLst/>
              <a:gdLst>
                <a:gd name="connsiteX0" fmla="*/ 116417 w 116417"/>
                <a:gd name="connsiteY0" fmla="*/ 0 h 266700"/>
                <a:gd name="connsiteX1" fmla="*/ 52917 w 116417"/>
                <a:gd name="connsiteY1" fmla="*/ 76200 h 266700"/>
                <a:gd name="connsiteX2" fmla="*/ 2117 w 116417"/>
                <a:gd name="connsiteY2" fmla="*/ 190500 h 266700"/>
                <a:gd name="connsiteX3" fmla="*/ 40217 w 116417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7" h="266700">
                  <a:moveTo>
                    <a:pt x="116417" y="0"/>
                  </a:moveTo>
                  <a:cubicBezTo>
                    <a:pt x="94192" y="22225"/>
                    <a:pt x="71967" y="44450"/>
                    <a:pt x="52917" y="76200"/>
                  </a:cubicBezTo>
                  <a:cubicBezTo>
                    <a:pt x="33867" y="107950"/>
                    <a:pt x="4234" y="158750"/>
                    <a:pt x="2117" y="190500"/>
                  </a:cubicBezTo>
                  <a:cubicBezTo>
                    <a:pt x="0" y="222250"/>
                    <a:pt x="40217" y="266700"/>
                    <a:pt x="40217" y="2667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5984" y="1928802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2132" y="342900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6" name="Объект 35"/>
            <p:cNvGraphicFramePr>
              <a:graphicFrameLocks noChangeAspect="1"/>
            </p:cNvGraphicFramePr>
            <p:nvPr/>
          </p:nvGraphicFramePr>
          <p:xfrm>
            <a:off x="3286116" y="2500306"/>
            <a:ext cx="692154" cy="582867"/>
          </p:xfrm>
          <a:graphic>
            <a:graphicData uri="http://schemas.openxmlformats.org/presentationml/2006/ole">
              <p:oleObj spid="_x0000_s60419" name="Формула" r:id="rId4" imgW="241200" imgH="203040" progId="Equation.3">
                <p:embed/>
              </p:oleObj>
            </a:graphicData>
          </a:graphic>
        </p:graphicFrame>
      </p:grp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357818" y="428604"/>
          <a:ext cx="3416300" cy="723900"/>
        </p:xfrm>
        <a:graphic>
          <a:graphicData uri="http://schemas.openxmlformats.org/presentationml/2006/ole">
            <p:oleObj spid="_x0000_s60420" name="Формула" r:id="rId5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00034" y="571480"/>
            <a:ext cx="571504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42910" y="4714884"/>
          <a:ext cx="8180388" cy="1590675"/>
        </p:xfrm>
        <a:graphic>
          <a:graphicData uri="http://schemas.openxmlformats.org/presentationml/2006/ole">
            <p:oleObj spid="_x0000_s61442" name="Формула" r:id="rId3" imgW="2349360" imgH="457200" progId="Equation.3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143500" y="357188"/>
          <a:ext cx="3617913" cy="723900"/>
        </p:xfrm>
        <a:graphic>
          <a:graphicData uri="http://schemas.openxmlformats.org/presentationml/2006/ole">
            <p:oleObj spid="_x0000_s61443" name="Формула" r:id="rId4" imgW="1143000" imgH="228600" progId="Equation.3">
              <p:embed/>
            </p:oleObj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85720" y="928670"/>
            <a:ext cx="7000924" cy="3617079"/>
            <a:chOff x="285720" y="928670"/>
            <a:chExt cx="7000924" cy="3617079"/>
          </a:xfrm>
        </p:grpSpPr>
        <p:sp>
          <p:nvSpPr>
            <p:cNvPr id="31" name="Полилиния 30"/>
            <p:cNvSpPr/>
            <p:nvPr/>
          </p:nvSpPr>
          <p:spPr>
            <a:xfrm>
              <a:off x="1574800" y="3810000"/>
              <a:ext cx="169333" cy="254000"/>
            </a:xfrm>
            <a:custGeom>
              <a:avLst/>
              <a:gdLst>
                <a:gd name="connsiteX0" fmla="*/ 0 w 169333"/>
                <a:gd name="connsiteY0" fmla="*/ 0 h 254000"/>
                <a:gd name="connsiteX1" fmla="*/ 127000 w 169333"/>
                <a:gd name="connsiteY1" fmla="*/ 76200 h 254000"/>
                <a:gd name="connsiteX2" fmla="*/ 165100 w 169333"/>
                <a:gd name="connsiteY2" fmla="*/ 165100 h 254000"/>
                <a:gd name="connsiteX3" fmla="*/ 152400 w 169333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333" h="254000">
                  <a:moveTo>
                    <a:pt x="0" y="0"/>
                  </a:moveTo>
                  <a:cubicBezTo>
                    <a:pt x="49741" y="24341"/>
                    <a:pt x="99483" y="48683"/>
                    <a:pt x="127000" y="76200"/>
                  </a:cubicBezTo>
                  <a:cubicBezTo>
                    <a:pt x="154517" y="103717"/>
                    <a:pt x="160867" y="135467"/>
                    <a:pt x="165100" y="165100"/>
                  </a:cubicBezTo>
                  <a:cubicBezTo>
                    <a:pt x="169333" y="194733"/>
                    <a:pt x="160866" y="224366"/>
                    <a:pt x="152400" y="254000"/>
                  </a:cubicBezTo>
                </a:path>
              </a:pathLst>
            </a:custGeom>
            <a:ln w="38100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143372" y="3714752"/>
              <a:ext cx="142875" cy="357190"/>
            </a:xfrm>
            <a:custGeom>
              <a:avLst/>
              <a:gdLst>
                <a:gd name="connsiteX0" fmla="*/ 97367 w 97367"/>
                <a:gd name="connsiteY0" fmla="*/ 0 h 215900"/>
                <a:gd name="connsiteX1" fmla="*/ 8467 w 97367"/>
                <a:gd name="connsiteY1" fmla="*/ 101600 h 215900"/>
                <a:gd name="connsiteX2" fmla="*/ 46567 w 97367"/>
                <a:gd name="connsiteY2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67" h="215900">
                  <a:moveTo>
                    <a:pt x="97367" y="0"/>
                  </a:moveTo>
                  <a:cubicBezTo>
                    <a:pt x="57150" y="32808"/>
                    <a:pt x="16934" y="65617"/>
                    <a:pt x="8467" y="101600"/>
                  </a:cubicBezTo>
                  <a:cubicBezTo>
                    <a:pt x="0" y="137583"/>
                    <a:pt x="23283" y="176741"/>
                    <a:pt x="46567" y="2159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040717" y="3644900"/>
              <a:ext cx="162983" cy="444500"/>
            </a:xfrm>
            <a:custGeom>
              <a:avLst/>
              <a:gdLst>
                <a:gd name="connsiteX0" fmla="*/ 162983 w 162983"/>
                <a:gd name="connsiteY0" fmla="*/ 0 h 444500"/>
                <a:gd name="connsiteX1" fmla="*/ 23283 w 162983"/>
                <a:gd name="connsiteY1" fmla="*/ 165100 h 444500"/>
                <a:gd name="connsiteX2" fmla="*/ 23283 w 162983"/>
                <a:gd name="connsiteY2" fmla="*/ 330200 h 444500"/>
                <a:gd name="connsiteX3" fmla="*/ 48683 w 162983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83" h="444500">
                  <a:moveTo>
                    <a:pt x="162983" y="0"/>
                  </a:moveTo>
                  <a:cubicBezTo>
                    <a:pt x="104774" y="55033"/>
                    <a:pt x="46566" y="110067"/>
                    <a:pt x="23283" y="165100"/>
                  </a:cubicBezTo>
                  <a:cubicBezTo>
                    <a:pt x="0" y="220133"/>
                    <a:pt x="19050" y="283633"/>
                    <a:pt x="23283" y="330200"/>
                  </a:cubicBezTo>
                  <a:cubicBezTo>
                    <a:pt x="27516" y="376767"/>
                    <a:pt x="38099" y="410633"/>
                    <a:pt x="48683" y="444500"/>
                  </a:cubicBez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928662" y="1643050"/>
              <a:ext cx="5643602" cy="2428892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86183" y="1785529"/>
              <a:ext cx="2428892" cy="2143934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00298" y="928670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2264" y="1000108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720" y="371475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71802" y="1643050"/>
              <a:ext cx="3571900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8662" y="4071942"/>
              <a:ext cx="3643338" cy="1588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4393405" y="1821645"/>
              <a:ext cx="2428892" cy="2071702"/>
            </a:xfrm>
            <a:prstGeom prst="line">
              <a:avLst/>
            </a:prstGeom>
            <a:ln w="762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14876" y="3714752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800" b="1" dirty="0" smtClean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2571736" y="2143116"/>
              <a:ext cx="2428892" cy="1428760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857356" y="357187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43306" y="342900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36525" y="0"/>
          <a:ext cx="9023350" cy="8869363"/>
        </p:xfrm>
        <a:graphic>
          <a:graphicData uri="http://schemas.openxmlformats.org/presentationml/2006/ole">
            <p:oleObj spid="_x0000_s62466" name="Документ" r:id="rId3" imgW="11819202" imgH="11548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812</Words>
  <Application>Microsoft Office PowerPoint</Application>
  <PresentationFormat>Экран (4:3)</PresentationFormat>
  <Paragraphs>214</Paragraphs>
  <Slides>35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Формула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Мысли великих…</vt:lpstr>
      <vt:lpstr>О чём гласит предание…</vt:lpstr>
      <vt:lpstr>Слайд 14</vt:lpstr>
      <vt:lpstr>Слайд 15</vt:lpstr>
      <vt:lpstr> Осевая симметрия </vt:lpstr>
      <vt:lpstr> Осевая симметрия (алгоритм построения) </vt:lpstr>
      <vt:lpstr>Слайд 18</vt:lpstr>
      <vt:lpstr>Фигуры симметричные относительно прямой (примеры)</vt:lpstr>
      <vt:lpstr>Слайд 20</vt:lpstr>
      <vt:lpstr>Слайд 21</vt:lpstr>
      <vt:lpstr> Осевая симметрия (алгоритм построения) </vt:lpstr>
      <vt:lpstr>Слайд 23</vt:lpstr>
      <vt:lpstr>Фигуры симметричные относительно точки (примеры)</vt:lpstr>
      <vt:lpstr>Слайд 25</vt:lpstr>
      <vt:lpstr>Слайд 26</vt:lpstr>
      <vt:lpstr>Слайд 27</vt:lpstr>
      <vt:lpstr>Слайд 28</vt:lpstr>
      <vt:lpstr>№ 417 (а)</vt:lpstr>
      <vt:lpstr>№ 417 (б)</vt:lpstr>
      <vt:lpstr>№422</vt:lpstr>
      <vt:lpstr>№ 418</vt:lpstr>
      <vt:lpstr>№423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2014-10-22T18:36:58Z</dcterms:created>
  <dcterms:modified xsi:type="dcterms:W3CDTF">2014-10-22T20:14:25Z</dcterms:modified>
</cp:coreProperties>
</file>