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8" r:id="rId4"/>
    <p:sldId id="257" r:id="rId5"/>
    <p:sldId id="258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13" Type="http://schemas.microsoft.com/office/2006/relationships/legacyDiagramText" Target="legacyDiagramText13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12" Type="http://schemas.microsoft.com/office/2006/relationships/legacyDiagramText" Target="legacyDiagramText12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4F29-AD2D-47EC-9FF8-FA58BD4E429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2ECF-A992-4403-8155-03D753C4C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4F29-AD2D-47EC-9FF8-FA58BD4E429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2ECF-A992-4403-8155-03D753C4C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4F29-AD2D-47EC-9FF8-FA58BD4E429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2ECF-A992-4403-8155-03D753C4C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65D8BC8-D589-4E5C-8E19-550DC6C3AE3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4F29-AD2D-47EC-9FF8-FA58BD4E429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2ECF-A992-4403-8155-03D753C4C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4F29-AD2D-47EC-9FF8-FA58BD4E429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2ECF-A992-4403-8155-03D753C4C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4F29-AD2D-47EC-9FF8-FA58BD4E429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2ECF-A992-4403-8155-03D753C4C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4F29-AD2D-47EC-9FF8-FA58BD4E429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2ECF-A992-4403-8155-03D753C4C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4F29-AD2D-47EC-9FF8-FA58BD4E429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2ECF-A992-4403-8155-03D753C4C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4F29-AD2D-47EC-9FF8-FA58BD4E429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2ECF-A992-4403-8155-03D753C4C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4F29-AD2D-47EC-9FF8-FA58BD4E429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2ECF-A992-4403-8155-03D753C4C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4F29-AD2D-47EC-9FF8-FA58BD4E429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2ECF-A992-4403-8155-03D753C4C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D4F29-AD2D-47EC-9FF8-FA58BD4E4291}" type="datetimeFigureOut">
              <a:rPr lang="ru-RU" smtClean="0"/>
              <a:pPr/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12ECF-A992-4403-8155-03D753C4C7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3.png"/><Relationship Id="rId5" Type="http://schemas.openxmlformats.org/officeDocument/2006/relationships/image" Target="../media/image7.png"/><Relationship Id="rId10" Type="http://schemas.openxmlformats.org/officeDocument/2006/relationships/image" Target="../media/image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.png"/><Relationship Id="rId3" Type="http://schemas.openxmlformats.org/officeDocument/2006/relationships/image" Target="../media/image1.jpeg"/><Relationship Id="rId7" Type="http://schemas.openxmlformats.org/officeDocument/2006/relationships/image" Target="../media/image15.png"/><Relationship Id="rId12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500166" y="1714488"/>
            <a:ext cx="603658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ru-RU" sz="4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ействительные </a:t>
            </a:r>
          </a:p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числа</a:t>
            </a:r>
            <a:endParaRPr lang="ru-RU" sz="4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" name="Picture 2" descr="logotipm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575" y="3643313"/>
            <a:ext cx="1792288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571472" y="0"/>
            <a:ext cx="771530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Закончи предложения:</a:t>
            </a:r>
          </a:p>
          <a:p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</a:rPr>
              <a:t>Квадратным корнем из неотрицательного …</a:t>
            </a: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числа, называют такое неотрицательное число, квадрат которого равен а.</a:t>
            </a:r>
          </a:p>
          <a:p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  </a:t>
            </a:r>
          </a:p>
          <a:p>
            <a:pPr algn="ctr"/>
            <a:endParaRPr lang="ru-RU" sz="3600" b="1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</p:txBody>
      </p:sp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8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857628"/>
            <a:ext cx="4048125" cy="1123950"/>
          </a:xfrm>
          <a:prstGeom prst="rect">
            <a:avLst/>
          </a:prstGeom>
          <a:noFill/>
        </p:spPr>
      </p:pic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642910" y="285728"/>
            <a:ext cx="77153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 </a:t>
            </a:r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2060"/>
                </a:solidFill>
              </a:rPr>
              <a:t>Если квадратный корень возвести в квадрат,…</a:t>
            </a: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то получится подкоренное число</a:t>
            </a:r>
          </a:p>
          <a:p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pPr algn="ctr"/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pPr algn="ctr"/>
            <a:endParaRPr lang="ru-RU" sz="4800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Impact"/>
            </a:endParaRPr>
          </a:p>
        </p:txBody>
      </p:sp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500306"/>
            <a:ext cx="3419475" cy="8286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857232"/>
            <a:ext cx="8821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значение арифметического квадратного корня: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62312" y="1714488"/>
            <a:ext cx="1238250" cy="542925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00387" y="2500306"/>
            <a:ext cx="1400175" cy="581025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43287" y="3214686"/>
            <a:ext cx="1057275" cy="1323975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4643446"/>
            <a:ext cx="1333500" cy="1323975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4572000" y="1714488"/>
            <a:ext cx="5715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20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567008" y="2500306"/>
            <a:ext cx="6479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Cambria Math" pitchFamily="18" charset="0"/>
                <a:ea typeface="Cambria Math" pitchFamily="18" charset="0"/>
              </a:rPr>
              <a:t>0,6</a:t>
            </a:r>
            <a:endParaRPr lang="ru-RU" sz="2800" b="1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2" y="3490919"/>
            <a:ext cx="209550" cy="866775"/>
          </a:xfrm>
          <a:prstGeom prst="rect">
            <a:avLst/>
          </a:prstGeom>
          <a:noFill/>
        </p:spPr>
      </p:pic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2" y="4919679"/>
            <a:ext cx="209550" cy="866775"/>
          </a:xfrm>
          <a:prstGeom prst="rect">
            <a:avLst/>
          </a:prstGeom>
          <a:noFill/>
        </p:spPr>
      </p:pic>
      <p:pic>
        <p:nvPicPr>
          <p:cNvPr id="25" name="Picture 2" descr="logotipmy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82575" y="3643313"/>
            <a:ext cx="1792288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57224" y="928670"/>
            <a:ext cx="7072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 число, арифметический квадратный корень из которого равен: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2143116"/>
            <a:ext cx="581025" cy="47625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2857496"/>
            <a:ext cx="581025" cy="476250"/>
          </a:xfrm>
          <a:prstGeom prst="rect">
            <a:avLst/>
          </a:prstGeom>
          <a:noFill/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5331" y="3714752"/>
            <a:ext cx="923925" cy="476250"/>
          </a:xfrm>
          <a:prstGeom prst="rect">
            <a:avLst/>
          </a:prstGeom>
          <a:noFill/>
        </p:spPr>
      </p:pic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500570"/>
            <a:ext cx="847725" cy="866775"/>
          </a:xfrm>
          <a:prstGeom prst="rect">
            <a:avLst/>
          </a:prstGeom>
          <a:noFill/>
        </p:spPr>
      </p:pic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3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100257"/>
            <a:ext cx="447675" cy="542925"/>
          </a:xfrm>
          <a:prstGeom prst="rect">
            <a:avLst/>
          </a:prstGeom>
          <a:noFill/>
        </p:spPr>
      </p:pic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5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8573" y="2786058"/>
            <a:ext cx="447675" cy="542925"/>
          </a:xfrm>
          <a:prstGeom prst="rect">
            <a:avLst/>
          </a:prstGeom>
          <a:noFill/>
        </p:spPr>
      </p:pic>
      <p:sp>
        <p:nvSpPr>
          <p:cNvPr id="266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19461" y="3643314"/>
            <a:ext cx="1038225" cy="581025"/>
          </a:xfrm>
          <a:prstGeom prst="rect">
            <a:avLst/>
          </a:prstGeom>
          <a:noFill/>
        </p:spPr>
      </p:pic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39" name="Picture 1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248165"/>
            <a:ext cx="695325" cy="1323975"/>
          </a:xfrm>
          <a:prstGeom prst="rect">
            <a:avLst/>
          </a:prstGeom>
          <a:noFill/>
        </p:spPr>
      </p:pic>
      <p:pic>
        <p:nvPicPr>
          <p:cNvPr id="38" name="Рисунок 5" descr="huh_c.gif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2" descr="logotipm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82575" y="3643313"/>
            <a:ext cx="1792288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4" dur="1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50009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" name="Рисунок 5" descr="huh_c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3275" y="3714750"/>
            <a:ext cx="19907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Прямоугольник 14"/>
          <p:cNvSpPr/>
          <p:nvPr/>
        </p:nvSpPr>
        <p:spPr>
          <a:xfrm>
            <a:off x="214282" y="1"/>
            <a:ext cx="8429684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В</a:t>
            </a:r>
            <a:r>
              <a:rPr lang="ru-RU" sz="36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 данном равенстве укажите сколько множителей в числителе?</a:t>
            </a:r>
          </a:p>
          <a:p>
            <a:endParaRPr lang="ru-RU" sz="40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endParaRPr lang="ru-RU" sz="40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endParaRPr lang="ru-RU" sz="40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Вопросы:</a:t>
            </a: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2060"/>
                </a:solidFill>
              </a:rPr>
              <a:t>1.Как удобнее записать </a:t>
            </a: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2060"/>
                </a:solidFill>
              </a:rPr>
              <a:t>знаменатель?</a:t>
            </a: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2060"/>
                </a:solidFill>
              </a:rPr>
              <a:t>2. Какими свойствами степеней воспользовались?</a:t>
            </a:r>
          </a:p>
          <a:p>
            <a:r>
              <a:rPr lang="ru-RU" sz="3600" i="1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Ответ. </a:t>
            </a:r>
            <a:r>
              <a:rPr lang="ru-RU" sz="3600" i="1" kern="1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00"/>
                </a:solidFill>
              </a:rPr>
              <a:t>10</a:t>
            </a:r>
            <a:endParaRPr lang="ru-RU" sz="3600" i="1" kern="10" dirty="0" smtClean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FF0000"/>
              </a:solidFill>
            </a:endParaRPr>
          </a:p>
          <a:p>
            <a:endParaRPr lang="ru-RU" sz="4800" i="1" kern="10" dirty="0">
              <a:ln w="9525">
                <a:solidFill>
                  <a:srgbClr val="CC99FF"/>
                </a:solidFill>
                <a:round/>
                <a:headEnd/>
                <a:tailEnd/>
              </a:ln>
              <a:solidFill>
                <a:srgbClr val="002060"/>
              </a:solidFill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1752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7" name="Содержимое 3" descr="img3.jpg (7812 bytes)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214422"/>
            <a:ext cx="450059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10" name="Organization Chart 6"/>
          <p:cNvGraphicFramePr>
            <a:graphicFrameLocks/>
          </p:cNvGraphicFramePr>
          <p:nvPr>
            <p:ph/>
          </p:nvPr>
        </p:nvGraphicFramePr>
        <p:xfrm>
          <a:off x="0" y="214290"/>
          <a:ext cx="9144000" cy="6408737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471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104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</cp:revision>
  <dcterms:created xsi:type="dcterms:W3CDTF">2014-11-22T08:09:22Z</dcterms:created>
  <dcterms:modified xsi:type="dcterms:W3CDTF">2014-11-22T09:27:14Z</dcterms:modified>
</cp:coreProperties>
</file>