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49E2-8634-4977-9547-124042CFB6C9}" type="datetimeFigureOut">
              <a:rPr lang="ru-RU" smtClean="0"/>
              <a:pPr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5BE5A-5E85-4BB8-B56D-8CE1D11BFD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12.wmf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OBJ0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1947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OMPA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2708275"/>
            <a:ext cx="2303463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 rot="-506440">
            <a:off x="0" y="-171450"/>
            <a:ext cx="7775575" cy="53927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Вычисление углов</a:t>
            </a:r>
          </a:p>
          <a:p>
            <a:pPr algn="ctr"/>
            <a:r>
              <a:rPr lang="ru-RU" sz="36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между прямыми и плоскостями.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843213" y="6280150"/>
            <a:ext cx="41402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800" b="1">
                <a:solidFill>
                  <a:srgbClr val="008000"/>
                </a:solidFill>
              </a:rPr>
              <a:t>11 класс.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ru-RU" sz="3200" b="1">
                <a:solidFill>
                  <a:srgbClr val="3507B5"/>
                </a:solidFill>
                <a:latin typeface="Times New Roman" pitchFamily="18" charset="0"/>
              </a:rPr>
              <a:t>Визуальный разбор задач из учебника (п.48).</a:t>
            </a:r>
            <a:r>
              <a:rPr lang="ru-RU" sz="3200" b="1">
                <a:latin typeface="Times New Roman" pitchFamily="18" charset="0"/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1655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i="1">
                <a:latin typeface="Times New Roman" pitchFamily="18" charset="0"/>
              </a:rPr>
              <a:t>№2. Найти угол между прямой и плоскостью, если известны координаты направляющего вектора прямой и координаты ненулевого вектора, перпендикулярного к плоскости..</a:t>
            </a:r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1908175" y="2205038"/>
          <a:ext cx="1944688" cy="714375"/>
        </p:xfrm>
        <a:graphic>
          <a:graphicData uri="http://schemas.openxmlformats.org/presentationml/2006/ole">
            <p:oleObj spid="_x0000_s7170" name="Формула" r:id="rId3" imgW="799920" imgH="29196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5219700" y="2205038"/>
          <a:ext cx="1955800" cy="701675"/>
        </p:xfrm>
        <a:graphic>
          <a:graphicData uri="http://schemas.openxmlformats.org/presentationml/2006/ole">
            <p:oleObj spid="_x0000_s7171" name="Формула" r:id="rId4" imgW="825480" imgH="291960" progId="Equation.3">
              <p:embed/>
            </p:oleObj>
          </a:graphicData>
        </a:graphic>
      </p:graphicFrame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179388" y="2420938"/>
            <a:ext cx="503237" cy="481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а)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4284663" y="2420938"/>
            <a:ext cx="503237" cy="481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б)</a:t>
            </a:r>
          </a:p>
        </p:txBody>
      </p:sp>
      <p:sp>
        <p:nvSpPr>
          <p:cNvPr id="13362" name="AutoShape 50"/>
          <p:cNvSpPr>
            <a:spLocks noChangeArrowheads="1"/>
          </p:cNvSpPr>
          <p:nvPr/>
        </p:nvSpPr>
        <p:spPr bwMode="auto">
          <a:xfrm>
            <a:off x="323850" y="4581525"/>
            <a:ext cx="3816350" cy="1368425"/>
          </a:xfrm>
          <a:prstGeom prst="parallelogram">
            <a:avLst>
              <a:gd name="adj" fmla="val 69722"/>
            </a:avLst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2987675" y="551656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 flipV="1">
            <a:off x="323850" y="4292600"/>
            <a:ext cx="360045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65" name="Text Box 53"/>
          <p:cNvSpPr txBox="1">
            <a:spLocks noChangeArrowheads="1"/>
          </p:cNvSpPr>
          <p:nvPr/>
        </p:nvSpPr>
        <p:spPr bwMode="auto">
          <a:xfrm>
            <a:off x="3492500" y="3933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3366" name="Freeform 54"/>
          <p:cNvSpPr>
            <a:spLocks/>
          </p:cNvSpPr>
          <p:nvPr/>
        </p:nvSpPr>
        <p:spPr bwMode="auto">
          <a:xfrm>
            <a:off x="1630363" y="4740275"/>
            <a:ext cx="1477962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931" y="0"/>
              </a:cxn>
            </a:cxnLst>
            <a:rect l="0" t="0" r="r" b="b"/>
            <a:pathLst>
              <a:path w="931" h="508">
                <a:moveTo>
                  <a:pt x="0" y="508"/>
                </a:moveTo>
                <a:lnTo>
                  <a:pt x="931" y="0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 type="none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67" name="Object 55"/>
          <p:cNvGraphicFramePr>
            <a:graphicFrameLocks noChangeAspect="1"/>
          </p:cNvGraphicFramePr>
          <p:nvPr/>
        </p:nvGraphicFramePr>
        <p:xfrm>
          <a:off x="2411413" y="4292600"/>
          <a:ext cx="395287" cy="719138"/>
        </p:xfrm>
        <a:graphic>
          <a:graphicData uri="http://schemas.openxmlformats.org/presentationml/2006/ole">
            <p:oleObj spid="_x0000_s7172" name="Формула" r:id="rId5" imgW="164957" imgH="291847" progId="Equation.3">
              <p:embed/>
            </p:oleObj>
          </a:graphicData>
        </a:graphic>
      </p:graphicFrame>
      <p:sp>
        <p:nvSpPr>
          <p:cNvPr id="13369" name="Line 57"/>
          <p:cNvSpPr>
            <a:spLocks noChangeShapeType="1"/>
          </p:cNvSpPr>
          <p:nvPr/>
        </p:nvSpPr>
        <p:spPr bwMode="auto">
          <a:xfrm flipV="1">
            <a:off x="1619250" y="3789363"/>
            <a:ext cx="0" cy="1800225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70" name="Object 58"/>
          <p:cNvGraphicFramePr>
            <a:graphicFrameLocks noChangeAspect="1"/>
          </p:cNvGraphicFramePr>
          <p:nvPr/>
        </p:nvGraphicFramePr>
        <p:xfrm>
          <a:off x="1292225" y="4149725"/>
          <a:ext cx="342900" cy="615950"/>
        </p:xfrm>
        <a:graphic>
          <a:graphicData uri="http://schemas.openxmlformats.org/presentationml/2006/ole">
            <p:oleObj spid="_x0000_s7173" name="Формула" r:id="rId6" imgW="139639" imgH="253890" progId="Equation.3">
              <p:embed/>
            </p:oleObj>
          </a:graphicData>
        </a:graphic>
      </p:graphicFrame>
      <p:sp>
        <p:nvSpPr>
          <p:cNvPr id="13372" name="Freeform 60"/>
          <p:cNvSpPr>
            <a:spLocks/>
          </p:cNvSpPr>
          <p:nvPr/>
        </p:nvSpPr>
        <p:spPr bwMode="auto">
          <a:xfrm>
            <a:off x="323850" y="5578475"/>
            <a:ext cx="3257550" cy="11113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2052" y="0"/>
              </a:cxn>
            </a:cxnLst>
            <a:rect l="0" t="0" r="r" b="b"/>
            <a:pathLst>
              <a:path w="2052" h="7">
                <a:moveTo>
                  <a:pt x="0" y="7"/>
                </a:moveTo>
                <a:lnTo>
                  <a:pt x="20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3" name="Arc 61"/>
          <p:cNvSpPr>
            <a:spLocks/>
          </p:cNvSpPr>
          <p:nvPr/>
        </p:nvSpPr>
        <p:spPr bwMode="auto">
          <a:xfrm>
            <a:off x="1258888" y="5084763"/>
            <a:ext cx="1368425" cy="485775"/>
          </a:xfrm>
          <a:custGeom>
            <a:avLst/>
            <a:gdLst>
              <a:gd name="G0" fmla="+- 0 0 0"/>
              <a:gd name="G1" fmla="+- 11473 0 0"/>
              <a:gd name="G2" fmla="+- 21600 0 0"/>
              <a:gd name="T0" fmla="*/ 18301 w 21600"/>
              <a:gd name="T1" fmla="*/ 0 h 11473"/>
              <a:gd name="T2" fmla="*/ 21600 w 21600"/>
              <a:gd name="T3" fmla="*/ 11473 h 11473"/>
              <a:gd name="T4" fmla="*/ 0 w 21600"/>
              <a:gd name="T5" fmla="*/ 11473 h 1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473" fill="none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</a:path>
              <a:path w="21600" h="11473" stroke="0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  <a:lnTo>
                  <a:pt x="0" y="11473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>
            <a:off x="2555875" y="4941888"/>
            <a:ext cx="392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sp>
        <p:nvSpPr>
          <p:cNvPr id="13375" name="Arc 63"/>
          <p:cNvSpPr>
            <a:spLocks/>
          </p:cNvSpPr>
          <p:nvPr/>
        </p:nvSpPr>
        <p:spPr bwMode="auto">
          <a:xfrm>
            <a:off x="1649413" y="4724400"/>
            <a:ext cx="528637" cy="514350"/>
          </a:xfrm>
          <a:custGeom>
            <a:avLst/>
            <a:gdLst>
              <a:gd name="G0" fmla="+- 2052 0 0"/>
              <a:gd name="G1" fmla="+- 21600 0 0"/>
              <a:gd name="G2" fmla="+- 21600 0 0"/>
              <a:gd name="T0" fmla="*/ 0 w 23652"/>
              <a:gd name="T1" fmla="*/ 98 h 22988"/>
              <a:gd name="T2" fmla="*/ 23607 w 23652"/>
              <a:gd name="T3" fmla="*/ 22988 h 22988"/>
              <a:gd name="T4" fmla="*/ 2052 w 23652"/>
              <a:gd name="T5" fmla="*/ 21600 h 22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652" h="22988" fill="none" extrusionOk="0">
                <a:moveTo>
                  <a:pt x="-1" y="97"/>
                </a:moveTo>
                <a:cubicBezTo>
                  <a:pt x="682" y="32"/>
                  <a:pt x="1366" y="-1"/>
                  <a:pt x="2052" y="0"/>
                </a:cubicBezTo>
                <a:cubicBezTo>
                  <a:pt x="13981" y="0"/>
                  <a:pt x="23652" y="9670"/>
                  <a:pt x="23652" y="21600"/>
                </a:cubicBezTo>
                <a:cubicBezTo>
                  <a:pt x="23652" y="22063"/>
                  <a:pt x="23637" y="22525"/>
                  <a:pt x="23607" y="22988"/>
                </a:cubicBezTo>
              </a:path>
              <a:path w="23652" h="22988" stroke="0" extrusionOk="0">
                <a:moveTo>
                  <a:pt x="-1" y="97"/>
                </a:moveTo>
                <a:cubicBezTo>
                  <a:pt x="682" y="32"/>
                  <a:pt x="1366" y="-1"/>
                  <a:pt x="2052" y="0"/>
                </a:cubicBezTo>
                <a:cubicBezTo>
                  <a:pt x="13981" y="0"/>
                  <a:pt x="23652" y="9670"/>
                  <a:pt x="23652" y="21600"/>
                </a:cubicBezTo>
                <a:cubicBezTo>
                  <a:pt x="23652" y="22063"/>
                  <a:pt x="23637" y="22525"/>
                  <a:pt x="23607" y="22988"/>
                </a:cubicBezTo>
                <a:lnTo>
                  <a:pt x="2052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76" name="Text Box 64"/>
          <p:cNvSpPr txBox="1">
            <a:spLocks noChangeArrowheads="1"/>
          </p:cNvSpPr>
          <p:nvPr/>
        </p:nvSpPr>
        <p:spPr bwMode="auto">
          <a:xfrm>
            <a:off x="1908175" y="4437063"/>
            <a:ext cx="36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  <p:sp>
        <p:nvSpPr>
          <p:cNvPr id="13378" name="AutoShape 66"/>
          <p:cNvSpPr>
            <a:spLocks noChangeArrowheads="1"/>
          </p:cNvSpPr>
          <p:nvPr/>
        </p:nvSpPr>
        <p:spPr bwMode="auto">
          <a:xfrm>
            <a:off x="4859338" y="4005263"/>
            <a:ext cx="3816350" cy="1368425"/>
          </a:xfrm>
          <a:prstGeom prst="parallelogram">
            <a:avLst>
              <a:gd name="adj" fmla="val 69722"/>
            </a:avLst>
          </a:prstGeom>
          <a:solidFill>
            <a:srgbClr val="CCFFCC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79" name="Line 67"/>
          <p:cNvSpPr>
            <a:spLocks noChangeShapeType="1"/>
          </p:cNvSpPr>
          <p:nvPr/>
        </p:nvSpPr>
        <p:spPr bwMode="auto">
          <a:xfrm flipV="1">
            <a:off x="4859338" y="3716338"/>
            <a:ext cx="360045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7451725" y="49418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13381" name="Text Box 69"/>
          <p:cNvSpPr txBox="1">
            <a:spLocks noChangeArrowheads="1"/>
          </p:cNvSpPr>
          <p:nvPr/>
        </p:nvSpPr>
        <p:spPr bwMode="auto">
          <a:xfrm>
            <a:off x="8027988" y="33575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5940425" y="4292600"/>
            <a:ext cx="1477963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931" y="0"/>
              </a:cxn>
            </a:cxnLst>
            <a:rect l="0" t="0" r="r" b="b"/>
            <a:pathLst>
              <a:path w="931" h="508">
                <a:moveTo>
                  <a:pt x="0" y="508"/>
                </a:moveTo>
                <a:lnTo>
                  <a:pt x="931" y="0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85" name="Object 73"/>
          <p:cNvGraphicFramePr>
            <a:graphicFrameLocks noChangeAspect="1"/>
          </p:cNvGraphicFramePr>
          <p:nvPr/>
        </p:nvGraphicFramePr>
        <p:xfrm>
          <a:off x="6372225" y="4724400"/>
          <a:ext cx="400050" cy="728663"/>
        </p:xfrm>
        <a:graphic>
          <a:graphicData uri="http://schemas.openxmlformats.org/presentationml/2006/ole">
            <p:oleObj spid="_x0000_s7174" name="Формула" r:id="rId7" imgW="164957" imgH="291847" progId="Equation.3">
              <p:embed/>
            </p:oleObj>
          </a:graphicData>
        </a:graphic>
      </p:graphicFrame>
      <p:sp>
        <p:nvSpPr>
          <p:cNvPr id="13387" name="Line 75"/>
          <p:cNvSpPr>
            <a:spLocks noChangeShapeType="1"/>
          </p:cNvSpPr>
          <p:nvPr/>
        </p:nvSpPr>
        <p:spPr bwMode="auto">
          <a:xfrm flipV="1">
            <a:off x="7451725" y="2492375"/>
            <a:ext cx="0" cy="1800225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88" name="Object 76"/>
          <p:cNvGraphicFramePr>
            <a:graphicFrameLocks noChangeAspect="1"/>
          </p:cNvGraphicFramePr>
          <p:nvPr/>
        </p:nvGraphicFramePr>
        <p:xfrm>
          <a:off x="7451725" y="2852738"/>
          <a:ext cx="342900" cy="617537"/>
        </p:xfrm>
        <a:graphic>
          <a:graphicData uri="http://schemas.openxmlformats.org/presentationml/2006/ole">
            <p:oleObj spid="_x0000_s7175" name="Формула" r:id="rId8" imgW="139639" imgH="253890" progId="Equation.3">
              <p:embed/>
            </p:oleObj>
          </a:graphicData>
        </a:graphic>
      </p:graphicFrame>
      <p:sp>
        <p:nvSpPr>
          <p:cNvPr id="13390" name="Freeform 78"/>
          <p:cNvSpPr>
            <a:spLocks/>
          </p:cNvSpPr>
          <p:nvPr/>
        </p:nvSpPr>
        <p:spPr bwMode="auto">
          <a:xfrm>
            <a:off x="5364163" y="4292600"/>
            <a:ext cx="3257550" cy="11113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2052" y="0"/>
              </a:cxn>
            </a:cxnLst>
            <a:rect l="0" t="0" r="r" b="b"/>
            <a:pathLst>
              <a:path w="2052" h="7">
                <a:moveTo>
                  <a:pt x="0" y="7"/>
                </a:moveTo>
                <a:lnTo>
                  <a:pt x="205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91" name="Arc 79"/>
          <p:cNvSpPr>
            <a:spLocks/>
          </p:cNvSpPr>
          <p:nvPr/>
        </p:nvSpPr>
        <p:spPr bwMode="auto">
          <a:xfrm>
            <a:off x="7164388" y="3789363"/>
            <a:ext cx="1368425" cy="485775"/>
          </a:xfrm>
          <a:custGeom>
            <a:avLst/>
            <a:gdLst>
              <a:gd name="G0" fmla="+- 0 0 0"/>
              <a:gd name="G1" fmla="+- 11473 0 0"/>
              <a:gd name="G2" fmla="+- 21600 0 0"/>
              <a:gd name="T0" fmla="*/ 18301 w 21600"/>
              <a:gd name="T1" fmla="*/ 0 h 11473"/>
              <a:gd name="T2" fmla="*/ 21600 w 21600"/>
              <a:gd name="T3" fmla="*/ 11473 h 11473"/>
              <a:gd name="T4" fmla="*/ 0 w 21600"/>
              <a:gd name="T5" fmla="*/ 11473 h 1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473" fill="none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</a:path>
              <a:path w="21600" h="11473" stroke="0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  <a:lnTo>
                  <a:pt x="0" y="11473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92" name="Text Box 80"/>
          <p:cNvSpPr txBox="1">
            <a:spLocks noChangeArrowheads="1"/>
          </p:cNvSpPr>
          <p:nvPr/>
        </p:nvSpPr>
        <p:spPr bwMode="auto">
          <a:xfrm>
            <a:off x="8388350" y="3573463"/>
            <a:ext cx="392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sp>
        <p:nvSpPr>
          <p:cNvPr id="13393" name="Arc 81"/>
          <p:cNvSpPr>
            <a:spLocks/>
          </p:cNvSpPr>
          <p:nvPr/>
        </p:nvSpPr>
        <p:spPr bwMode="auto">
          <a:xfrm rot="11376107">
            <a:off x="6227763" y="4437063"/>
            <a:ext cx="1368425" cy="485775"/>
          </a:xfrm>
          <a:custGeom>
            <a:avLst/>
            <a:gdLst>
              <a:gd name="G0" fmla="+- 0 0 0"/>
              <a:gd name="G1" fmla="+- 11473 0 0"/>
              <a:gd name="G2" fmla="+- 21600 0 0"/>
              <a:gd name="T0" fmla="*/ 18301 w 21600"/>
              <a:gd name="T1" fmla="*/ 0 h 11473"/>
              <a:gd name="T2" fmla="*/ 21600 w 21600"/>
              <a:gd name="T3" fmla="*/ 11473 h 11473"/>
              <a:gd name="T4" fmla="*/ 0 w 21600"/>
              <a:gd name="T5" fmla="*/ 11473 h 1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473" fill="none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</a:path>
              <a:path w="21600" h="11473" stroke="0" extrusionOk="0">
                <a:moveTo>
                  <a:pt x="18301" y="-1"/>
                </a:moveTo>
                <a:cubicBezTo>
                  <a:pt x="20456" y="3438"/>
                  <a:pt x="21600" y="7414"/>
                  <a:pt x="21600" y="11473"/>
                </a:cubicBezTo>
                <a:lnTo>
                  <a:pt x="0" y="11473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94" name="Text Box 82"/>
          <p:cNvSpPr txBox="1">
            <a:spLocks noChangeArrowheads="1"/>
          </p:cNvSpPr>
          <p:nvPr/>
        </p:nvSpPr>
        <p:spPr bwMode="auto">
          <a:xfrm>
            <a:off x="5940425" y="42926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sp>
        <p:nvSpPr>
          <p:cNvPr id="13395" name="Arc 83"/>
          <p:cNvSpPr>
            <a:spLocks/>
          </p:cNvSpPr>
          <p:nvPr/>
        </p:nvSpPr>
        <p:spPr bwMode="auto">
          <a:xfrm rot="16200000">
            <a:off x="6671469" y="3788569"/>
            <a:ext cx="969962" cy="698500"/>
          </a:xfrm>
          <a:custGeom>
            <a:avLst/>
            <a:gdLst>
              <a:gd name="G0" fmla="+- 1390 0 0"/>
              <a:gd name="G1" fmla="+- 21600 0 0"/>
              <a:gd name="G2" fmla="+- 21600 0 0"/>
              <a:gd name="T0" fmla="*/ 0 w 22909"/>
              <a:gd name="T1" fmla="*/ 45 h 21600"/>
              <a:gd name="T2" fmla="*/ 22909 w 22909"/>
              <a:gd name="T3" fmla="*/ 19734 h 21600"/>
              <a:gd name="T4" fmla="*/ 1390 w 2290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09" h="21600" fill="none" extrusionOk="0">
                <a:moveTo>
                  <a:pt x="-1" y="44"/>
                </a:moveTo>
                <a:cubicBezTo>
                  <a:pt x="462" y="14"/>
                  <a:pt x="926" y="-1"/>
                  <a:pt x="1390" y="0"/>
                </a:cubicBezTo>
                <a:cubicBezTo>
                  <a:pt x="12596" y="0"/>
                  <a:pt x="21941" y="8569"/>
                  <a:pt x="22909" y="19733"/>
                </a:cubicBezTo>
              </a:path>
              <a:path w="22909" h="21600" stroke="0" extrusionOk="0">
                <a:moveTo>
                  <a:pt x="-1" y="44"/>
                </a:moveTo>
                <a:cubicBezTo>
                  <a:pt x="462" y="14"/>
                  <a:pt x="926" y="-1"/>
                  <a:pt x="1390" y="0"/>
                </a:cubicBezTo>
                <a:cubicBezTo>
                  <a:pt x="12596" y="0"/>
                  <a:pt x="21941" y="8569"/>
                  <a:pt x="22909" y="19733"/>
                </a:cubicBezTo>
                <a:lnTo>
                  <a:pt x="139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96" name="Text Box 84"/>
          <p:cNvSpPr txBox="1">
            <a:spLocks noChangeArrowheads="1"/>
          </p:cNvSpPr>
          <p:nvPr/>
        </p:nvSpPr>
        <p:spPr bwMode="auto">
          <a:xfrm>
            <a:off x="6732588" y="3500438"/>
            <a:ext cx="36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10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10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10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10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3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000"/>
                            </p:stCondLst>
                            <p:childTnLst>
                              <p:par>
                                <p:cTn id="1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26" grpId="0" animBg="1"/>
      <p:bldP spid="13335" grpId="0" animBg="1"/>
      <p:bldP spid="13362" grpId="0" animBg="1"/>
      <p:bldP spid="13363" grpId="0"/>
      <p:bldP spid="13364" grpId="0" animBg="1"/>
      <p:bldP spid="13365" grpId="0"/>
      <p:bldP spid="13366" grpId="0" animBg="1"/>
      <p:bldP spid="13369" grpId="0" animBg="1"/>
      <p:bldP spid="13372" grpId="0" animBg="1"/>
      <p:bldP spid="13373" grpId="0" animBg="1"/>
      <p:bldP spid="13374" grpId="0"/>
      <p:bldP spid="13375" grpId="0" animBg="1"/>
      <p:bldP spid="13376" grpId="0"/>
      <p:bldP spid="13378" grpId="0" animBg="1"/>
      <p:bldP spid="13379" grpId="0" animBg="1"/>
      <p:bldP spid="13380" grpId="0"/>
      <p:bldP spid="13381" grpId="0"/>
      <p:bldP spid="13382" grpId="0" animBg="1"/>
      <p:bldP spid="13387" grpId="0" animBg="1"/>
      <p:bldP spid="13390" grpId="0" animBg="1"/>
      <p:bldP spid="13391" grpId="0" animBg="1"/>
      <p:bldP spid="13392" grpId="0"/>
      <p:bldP spid="13393" grpId="0" animBg="1"/>
      <p:bldP spid="13394" grpId="0"/>
      <p:bldP spid="13395" grpId="0" animBg="1"/>
      <p:bldP spid="133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31"/>
          <p:cNvGrpSpPr>
            <a:grpSpLocks/>
          </p:cNvGrpSpPr>
          <p:nvPr/>
        </p:nvGrpSpPr>
        <p:grpSpPr bwMode="auto">
          <a:xfrm>
            <a:off x="500063" y="-177800"/>
            <a:ext cx="8229600" cy="5321300"/>
            <a:chOff x="500034" y="0"/>
            <a:chExt cx="8229600" cy="5321651"/>
          </a:xfrm>
        </p:grpSpPr>
        <p:sp>
          <p:nvSpPr>
            <p:cNvPr id="2" name="Параллелограмм 1"/>
            <p:cNvSpPr/>
            <p:nvPr/>
          </p:nvSpPr>
          <p:spPr>
            <a:xfrm>
              <a:off x="1928784" y="3286342"/>
              <a:ext cx="4786312" cy="1892425"/>
            </a:xfrm>
            <a:prstGeom prst="parallelogram">
              <a:avLst/>
            </a:prstGeom>
            <a:solidFill>
              <a:srgbClr val="F2F0A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928909" y="4286533"/>
              <a:ext cx="28575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28"/>
            <p:cNvGrpSpPr>
              <a:grpSpLocks/>
            </p:cNvGrpSpPr>
            <p:nvPr/>
          </p:nvGrpSpPr>
          <p:grpSpPr bwMode="auto">
            <a:xfrm>
              <a:off x="2786021" y="2071678"/>
              <a:ext cx="3214700" cy="3249973"/>
              <a:chOff x="2786021" y="2071678"/>
              <a:chExt cx="3214700" cy="3249973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 rot="5400000">
                <a:off x="4000405" y="2214775"/>
                <a:ext cx="2000382" cy="20002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rot="10800000" flipV="1">
                <a:off x="2786034" y="4215091"/>
                <a:ext cx="1214437" cy="110656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5370" name="Object 2"/>
              <p:cNvGraphicFramePr>
                <a:graphicFrameLocks noChangeAspect="1"/>
              </p:cNvGraphicFramePr>
              <p:nvPr/>
            </p:nvGraphicFramePr>
            <p:xfrm>
              <a:off x="5500694" y="2071678"/>
              <a:ext cx="277814" cy="465341"/>
            </p:xfrm>
            <a:graphic>
              <a:graphicData uri="http://schemas.openxmlformats.org/presentationml/2006/ole">
                <p:oleObj spid="_x0000_s8202" name="Формула" r:id="rId3" imgW="126720" imgH="139680" progId="Equation.3">
                  <p:embed/>
                </p:oleObj>
              </a:graphicData>
            </a:graphic>
          </p:graphicFrame>
        </p:grpSp>
        <p:grpSp>
          <p:nvGrpSpPr>
            <p:cNvPr id="7" name="Группа 23"/>
            <p:cNvGrpSpPr>
              <a:grpSpLocks/>
            </p:cNvGrpSpPr>
            <p:nvPr/>
          </p:nvGrpSpPr>
          <p:grpSpPr bwMode="auto">
            <a:xfrm>
              <a:off x="4143372" y="3929066"/>
              <a:ext cx="427040" cy="642942"/>
              <a:chOff x="4143372" y="3929066"/>
              <a:chExt cx="427040" cy="642942"/>
            </a:xfrm>
          </p:grpSpPr>
          <p:grpSp>
            <p:nvGrpSpPr>
              <p:cNvPr id="8" name="Группа 21"/>
              <p:cNvGrpSpPr>
                <a:grpSpLocks/>
              </p:cNvGrpSpPr>
              <p:nvPr/>
            </p:nvGrpSpPr>
            <p:grpSpPr bwMode="auto">
              <a:xfrm>
                <a:off x="4143372" y="4000504"/>
                <a:ext cx="142876" cy="571504"/>
                <a:chOff x="4143372" y="4000504"/>
                <a:chExt cx="142876" cy="571504"/>
              </a:xfrm>
            </p:grpSpPr>
            <p:sp>
              <p:nvSpPr>
                <p:cNvPr id="19" name="Дуга 18"/>
                <p:cNvSpPr/>
                <p:nvPr/>
              </p:nvSpPr>
              <p:spPr>
                <a:xfrm>
                  <a:off x="4143346" y="4072207"/>
                  <a:ext cx="71438" cy="428653"/>
                </a:xfrm>
                <a:prstGeom prst="arc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1" name="Дуга 20"/>
                <p:cNvSpPr/>
                <p:nvPr/>
              </p:nvSpPr>
              <p:spPr>
                <a:xfrm>
                  <a:off x="4214784" y="4000764"/>
                  <a:ext cx="71437" cy="571537"/>
                </a:xfrm>
                <a:prstGeom prst="arc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aphicFrame>
            <p:nvGraphicFramePr>
              <p:cNvPr id="15369" name="Object 3"/>
              <p:cNvGraphicFramePr>
                <a:graphicFrameLocks noChangeAspect="1"/>
              </p:cNvGraphicFramePr>
              <p:nvPr/>
            </p:nvGraphicFramePr>
            <p:xfrm>
              <a:off x="4286248" y="3929066"/>
              <a:ext cx="284164" cy="335830"/>
            </p:xfrm>
            <a:graphic>
              <a:graphicData uri="http://schemas.openxmlformats.org/presentationml/2006/ole">
                <p:oleObj spid="_x0000_s8201" name="Формула" r:id="rId4" imgW="139680" imgH="164880" progId="Equation.3">
                  <p:embed/>
                </p:oleObj>
              </a:graphicData>
            </a:graphic>
          </p:graphicFrame>
        </p:grpSp>
        <p:grpSp>
          <p:nvGrpSpPr>
            <p:cNvPr id="9" name="Группа 25"/>
            <p:cNvGrpSpPr>
              <a:grpSpLocks/>
            </p:cNvGrpSpPr>
            <p:nvPr/>
          </p:nvGrpSpPr>
          <p:grpSpPr bwMode="auto">
            <a:xfrm>
              <a:off x="3929034" y="2790313"/>
              <a:ext cx="1285875" cy="1495948"/>
              <a:chOff x="3929034" y="2790313"/>
              <a:chExt cx="1285875" cy="1495948"/>
            </a:xfrm>
          </p:grpSpPr>
          <p:cxnSp>
            <p:nvCxnSpPr>
              <p:cNvPr id="14" name="Прямая со стрелкой 13"/>
              <p:cNvCxnSpPr/>
              <p:nvPr/>
            </p:nvCxnSpPr>
            <p:spPr>
              <a:xfrm rot="5400000" flipH="1" flipV="1">
                <a:off x="3928991" y="3000615"/>
                <a:ext cx="1285960" cy="1285875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5368" name="Object 4"/>
              <p:cNvGraphicFramePr>
                <a:graphicFrameLocks noChangeAspect="1"/>
              </p:cNvGraphicFramePr>
              <p:nvPr/>
            </p:nvGraphicFramePr>
            <p:xfrm>
              <a:off x="4643250" y="2790313"/>
              <a:ext cx="357188" cy="595312"/>
            </p:xfrm>
            <a:graphic>
              <a:graphicData uri="http://schemas.openxmlformats.org/presentationml/2006/ole">
                <p:oleObj spid="_x0000_s8200" name="Формула" r:id="rId5" imgW="152280" imgH="253800" progId="Equation.3">
                  <p:embed/>
                </p:oleObj>
              </a:graphicData>
            </a:graphic>
          </p:graphicFrame>
        </p:grpSp>
        <p:grpSp>
          <p:nvGrpSpPr>
            <p:cNvPr id="10" name="Группа 27"/>
            <p:cNvGrpSpPr>
              <a:grpSpLocks/>
            </p:cNvGrpSpPr>
            <p:nvPr/>
          </p:nvGrpSpPr>
          <p:grpSpPr bwMode="auto">
            <a:xfrm>
              <a:off x="3571868" y="2428874"/>
              <a:ext cx="358748" cy="1857380"/>
              <a:chOff x="3571868" y="2428874"/>
              <a:chExt cx="358748" cy="1857380"/>
            </a:xfrm>
          </p:grpSpPr>
          <p:cxnSp>
            <p:nvCxnSpPr>
              <p:cNvPr id="16" name="Прямая со стрелкой 15"/>
              <p:cNvCxnSpPr/>
              <p:nvPr/>
            </p:nvCxnSpPr>
            <p:spPr>
              <a:xfrm rot="5400000" flipH="1" flipV="1">
                <a:off x="3001078" y="3356991"/>
                <a:ext cx="1857498" cy="1587"/>
              </a:xfrm>
              <a:prstGeom prst="straightConnector1">
                <a:avLst/>
              </a:prstGeom>
              <a:ln w="31750">
                <a:solidFill>
                  <a:srgbClr val="3219ED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5367" name="Object 5"/>
              <p:cNvGraphicFramePr>
                <a:graphicFrameLocks noChangeAspect="1"/>
              </p:cNvGraphicFramePr>
              <p:nvPr/>
            </p:nvGraphicFramePr>
            <p:xfrm>
              <a:off x="3571868" y="2585497"/>
              <a:ext cx="349252" cy="614366"/>
            </p:xfrm>
            <a:graphic>
              <a:graphicData uri="http://schemas.openxmlformats.org/presentationml/2006/ole">
                <p:oleObj spid="_x0000_s8199" name="Формула" r:id="rId6" imgW="126720" imgH="228600" progId="Equation.3">
                  <p:embed/>
                </p:oleObj>
              </a:graphicData>
            </a:graphic>
          </p:graphicFrame>
        </p:grpSp>
        <p:graphicFrame>
          <p:nvGraphicFramePr>
            <p:cNvPr id="15364" name="Object 6"/>
            <p:cNvGraphicFramePr>
              <a:graphicFrameLocks noChangeAspect="1"/>
            </p:cNvGraphicFramePr>
            <p:nvPr/>
          </p:nvGraphicFramePr>
          <p:xfrm>
            <a:off x="5767701" y="4798385"/>
            <a:ext cx="439884" cy="403227"/>
          </p:xfrm>
          <a:graphic>
            <a:graphicData uri="http://schemas.openxmlformats.org/presentationml/2006/ole">
              <p:oleObj spid="_x0000_s8196" name="Формула" r:id="rId7" imgW="152280" imgH="139680" progId="Equation.3">
                <p:embed/>
              </p:oleObj>
            </a:graphicData>
          </a:graphic>
        </p:graphicFrame>
        <p:sp>
          <p:nvSpPr>
            <p:cNvPr id="15380" name="Text Box 3"/>
            <p:cNvSpPr txBox="1">
              <a:spLocks noChangeArrowheads="1"/>
            </p:cNvSpPr>
            <p:nvPr/>
          </p:nvSpPr>
          <p:spPr bwMode="auto">
            <a:xfrm>
              <a:off x="500034" y="0"/>
              <a:ext cx="8229600" cy="8810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40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Угол между прямой и плоскостью</a:t>
              </a:r>
            </a:p>
          </p:txBody>
        </p:sp>
        <p:grpSp>
          <p:nvGrpSpPr>
            <p:cNvPr id="11" name="Группа 52"/>
            <p:cNvGrpSpPr>
              <a:grpSpLocks/>
            </p:cNvGrpSpPr>
            <p:nvPr/>
          </p:nvGrpSpPr>
          <p:grpSpPr bwMode="auto">
            <a:xfrm>
              <a:off x="857224" y="714356"/>
              <a:ext cx="7240606" cy="698500"/>
              <a:chOff x="903294" y="785813"/>
              <a:chExt cx="7240606" cy="698500"/>
            </a:xfrm>
          </p:grpSpPr>
          <p:graphicFrame>
            <p:nvGraphicFramePr>
              <p:cNvPr id="15366" name="Object 8"/>
              <p:cNvGraphicFramePr>
                <a:graphicFrameLocks noChangeAspect="1"/>
              </p:cNvGraphicFramePr>
              <p:nvPr/>
            </p:nvGraphicFramePr>
            <p:xfrm>
              <a:off x="903294" y="785813"/>
              <a:ext cx="2057401" cy="698500"/>
            </p:xfrm>
            <a:graphic>
              <a:graphicData uri="http://schemas.openxmlformats.org/presentationml/2006/ole">
                <p:oleObj spid="_x0000_s8198" name="Формула" r:id="rId8" imgW="723600" imgH="253800" progId="Equation.3">
                  <p:embed/>
                </p:oleObj>
              </a:graphicData>
            </a:graphic>
          </p:graphicFrame>
          <p:sp>
            <p:nvSpPr>
              <p:cNvPr id="15384" name="TextBox 50"/>
              <p:cNvSpPr txBox="1">
                <a:spLocks noChangeArrowheads="1"/>
              </p:cNvSpPr>
              <p:nvPr/>
            </p:nvSpPr>
            <p:spPr bwMode="auto">
              <a:xfrm>
                <a:off x="2928926" y="928670"/>
                <a:ext cx="521497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>
                    <a:latin typeface="Calibri" pitchFamily="34" charset="0"/>
                  </a:rPr>
                  <a:t>- </a:t>
                </a:r>
                <a:r>
                  <a:rPr lang="ru-RU" sz="2800" i="1">
                    <a:latin typeface="Times New Roman" pitchFamily="18" charset="0"/>
                    <a:cs typeface="Times New Roman" pitchFamily="18" charset="0"/>
                  </a:rPr>
                  <a:t>направляющий вектор прямой  </a:t>
                </a:r>
              </a:p>
            </p:txBody>
          </p:sp>
        </p:grpSp>
        <p:grpSp>
          <p:nvGrpSpPr>
            <p:cNvPr id="13" name="Группа 55"/>
            <p:cNvGrpSpPr>
              <a:grpSpLocks/>
            </p:cNvGrpSpPr>
            <p:nvPr/>
          </p:nvGrpSpPr>
          <p:grpSpPr bwMode="auto">
            <a:xfrm>
              <a:off x="857224" y="1500174"/>
              <a:ext cx="7572428" cy="668369"/>
              <a:chOff x="857224" y="1500174"/>
              <a:chExt cx="7572428" cy="668369"/>
            </a:xfrm>
          </p:grpSpPr>
          <p:graphicFrame>
            <p:nvGraphicFramePr>
              <p:cNvPr id="15365" name="Object 9"/>
              <p:cNvGraphicFramePr>
                <a:graphicFrameLocks noChangeAspect="1"/>
              </p:cNvGraphicFramePr>
              <p:nvPr/>
            </p:nvGraphicFramePr>
            <p:xfrm>
              <a:off x="857224" y="1500174"/>
              <a:ext cx="1971688" cy="668369"/>
            </p:xfrm>
            <a:graphic>
              <a:graphicData uri="http://schemas.openxmlformats.org/presentationml/2006/ole">
                <p:oleObj spid="_x0000_s8197" name="Формула" r:id="rId9" imgW="749160" imgH="253800" progId="Equation.3">
                  <p:embed/>
                </p:oleObj>
              </a:graphicData>
            </a:graphic>
          </p:graphicFrame>
          <p:sp>
            <p:nvSpPr>
              <p:cNvPr id="15383" name="TextBox 54"/>
              <p:cNvSpPr txBox="1">
                <a:spLocks noChangeArrowheads="1"/>
              </p:cNvSpPr>
              <p:nvPr/>
            </p:nvSpPr>
            <p:spPr bwMode="auto">
              <a:xfrm>
                <a:off x="2857488" y="1571612"/>
                <a:ext cx="55721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 i="1">
                    <a:latin typeface="Times New Roman" pitchFamily="18" charset="0"/>
                    <a:cs typeface="Times New Roman" pitchFamily="18" charset="0"/>
                  </a:rPr>
                  <a:t>- нормальный вектор плоскости</a:t>
                </a:r>
              </a:p>
            </p:txBody>
          </p:sp>
        </p:grpSp>
      </p:grpSp>
      <p:grpSp>
        <p:nvGrpSpPr>
          <p:cNvPr id="15" name="Группа 35"/>
          <p:cNvGrpSpPr>
            <a:grpSpLocks/>
          </p:cNvGrpSpPr>
          <p:nvPr/>
        </p:nvGrpSpPr>
        <p:grpSpPr bwMode="auto">
          <a:xfrm>
            <a:off x="1143000" y="5227638"/>
            <a:ext cx="6572250" cy="1500187"/>
            <a:chOff x="1143164" y="5227177"/>
            <a:chExt cx="6572296" cy="150019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143164" y="5227177"/>
              <a:ext cx="6572296" cy="15001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58" name="Object 11"/>
            <p:cNvGraphicFramePr>
              <a:graphicFrameLocks noChangeAspect="1"/>
            </p:cNvGraphicFramePr>
            <p:nvPr/>
          </p:nvGraphicFramePr>
          <p:xfrm>
            <a:off x="1357455" y="5357366"/>
            <a:ext cx="6196012" cy="1298575"/>
          </p:xfrm>
          <a:graphic>
            <a:graphicData uri="http://schemas.openxmlformats.org/presentationml/2006/ole">
              <p:oleObj spid="_x0000_s8195" name="Формула" r:id="rId10" imgW="2247840" imgH="469800" progId="Equation.3">
                <p:embed/>
              </p:oleObj>
            </a:graphicData>
          </a:graphic>
        </p:graphicFrame>
      </p:grpSp>
      <p:graphicFrame>
        <p:nvGraphicFramePr>
          <p:cNvPr id="57" name="Object 13"/>
          <p:cNvGraphicFramePr>
            <a:graphicFrameLocks noChangeAspect="1"/>
          </p:cNvGraphicFramePr>
          <p:nvPr/>
        </p:nvGraphicFramePr>
        <p:xfrm>
          <a:off x="928688" y="2071688"/>
          <a:ext cx="1554162" cy="688975"/>
        </p:xfrm>
        <a:graphic>
          <a:graphicData uri="http://schemas.openxmlformats.org/presentationml/2006/ole">
            <p:oleObj spid="_x0000_s8194" name="Формула" r:id="rId11" imgW="39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300788" y="0"/>
            <a:ext cx="28432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3507B5"/>
                </a:solidFill>
                <a:latin typeface="Times New Roman" pitchFamily="18" charset="0"/>
              </a:rPr>
              <a:t>Задача.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0825" y="620713"/>
            <a:ext cx="8640763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Дано: прямоугольный параллелепипед АВС</a:t>
            </a:r>
            <a:r>
              <a:rPr lang="en-US" sz="3200" b="1" i="1">
                <a:latin typeface="Times New Roman" pitchFamily="18" charset="0"/>
              </a:rPr>
              <a:t>DA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B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C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ru-RU" sz="3200" b="1" i="1">
                <a:latin typeface="Times New Roman" pitchFamily="18" charset="0"/>
              </a:rPr>
              <a:t>; </a:t>
            </a:r>
            <a:r>
              <a:rPr lang="en-US" sz="3200" b="1" i="1">
                <a:latin typeface="Times New Roman" pitchFamily="18" charset="0"/>
              </a:rPr>
              <a:t> DA = 2;  DC = 2;  DD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 = 3.</a:t>
            </a:r>
            <a:endParaRPr lang="ru-RU" sz="3200" b="1" i="1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076825" y="2060575"/>
            <a:ext cx="3600450" cy="4816475"/>
            <a:chOff x="3243" y="1797"/>
            <a:chExt cx="2268" cy="2256"/>
          </a:xfrm>
        </p:grpSpPr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5171" y="3339"/>
              <a:ext cx="295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4922" y="1797"/>
              <a:ext cx="317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3923" y="2115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 flipH="1">
              <a:off x="3561" y="2115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3561" y="2523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 flipH="1">
              <a:off x="4831" y="2115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3561" y="2523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 flipH="1">
              <a:off x="4831" y="2523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3561" y="3839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5148" y="2115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 flipV="1">
              <a:off x="4831" y="3521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3923" y="2115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 flipH="1">
              <a:off x="3923" y="3521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 flipH="1">
              <a:off x="3561" y="3521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3243" y="2251"/>
              <a:ext cx="45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4830" y="2432"/>
              <a:ext cx="681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6407" name="Text Box 23"/>
            <p:cNvSpPr txBox="1">
              <a:spLocks noChangeArrowheads="1"/>
            </p:cNvSpPr>
            <p:nvPr/>
          </p:nvSpPr>
          <p:spPr bwMode="auto">
            <a:xfrm>
              <a:off x="3787" y="1797"/>
              <a:ext cx="771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6408" name="Text Box 24"/>
            <p:cNvSpPr txBox="1">
              <a:spLocks noChangeArrowheads="1"/>
            </p:cNvSpPr>
            <p:nvPr/>
          </p:nvSpPr>
          <p:spPr bwMode="auto">
            <a:xfrm>
              <a:off x="3379" y="3839"/>
              <a:ext cx="635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16409" name="Text Box 25"/>
            <p:cNvSpPr txBox="1">
              <a:spLocks noChangeArrowheads="1"/>
            </p:cNvSpPr>
            <p:nvPr/>
          </p:nvSpPr>
          <p:spPr bwMode="auto">
            <a:xfrm>
              <a:off x="4830" y="3793"/>
              <a:ext cx="54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16410" name="Text Box 26"/>
            <p:cNvSpPr txBox="1">
              <a:spLocks noChangeArrowheads="1"/>
            </p:cNvSpPr>
            <p:nvPr/>
          </p:nvSpPr>
          <p:spPr bwMode="auto">
            <a:xfrm>
              <a:off x="3923" y="3203"/>
              <a:ext cx="72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219700" y="52292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</a:rPr>
              <a:t>1</a:t>
            </a:r>
            <a:endParaRPr lang="ru-RU" sz="28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6804025" y="5300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</a:rPr>
              <a:t>2</a:t>
            </a:r>
            <a:endParaRPr lang="ru-RU" sz="28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6227763" y="3860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</a:rPr>
              <a:t>3</a:t>
            </a:r>
            <a:endParaRPr lang="ru-RU" sz="28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250825" y="1557338"/>
            <a:ext cx="864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Найти угол между прямыми СВ</a:t>
            </a:r>
            <a:r>
              <a:rPr lang="ru-RU" sz="3200" b="1" i="1" baseline="-25000">
                <a:latin typeface="Times New Roman" pitchFamily="18" charset="0"/>
              </a:rPr>
              <a:t>1</a:t>
            </a:r>
            <a:r>
              <a:rPr lang="ru-RU" sz="3200" b="1" i="1">
                <a:latin typeface="Times New Roman" pitchFamily="18" charset="0"/>
              </a:rPr>
              <a:t> и 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B.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16415" name="Freeform 31"/>
          <p:cNvSpPr>
            <a:spLocks/>
          </p:cNvSpPr>
          <p:nvPr/>
        </p:nvSpPr>
        <p:spPr bwMode="auto">
          <a:xfrm>
            <a:off x="6227763" y="5734050"/>
            <a:ext cx="1935162" cy="30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19" y="19"/>
              </a:cxn>
            </a:cxnLst>
            <a:rect l="0" t="0" r="r" b="b"/>
            <a:pathLst>
              <a:path w="1219" h="19">
                <a:moveTo>
                  <a:pt x="0" y="0"/>
                </a:moveTo>
                <a:lnTo>
                  <a:pt x="1219" y="19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6" name="Freeform 32"/>
          <p:cNvSpPr>
            <a:spLocks/>
          </p:cNvSpPr>
          <p:nvPr/>
        </p:nvSpPr>
        <p:spPr bwMode="auto">
          <a:xfrm>
            <a:off x="8101013" y="5734050"/>
            <a:ext cx="519112" cy="14288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327" y="0"/>
              </a:cxn>
            </a:cxnLst>
            <a:rect l="0" t="0" r="r" b="b"/>
            <a:pathLst>
              <a:path w="327" h="9">
                <a:moveTo>
                  <a:pt x="0" y="9"/>
                </a:moveTo>
                <a:lnTo>
                  <a:pt x="327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5003800" y="6092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16418" name="Freeform 34"/>
          <p:cNvSpPr>
            <a:spLocks/>
          </p:cNvSpPr>
          <p:nvPr/>
        </p:nvSpPr>
        <p:spPr bwMode="auto">
          <a:xfrm>
            <a:off x="5562600" y="5730875"/>
            <a:ext cx="579438" cy="685800"/>
          </a:xfrm>
          <a:custGeom>
            <a:avLst/>
            <a:gdLst/>
            <a:ahLst/>
            <a:cxnLst>
              <a:cxn ang="0">
                <a:pos x="365" y="0"/>
              </a:cxn>
              <a:cxn ang="0">
                <a:pos x="0" y="432"/>
              </a:cxn>
            </a:cxnLst>
            <a:rect l="0" t="0" r="r" b="b"/>
            <a:pathLst>
              <a:path w="365" h="432">
                <a:moveTo>
                  <a:pt x="365" y="0"/>
                </a:moveTo>
                <a:lnTo>
                  <a:pt x="0" y="432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19" name="Freeform 35"/>
          <p:cNvSpPr>
            <a:spLocks/>
          </p:cNvSpPr>
          <p:nvPr/>
        </p:nvSpPr>
        <p:spPr bwMode="auto">
          <a:xfrm>
            <a:off x="5303838" y="6400800"/>
            <a:ext cx="274637" cy="304800"/>
          </a:xfrm>
          <a:custGeom>
            <a:avLst/>
            <a:gdLst/>
            <a:ahLst/>
            <a:cxnLst>
              <a:cxn ang="0">
                <a:pos x="173" y="0"/>
              </a:cxn>
              <a:cxn ang="0">
                <a:pos x="0" y="192"/>
              </a:cxn>
            </a:cxnLst>
            <a:rect l="0" t="0" r="r" b="b"/>
            <a:pathLst>
              <a:path w="173" h="192">
                <a:moveTo>
                  <a:pt x="173" y="0"/>
                </a:moveTo>
                <a:lnTo>
                  <a:pt x="0" y="192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459788" y="5661025"/>
            <a:ext cx="341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у</a:t>
            </a:r>
          </a:p>
        </p:txBody>
      </p:sp>
      <p:sp>
        <p:nvSpPr>
          <p:cNvPr id="16421" name="Freeform 37"/>
          <p:cNvSpPr>
            <a:spLocks/>
          </p:cNvSpPr>
          <p:nvPr/>
        </p:nvSpPr>
        <p:spPr bwMode="auto">
          <a:xfrm>
            <a:off x="6156325" y="2743200"/>
            <a:ext cx="1588" cy="29638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67"/>
              </a:cxn>
            </a:cxnLst>
            <a:rect l="0" t="0" r="r" b="b"/>
            <a:pathLst>
              <a:path w="1" h="1867">
                <a:moveTo>
                  <a:pt x="0" y="0"/>
                </a:moveTo>
                <a:lnTo>
                  <a:pt x="0" y="1867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6156325" y="2133600"/>
            <a:ext cx="1588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0" y="0"/>
              </a:cxn>
            </a:cxnLst>
            <a:rect l="0" t="0" r="r" b="b"/>
            <a:pathLst>
              <a:path w="1" h="508">
                <a:moveTo>
                  <a:pt x="0" y="508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5724525" y="2205038"/>
            <a:ext cx="322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3507B5"/>
                </a:solidFill>
                <a:latin typeface="Times New Roman" pitchFamily="18" charset="0"/>
              </a:rPr>
              <a:t>z</a:t>
            </a:r>
            <a:endParaRPr lang="ru-RU" sz="2800" b="1" i="1">
              <a:solidFill>
                <a:srgbClr val="3507B5"/>
              </a:solidFill>
              <a:latin typeface="Times New Roman" pitchFamily="18" charset="0"/>
            </a:endParaRPr>
          </a:p>
        </p:txBody>
      </p:sp>
      <p:sp>
        <p:nvSpPr>
          <p:cNvPr id="16424" name="Freeform 40"/>
          <p:cNvSpPr>
            <a:spLocks/>
          </p:cNvSpPr>
          <p:nvPr/>
        </p:nvSpPr>
        <p:spPr bwMode="auto">
          <a:xfrm>
            <a:off x="7596188" y="3602038"/>
            <a:ext cx="492125" cy="2138362"/>
          </a:xfrm>
          <a:custGeom>
            <a:avLst/>
            <a:gdLst/>
            <a:ahLst/>
            <a:cxnLst>
              <a:cxn ang="0">
                <a:pos x="310" y="1347"/>
              </a:cxn>
              <a:cxn ang="0">
                <a:pos x="0" y="0"/>
              </a:cxn>
            </a:cxnLst>
            <a:rect l="0" t="0" r="r" b="b"/>
            <a:pathLst>
              <a:path w="310" h="1347">
                <a:moveTo>
                  <a:pt x="310" y="1347"/>
                </a:moveTo>
                <a:lnTo>
                  <a:pt x="0" y="0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5" name="Freeform 41"/>
          <p:cNvSpPr>
            <a:spLocks/>
          </p:cNvSpPr>
          <p:nvPr/>
        </p:nvSpPr>
        <p:spPr bwMode="auto">
          <a:xfrm>
            <a:off x="6142038" y="2727325"/>
            <a:ext cx="1447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304"/>
              </a:cxn>
            </a:cxnLst>
            <a:rect l="0" t="0" r="r" b="b"/>
            <a:pathLst>
              <a:path w="912" h="2304">
                <a:moveTo>
                  <a:pt x="0" y="0"/>
                </a:moveTo>
                <a:lnTo>
                  <a:pt x="912" y="2304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0" y="2060575"/>
            <a:ext cx="5400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600" b="1" i="1">
                <a:solidFill>
                  <a:srgbClr val="3507B5"/>
                </a:solidFill>
                <a:latin typeface="Times New Roman" pitchFamily="18" charset="0"/>
              </a:rPr>
              <a:t>Ваши предложения…</a:t>
            </a:r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0" y="2565400"/>
            <a:ext cx="57959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1. Введем систему координат </a:t>
            </a:r>
            <a:r>
              <a:rPr lang="en-US" sz="2800" b="1" i="1">
                <a:latin typeface="Times New Roman" pitchFamily="18" charset="0"/>
              </a:rPr>
              <a:t>D</a:t>
            </a:r>
            <a:r>
              <a:rPr lang="en-US" sz="2800" b="1" i="1" baseline="-25000">
                <a:latin typeface="Times New Roman" pitchFamily="18" charset="0"/>
              </a:rPr>
              <a:t>xyz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0" y="3068638"/>
            <a:ext cx="57959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i="1">
                <a:latin typeface="Times New Roman" pitchFamily="18" charset="0"/>
              </a:rPr>
              <a:t>2</a:t>
            </a:r>
            <a:r>
              <a:rPr lang="ru-RU" sz="2800" b="1" i="1">
                <a:latin typeface="Times New Roman" pitchFamily="18" charset="0"/>
              </a:rPr>
              <a:t>. Рассмотрим направляющие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    прямых </a:t>
            </a:r>
            <a:r>
              <a:rPr lang="en-US" sz="2800" b="1" i="1">
                <a:latin typeface="Times New Roman" pitchFamily="18" charset="0"/>
              </a:rPr>
              <a:t>D</a:t>
            </a:r>
            <a:r>
              <a:rPr lang="en-US" sz="2800" b="1" i="1" baseline="-25000">
                <a:latin typeface="Times New Roman" pitchFamily="18" charset="0"/>
              </a:rPr>
              <a:t>1</a:t>
            </a:r>
            <a:r>
              <a:rPr lang="en-US" sz="2800" b="1" i="1">
                <a:latin typeface="Times New Roman" pitchFamily="18" charset="0"/>
              </a:rPr>
              <a:t>B </a:t>
            </a:r>
            <a:r>
              <a:rPr lang="ru-RU" sz="2800" b="1" i="1">
                <a:latin typeface="Times New Roman" pitchFamily="18" charset="0"/>
              </a:rPr>
              <a:t>и </a:t>
            </a:r>
            <a:r>
              <a:rPr lang="en-US" sz="2800" b="1" i="1">
                <a:latin typeface="Times New Roman" pitchFamily="18" charset="0"/>
              </a:rPr>
              <a:t>CB</a:t>
            </a:r>
            <a:r>
              <a:rPr lang="en-US" sz="2800" b="1" i="1" baseline="-25000">
                <a:latin typeface="Times New Roman" pitchFamily="18" charset="0"/>
              </a:rPr>
              <a:t>1</a:t>
            </a:r>
            <a:r>
              <a:rPr lang="en-US" sz="2800" b="1" i="1">
                <a:latin typeface="Times New Roman" pitchFamily="18" charset="0"/>
              </a:rPr>
              <a:t>.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429" name="Object 45"/>
          <p:cNvGraphicFramePr>
            <a:graphicFrameLocks noChangeAspect="1"/>
          </p:cNvGraphicFramePr>
          <p:nvPr/>
        </p:nvGraphicFramePr>
        <p:xfrm>
          <a:off x="684213" y="3933825"/>
          <a:ext cx="1584325" cy="638175"/>
        </p:xfrm>
        <a:graphic>
          <a:graphicData uri="http://schemas.openxmlformats.org/presentationml/2006/ole">
            <p:oleObj spid="_x0000_s9218" name="Формула" r:id="rId3" imgW="736600" imgH="292100" progId="Equation.3">
              <p:embed/>
            </p:oleObj>
          </a:graphicData>
        </a:graphic>
      </p:graphicFrame>
      <p:graphicFrame>
        <p:nvGraphicFramePr>
          <p:cNvPr id="16431" name="Object 47"/>
          <p:cNvGraphicFramePr>
            <a:graphicFrameLocks noChangeAspect="1"/>
          </p:cNvGraphicFramePr>
          <p:nvPr/>
        </p:nvGraphicFramePr>
        <p:xfrm>
          <a:off x="2843213" y="3933825"/>
          <a:ext cx="1800225" cy="612775"/>
        </p:xfrm>
        <a:graphic>
          <a:graphicData uri="http://schemas.openxmlformats.org/presentationml/2006/ole">
            <p:oleObj spid="_x0000_s9219" name="Формула" r:id="rId4" imgW="863225" imgH="291973" progId="Equation.3">
              <p:embed/>
            </p:oleObj>
          </a:graphicData>
        </a:graphic>
      </p:graphicFrame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0" y="4437063"/>
            <a:ext cx="5795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i="1">
                <a:latin typeface="Times New Roman" pitchFamily="18" charset="0"/>
              </a:rPr>
              <a:t>3</a:t>
            </a:r>
            <a:r>
              <a:rPr lang="ru-RU" sz="2800" b="1" i="1">
                <a:latin typeface="Times New Roman" pitchFamily="18" charset="0"/>
              </a:rPr>
              <a:t>.  По формуле найдем </a:t>
            </a:r>
            <a:r>
              <a:rPr lang="en-US" sz="2800" b="1" i="1">
                <a:latin typeface="Times New Roman" pitchFamily="18" charset="0"/>
              </a:rPr>
              <a:t>cos</a:t>
            </a:r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.</a:t>
            </a:r>
            <a:endParaRPr lang="el-GR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34" name="Rectangle 50"/>
          <p:cNvSpPr>
            <a:spLocks noChangeArrowheads="1"/>
          </p:cNvSpPr>
          <p:nvPr/>
        </p:nvSpPr>
        <p:spPr bwMode="auto">
          <a:xfrm>
            <a:off x="323850" y="5084763"/>
            <a:ext cx="2160588" cy="98107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435" name="Object 51"/>
          <p:cNvGraphicFramePr>
            <a:graphicFrameLocks noChangeAspect="1"/>
          </p:cNvGraphicFramePr>
          <p:nvPr/>
        </p:nvGraphicFramePr>
        <p:xfrm>
          <a:off x="468313" y="5084763"/>
          <a:ext cx="1871662" cy="955675"/>
        </p:xfrm>
        <a:graphic>
          <a:graphicData uri="http://schemas.openxmlformats.org/presentationml/2006/ole">
            <p:oleObj spid="_x0000_s9220" name="Формула" r:id="rId5" imgW="914400" imgH="469900" progId="Equation.3">
              <p:embed/>
            </p:oleObj>
          </a:graphicData>
        </a:graphic>
      </p:graphicFrame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2771775" y="5445125"/>
            <a:ext cx="2160588" cy="98107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4000" b="1" i="1">
              <a:latin typeface="Times New Roman" pitchFamily="18" charset="0"/>
            </a:endParaRPr>
          </a:p>
        </p:txBody>
      </p:sp>
      <p:graphicFrame>
        <p:nvGraphicFramePr>
          <p:cNvPr id="16438" name="Object 54"/>
          <p:cNvGraphicFramePr>
            <a:graphicFrameLocks noChangeAspect="1"/>
          </p:cNvGraphicFramePr>
          <p:nvPr/>
        </p:nvGraphicFramePr>
        <p:xfrm>
          <a:off x="2916238" y="5661025"/>
          <a:ext cx="1871662" cy="577850"/>
        </p:xfrm>
        <a:graphic>
          <a:graphicData uri="http://schemas.openxmlformats.org/presentationml/2006/ole">
            <p:oleObj spid="_x0000_s9221" name="Формула" r:id="rId6" imgW="774364" imgH="24119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3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3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800"/>
                            </p:stCondLst>
                            <p:childTnLst>
                              <p:par>
                                <p:cTn id="3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700"/>
                            </p:stCondLst>
                            <p:childTnLst>
                              <p:par>
                                <p:cTn id="4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6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5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85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85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1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 tmFilter="0,0; .5, 1; 1, 1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650"/>
                            </p:stCondLst>
                            <p:childTnLst>
                              <p:par>
                                <p:cTn id="1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 tmFilter="0,0; .5, 1; 1, 1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 tmFilter="0,0; .5, 1; 1, 1"/>
                                        <p:tgtEl>
                                          <p:spTgt spid="1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10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10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10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10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build="p"/>
      <p:bldP spid="16411" grpId="0"/>
      <p:bldP spid="16412" grpId="0"/>
      <p:bldP spid="16413" grpId="0"/>
      <p:bldP spid="16414" grpId="0" build="p"/>
      <p:bldP spid="16415" grpId="0" animBg="1"/>
      <p:bldP spid="16416" grpId="0" animBg="1"/>
      <p:bldP spid="16417" grpId="0"/>
      <p:bldP spid="16418" grpId="0" animBg="1"/>
      <p:bldP spid="16419" grpId="0" animBg="1"/>
      <p:bldP spid="16420" grpId="0"/>
      <p:bldP spid="16421" grpId="0" animBg="1"/>
      <p:bldP spid="16422" grpId="0" animBg="1"/>
      <p:bldP spid="16423" grpId="0"/>
      <p:bldP spid="16424" grpId="0" animBg="1"/>
      <p:bldP spid="16425" grpId="0" animBg="1"/>
      <p:bldP spid="16426" grpId="0" build="p"/>
      <p:bldP spid="16427" grpId="0" build="p"/>
      <p:bldP spid="16428" grpId="0" build="p"/>
      <p:bldP spid="16433" grpId="0" build="p"/>
      <p:bldP spid="16434" grpId="0" animBg="1"/>
      <p:bldP spid="164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324600" y="0"/>
            <a:ext cx="2819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3507B5"/>
                </a:solidFill>
                <a:latin typeface="Times New Roman" pitchFamily="18" charset="0"/>
              </a:rPr>
              <a:t>№ 467 (а)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50825" y="620713"/>
            <a:ext cx="86407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Дано:  прямоугольный параллелепипед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      АВС</a:t>
            </a:r>
            <a:r>
              <a:rPr lang="en-US" sz="3200" b="1" i="1">
                <a:latin typeface="Times New Roman" pitchFamily="18" charset="0"/>
              </a:rPr>
              <a:t>DA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B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C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ru-RU" sz="3200" b="1" i="1">
                <a:latin typeface="Times New Roman" pitchFamily="18" charset="0"/>
              </a:rPr>
              <a:t>; </a:t>
            </a:r>
            <a:r>
              <a:rPr lang="en-US" sz="3200" b="1" i="1">
                <a:latin typeface="Times New Roman" pitchFamily="18" charset="0"/>
              </a:rPr>
              <a:t> </a:t>
            </a:r>
            <a:r>
              <a:rPr lang="ru-RU" sz="3200" b="1" i="1">
                <a:latin typeface="Times New Roman" pitchFamily="18" charset="0"/>
              </a:rPr>
              <a:t>АВ = ВС = ½ АА</a:t>
            </a:r>
            <a:r>
              <a:rPr lang="ru-RU" sz="3200" b="1" i="1" baseline="-25000">
                <a:latin typeface="Times New Roman" pitchFamily="18" charset="0"/>
              </a:rPr>
              <a:t>1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50825" y="1628775"/>
            <a:ext cx="864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Найти угол между прямыми В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ru-RU" sz="3200" b="1" i="1">
                <a:latin typeface="Times New Roman" pitchFamily="18" charset="0"/>
              </a:rPr>
              <a:t> и </a:t>
            </a:r>
            <a:r>
              <a:rPr lang="en-US" sz="3200" b="1" i="1">
                <a:latin typeface="Times New Roman" pitchFamily="18" charset="0"/>
              </a:rPr>
              <a:t>CD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.</a:t>
            </a:r>
            <a:endParaRPr lang="ru-RU" sz="3200" b="1" i="1">
              <a:latin typeface="Times New Roman" pitchFamily="18" charset="0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076825" y="2349500"/>
            <a:ext cx="4067175" cy="4527550"/>
            <a:chOff x="3198" y="1480"/>
            <a:chExt cx="2562" cy="2852"/>
          </a:xfrm>
        </p:grpSpPr>
        <p:sp>
          <p:nvSpPr>
            <p:cNvPr id="17437" name="Text Box 29"/>
            <p:cNvSpPr txBox="1">
              <a:spLocks noChangeArrowheads="1"/>
            </p:cNvSpPr>
            <p:nvPr/>
          </p:nvSpPr>
          <p:spPr bwMode="auto">
            <a:xfrm>
              <a:off x="5126" y="3372"/>
              <a:ext cx="2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5126" y="1525"/>
              <a:ext cx="6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3878" y="1726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 flipH="1">
              <a:off x="3516" y="1726"/>
              <a:ext cx="362" cy="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3516" y="227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 flipH="1">
              <a:off x="4786" y="1726"/>
              <a:ext cx="317" cy="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3516" y="2274"/>
              <a:ext cx="0" cy="1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 flipH="1">
              <a:off x="4786" y="2274"/>
              <a:ext cx="0" cy="1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5" name="Line 37"/>
            <p:cNvSpPr>
              <a:spLocks noChangeShapeType="1"/>
            </p:cNvSpPr>
            <p:nvPr/>
          </p:nvSpPr>
          <p:spPr bwMode="auto">
            <a:xfrm>
              <a:off x="3516" y="404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5103" y="1726"/>
              <a:ext cx="0" cy="18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 flipV="1">
              <a:off x="4786" y="3617"/>
              <a:ext cx="317" cy="4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>
              <a:off x="3878" y="1726"/>
              <a:ext cx="0" cy="18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 flipH="1">
              <a:off x="3878" y="3617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0" name="Line 42"/>
            <p:cNvSpPr>
              <a:spLocks noChangeShapeType="1"/>
            </p:cNvSpPr>
            <p:nvPr/>
          </p:nvSpPr>
          <p:spPr bwMode="auto">
            <a:xfrm flipH="1">
              <a:off x="3516" y="3617"/>
              <a:ext cx="362" cy="4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1" name="Text Box 43"/>
            <p:cNvSpPr txBox="1">
              <a:spLocks noChangeArrowheads="1"/>
            </p:cNvSpPr>
            <p:nvPr/>
          </p:nvSpPr>
          <p:spPr bwMode="auto">
            <a:xfrm>
              <a:off x="3198" y="1909"/>
              <a:ext cx="45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7452" name="Text Box 44"/>
            <p:cNvSpPr txBox="1">
              <a:spLocks noChangeArrowheads="1"/>
            </p:cNvSpPr>
            <p:nvPr/>
          </p:nvSpPr>
          <p:spPr bwMode="auto">
            <a:xfrm>
              <a:off x="4785" y="2152"/>
              <a:ext cx="6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7453" name="Text Box 45"/>
            <p:cNvSpPr txBox="1">
              <a:spLocks noChangeArrowheads="1"/>
            </p:cNvSpPr>
            <p:nvPr/>
          </p:nvSpPr>
          <p:spPr bwMode="auto">
            <a:xfrm>
              <a:off x="3606" y="1480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7454" name="Text Box 46"/>
            <p:cNvSpPr txBox="1">
              <a:spLocks noChangeArrowheads="1"/>
            </p:cNvSpPr>
            <p:nvPr/>
          </p:nvSpPr>
          <p:spPr bwMode="auto">
            <a:xfrm>
              <a:off x="3334" y="4044"/>
              <a:ext cx="6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17455" name="Text Box 47"/>
            <p:cNvSpPr txBox="1">
              <a:spLocks noChangeArrowheads="1"/>
            </p:cNvSpPr>
            <p:nvPr/>
          </p:nvSpPr>
          <p:spPr bwMode="auto">
            <a:xfrm>
              <a:off x="4785" y="3982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17456" name="Text Box 48"/>
            <p:cNvSpPr txBox="1">
              <a:spLocks noChangeArrowheads="1"/>
            </p:cNvSpPr>
            <p:nvPr/>
          </p:nvSpPr>
          <p:spPr bwMode="auto">
            <a:xfrm>
              <a:off x="3878" y="3189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sp>
        <p:nvSpPr>
          <p:cNvPr id="17458" name="Freeform 50"/>
          <p:cNvSpPr>
            <a:spLocks/>
          </p:cNvSpPr>
          <p:nvPr/>
        </p:nvSpPr>
        <p:spPr bwMode="auto">
          <a:xfrm>
            <a:off x="6126163" y="5715000"/>
            <a:ext cx="1433512" cy="669925"/>
          </a:xfrm>
          <a:custGeom>
            <a:avLst/>
            <a:gdLst/>
            <a:ahLst/>
            <a:cxnLst>
              <a:cxn ang="0">
                <a:pos x="903" y="422"/>
              </a:cxn>
              <a:cxn ang="0">
                <a:pos x="0" y="0"/>
              </a:cxn>
            </a:cxnLst>
            <a:rect l="0" t="0" r="r" b="b"/>
            <a:pathLst>
              <a:path w="903" h="422">
                <a:moveTo>
                  <a:pt x="903" y="422"/>
                </a:moveTo>
                <a:lnTo>
                  <a:pt x="0" y="0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9" name="Freeform 51"/>
          <p:cNvSpPr>
            <a:spLocks/>
          </p:cNvSpPr>
          <p:nvPr/>
        </p:nvSpPr>
        <p:spPr bwMode="auto">
          <a:xfrm>
            <a:off x="6142038" y="2743200"/>
            <a:ext cx="1951037" cy="2987675"/>
          </a:xfrm>
          <a:custGeom>
            <a:avLst/>
            <a:gdLst/>
            <a:ahLst/>
            <a:cxnLst>
              <a:cxn ang="0">
                <a:pos x="1229" y="1882"/>
              </a:cxn>
              <a:cxn ang="0">
                <a:pos x="0" y="0"/>
              </a:cxn>
            </a:cxnLst>
            <a:rect l="0" t="0" r="r" b="b"/>
            <a:pathLst>
              <a:path w="1229" h="1882">
                <a:moveTo>
                  <a:pt x="1229" y="1882"/>
                </a:moveTo>
                <a:lnTo>
                  <a:pt x="0" y="0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60" name="Rectangle 52"/>
          <p:cNvSpPr>
            <a:spLocks noChangeArrowheads="1"/>
          </p:cNvSpPr>
          <p:nvPr/>
        </p:nvSpPr>
        <p:spPr bwMode="auto">
          <a:xfrm>
            <a:off x="250825" y="2060575"/>
            <a:ext cx="18351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1 способ:</a:t>
            </a:r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0" y="2565400"/>
            <a:ext cx="57959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1. Введем систему координат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en-US" sz="2800" b="1" i="1" baseline="-25000">
                <a:latin typeface="Times New Roman" pitchFamily="18" charset="0"/>
              </a:rPr>
              <a:t>xyz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463" name="Freeform 55"/>
          <p:cNvSpPr>
            <a:spLocks/>
          </p:cNvSpPr>
          <p:nvPr/>
        </p:nvSpPr>
        <p:spPr bwMode="auto">
          <a:xfrm>
            <a:off x="7589838" y="4708525"/>
            <a:ext cx="1265237" cy="1692275"/>
          </a:xfrm>
          <a:custGeom>
            <a:avLst/>
            <a:gdLst/>
            <a:ahLst/>
            <a:cxnLst>
              <a:cxn ang="0">
                <a:pos x="0" y="1066"/>
              </a:cxn>
              <a:cxn ang="0">
                <a:pos x="797" y="0"/>
              </a:cxn>
            </a:cxnLst>
            <a:rect l="0" t="0" r="r" b="b"/>
            <a:pathLst>
              <a:path w="797" h="1066">
                <a:moveTo>
                  <a:pt x="0" y="1066"/>
                </a:moveTo>
                <a:lnTo>
                  <a:pt x="797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8388350" y="43656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17465" name="Freeform 57"/>
          <p:cNvSpPr>
            <a:spLocks/>
          </p:cNvSpPr>
          <p:nvPr/>
        </p:nvSpPr>
        <p:spPr bwMode="auto">
          <a:xfrm>
            <a:off x="4251325" y="6400800"/>
            <a:ext cx="3338513" cy="1588"/>
          </a:xfrm>
          <a:custGeom>
            <a:avLst/>
            <a:gdLst/>
            <a:ahLst/>
            <a:cxnLst>
              <a:cxn ang="0">
                <a:pos x="2103" y="0"/>
              </a:cxn>
              <a:cxn ang="0">
                <a:pos x="0" y="0"/>
              </a:cxn>
            </a:cxnLst>
            <a:rect l="0" t="0" r="r" b="b"/>
            <a:pathLst>
              <a:path w="2103" h="1">
                <a:moveTo>
                  <a:pt x="2103" y="0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211638" y="6338888"/>
            <a:ext cx="34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у</a:t>
            </a:r>
          </a:p>
        </p:txBody>
      </p:sp>
      <p:sp>
        <p:nvSpPr>
          <p:cNvPr id="17467" name="Freeform 59"/>
          <p:cNvSpPr>
            <a:spLocks/>
          </p:cNvSpPr>
          <p:nvPr/>
        </p:nvSpPr>
        <p:spPr bwMode="auto">
          <a:xfrm>
            <a:off x="7589838" y="2133600"/>
            <a:ext cx="14287" cy="4237038"/>
          </a:xfrm>
          <a:custGeom>
            <a:avLst/>
            <a:gdLst/>
            <a:ahLst/>
            <a:cxnLst>
              <a:cxn ang="0">
                <a:pos x="0" y="2669"/>
              </a:cxn>
              <a:cxn ang="0">
                <a:pos x="9" y="0"/>
              </a:cxn>
            </a:cxnLst>
            <a:rect l="0" t="0" r="r" b="b"/>
            <a:pathLst>
              <a:path w="9" h="2669">
                <a:moveTo>
                  <a:pt x="0" y="2669"/>
                </a:moveTo>
                <a:lnTo>
                  <a:pt x="9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7235825" y="2060575"/>
            <a:ext cx="322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3507B5"/>
                </a:solidFill>
                <a:latin typeface="Times New Roman" pitchFamily="18" charset="0"/>
              </a:rPr>
              <a:t>z</a:t>
            </a:r>
            <a:endParaRPr lang="ru-RU" sz="2800" b="1" i="1">
              <a:solidFill>
                <a:srgbClr val="3507B5"/>
              </a:solidFill>
              <a:latin typeface="Times New Roman" pitchFamily="18" charset="0"/>
            </a:endParaRP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0" y="2924175"/>
            <a:ext cx="57959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i="1">
                <a:latin typeface="Times New Roman" pitchFamily="18" charset="0"/>
              </a:rPr>
              <a:t>2</a:t>
            </a:r>
            <a:r>
              <a:rPr lang="ru-RU" sz="2800" b="1" i="1">
                <a:latin typeface="Times New Roman" pitchFamily="18" charset="0"/>
              </a:rPr>
              <a:t>. Пусть АА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</a:rPr>
              <a:t>= 2, тогда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    АВ = ВС = 1.</a:t>
            </a:r>
          </a:p>
        </p:txBody>
      </p:sp>
      <p:sp>
        <p:nvSpPr>
          <p:cNvPr id="17471" name="Rectangle 6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70" name="Object 62"/>
          <p:cNvGraphicFramePr>
            <a:graphicFrameLocks noChangeAspect="1"/>
          </p:cNvGraphicFramePr>
          <p:nvPr/>
        </p:nvGraphicFramePr>
        <p:xfrm>
          <a:off x="0" y="3716338"/>
          <a:ext cx="1441450" cy="531812"/>
        </p:xfrm>
        <a:graphic>
          <a:graphicData uri="http://schemas.openxmlformats.org/presentationml/2006/ole">
            <p:oleObj spid="_x0000_s10242" name="Формула" r:id="rId3" imgW="622030" imgH="228501" progId="Equation.3">
              <p:embed/>
            </p:oleObj>
          </a:graphicData>
        </a:graphic>
      </p:graphicFrame>
      <p:sp>
        <p:nvSpPr>
          <p:cNvPr id="17473" name="Rectangle 6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72" name="Object 64"/>
          <p:cNvGraphicFramePr>
            <a:graphicFrameLocks noChangeAspect="1"/>
          </p:cNvGraphicFramePr>
          <p:nvPr/>
        </p:nvGraphicFramePr>
        <p:xfrm>
          <a:off x="1476375" y="3716338"/>
          <a:ext cx="1354138" cy="517525"/>
        </p:xfrm>
        <a:graphic>
          <a:graphicData uri="http://schemas.openxmlformats.org/presentationml/2006/ole">
            <p:oleObj spid="_x0000_s10243" name="Формула" r:id="rId4" imgW="596880" imgH="228600" progId="Equation.3">
              <p:embed/>
            </p:oleObj>
          </a:graphicData>
        </a:graphic>
      </p:graphicFrame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74" name="Object 66"/>
          <p:cNvGraphicFramePr>
            <a:graphicFrameLocks noChangeAspect="1"/>
          </p:cNvGraphicFramePr>
          <p:nvPr/>
        </p:nvGraphicFramePr>
        <p:xfrm>
          <a:off x="2843213" y="3716338"/>
          <a:ext cx="1296987" cy="511175"/>
        </p:xfrm>
        <a:graphic>
          <a:graphicData uri="http://schemas.openxmlformats.org/presentationml/2006/ole">
            <p:oleObj spid="_x0000_s10244" name="Формула" r:id="rId5" imgW="583947" imgH="228501" progId="Equation.3">
              <p:embed/>
            </p:oleObj>
          </a:graphicData>
        </a:graphic>
      </p:graphicFrame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76" name="Object 68"/>
          <p:cNvGraphicFramePr>
            <a:graphicFrameLocks noChangeAspect="1"/>
          </p:cNvGraphicFramePr>
          <p:nvPr/>
        </p:nvGraphicFramePr>
        <p:xfrm>
          <a:off x="4140200" y="3716338"/>
          <a:ext cx="1439863" cy="552450"/>
        </p:xfrm>
        <a:graphic>
          <a:graphicData uri="http://schemas.openxmlformats.org/presentationml/2006/ole">
            <p:oleObj spid="_x0000_s10245" name="Формула" r:id="rId6" imgW="622030" imgH="241195" progId="Equation.3">
              <p:embed/>
            </p:oleObj>
          </a:graphicData>
        </a:graphic>
      </p:graphicFrame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0" y="4221163"/>
            <a:ext cx="57959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3. Координаты векторов:</a:t>
            </a:r>
          </a:p>
        </p:txBody>
      </p:sp>
      <p:sp>
        <p:nvSpPr>
          <p:cNvPr id="17480" name="Rectangle 7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79" name="Object 71"/>
          <p:cNvGraphicFramePr>
            <a:graphicFrameLocks noChangeAspect="1"/>
          </p:cNvGraphicFramePr>
          <p:nvPr/>
        </p:nvGraphicFramePr>
        <p:xfrm>
          <a:off x="323850" y="4581525"/>
          <a:ext cx="1655763" cy="657225"/>
        </p:xfrm>
        <a:graphic>
          <a:graphicData uri="http://schemas.openxmlformats.org/presentationml/2006/ole">
            <p:oleObj spid="_x0000_s10246" name="Формула" r:id="rId7" imgW="698500" imgH="279400" progId="Equation.3">
              <p:embed/>
            </p:oleObj>
          </a:graphicData>
        </a:graphic>
      </p:graphicFrame>
      <p:sp>
        <p:nvSpPr>
          <p:cNvPr id="17482" name="Rectangle 74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81" name="Object 73"/>
          <p:cNvGraphicFramePr>
            <a:graphicFrameLocks noChangeAspect="1"/>
          </p:cNvGraphicFramePr>
          <p:nvPr/>
        </p:nvGraphicFramePr>
        <p:xfrm>
          <a:off x="2339975" y="4568825"/>
          <a:ext cx="1800225" cy="688975"/>
        </p:xfrm>
        <a:graphic>
          <a:graphicData uri="http://schemas.openxmlformats.org/presentationml/2006/ole">
            <p:oleObj spid="_x0000_s10247" name="Формула" r:id="rId8" imgW="774364" imgH="291973" progId="Equation.3">
              <p:embed/>
            </p:oleObj>
          </a:graphicData>
        </a:graphic>
      </p:graphicFrame>
      <p:sp>
        <p:nvSpPr>
          <p:cNvPr id="17483" name="Rectangle 75"/>
          <p:cNvSpPr>
            <a:spLocks noChangeArrowheads="1"/>
          </p:cNvSpPr>
          <p:nvPr/>
        </p:nvSpPr>
        <p:spPr bwMode="auto">
          <a:xfrm>
            <a:off x="0" y="5157788"/>
            <a:ext cx="57959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4. Находим косинус угла между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 i="1">
                <a:latin typeface="Times New Roman" pitchFamily="18" charset="0"/>
              </a:rPr>
              <a:t>    прямыми:</a:t>
            </a:r>
          </a:p>
        </p:txBody>
      </p:sp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339975" y="5661025"/>
            <a:ext cx="1800225" cy="98107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7486" name="Rectangle 7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85" name="Object 77"/>
          <p:cNvGraphicFramePr>
            <a:graphicFrameLocks noChangeAspect="1"/>
          </p:cNvGraphicFramePr>
          <p:nvPr/>
        </p:nvGraphicFramePr>
        <p:xfrm>
          <a:off x="2339975" y="5703888"/>
          <a:ext cx="1800225" cy="928687"/>
        </p:xfrm>
        <a:graphic>
          <a:graphicData uri="http://schemas.openxmlformats.org/presentationml/2006/ole">
            <p:oleObj spid="_x0000_s10248" name="Формула" r:id="rId9" imgW="901309" imgH="46969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50"/>
                            </p:stCondLst>
                            <p:childTnLst>
                              <p:par>
                                <p:cTn id="4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350"/>
                            </p:stCondLst>
                            <p:childTnLst>
                              <p:par>
                                <p:cTn id="4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10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1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50"/>
                            </p:stCondLst>
                            <p:childTnLst>
                              <p:par>
                                <p:cTn id="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10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5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10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85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 tmFilter="0,0; .5, 1; 1, 1"/>
                                        <p:tgtEl>
                                          <p:spTgt spid="17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 tmFilter="0,0; .5, 1; 1, 1"/>
                                        <p:tgtEl>
                                          <p:spTgt spid="17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 tmFilter="0,0; .5, 1; 1, 1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 tmFilter="0,0; .5, 1; 1, 1"/>
                                        <p:tgtEl>
                                          <p:spTgt spid="17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"/>
                            </p:stCondLst>
                            <p:childTnLst>
                              <p:par>
                                <p:cTn id="1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 tmFilter="0,0; .5, 1; 1, 1"/>
                                        <p:tgtEl>
                                          <p:spTgt spid="17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10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10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  <p:bldP spid="17414" grpId="0" build="p"/>
      <p:bldP spid="17458" grpId="0" animBg="1"/>
      <p:bldP spid="17459" grpId="0" animBg="1"/>
      <p:bldP spid="17460" grpId="0" build="p"/>
      <p:bldP spid="17461" grpId="0" build="p"/>
      <p:bldP spid="17463" grpId="0" animBg="1"/>
      <p:bldP spid="17464" grpId="0"/>
      <p:bldP spid="17465" grpId="0" animBg="1"/>
      <p:bldP spid="17466" grpId="0"/>
      <p:bldP spid="17467" grpId="0" animBg="1"/>
      <p:bldP spid="17468" grpId="0"/>
      <p:bldP spid="17469" grpId="0" build="p"/>
      <p:bldP spid="17478" grpId="0" build="p"/>
      <p:bldP spid="17483" grpId="0" build="p"/>
      <p:bldP spid="174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Freeform 5"/>
          <p:cNvSpPr>
            <a:spLocks/>
          </p:cNvSpPr>
          <p:nvPr/>
        </p:nvSpPr>
        <p:spPr bwMode="auto">
          <a:xfrm>
            <a:off x="5807075" y="3581400"/>
            <a:ext cx="1995488" cy="2803525"/>
          </a:xfrm>
          <a:custGeom>
            <a:avLst/>
            <a:gdLst/>
            <a:ahLst/>
            <a:cxnLst>
              <a:cxn ang="0">
                <a:pos x="345" y="1325"/>
              </a:cxn>
              <a:cxn ang="0">
                <a:pos x="0" y="0"/>
              </a:cxn>
              <a:cxn ang="0">
                <a:pos x="1257" y="1766"/>
              </a:cxn>
            </a:cxnLst>
            <a:rect l="0" t="0" r="r" b="b"/>
            <a:pathLst>
              <a:path w="1257" h="1766">
                <a:moveTo>
                  <a:pt x="345" y="1325"/>
                </a:moveTo>
                <a:lnTo>
                  <a:pt x="0" y="0"/>
                </a:lnTo>
                <a:lnTo>
                  <a:pt x="1257" y="1766"/>
                </a:lnTo>
              </a:path>
            </a:pathLst>
          </a:custGeom>
          <a:solidFill>
            <a:srgbClr val="FF99CC"/>
          </a:solidFill>
          <a:ln w="9525">
            <a:solidFill>
              <a:srgbClr val="FF99CC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99075" y="2330450"/>
            <a:ext cx="4067175" cy="4527550"/>
            <a:chOff x="3198" y="1480"/>
            <a:chExt cx="2562" cy="2852"/>
          </a:xfrm>
        </p:grpSpPr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5126" y="3372"/>
              <a:ext cx="2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5126" y="1525"/>
              <a:ext cx="6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3878" y="1726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H="1">
              <a:off x="3516" y="1726"/>
              <a:ext cx="362" cy="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3516" y="227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H="1">
              <a:off x="4786" y="1726"/>
              <a:ext cx="317" cy="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3" name="Line 13"/>
            <p:cNvSpPr>
              <a:spLocks noChangeShapeType="1"/>
            </p:cNvSpPr>
            <p:nvPr/>
          </p:nvSpPr>
          <p:spPr bwMode="auto">
            <a:xfrm>
              <a:off x="3516" y="2274"/>
              <a:ext cx="0" cy="1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H="1">
              <a:off x="4786" y="2274"/>
              <a:ext cx="0" cy="17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5" name="Line 15"/>
            <p:cNvSpPr>
              <a:spLocks noChangeShapeType="1"/>
            </p:cNvSpPr>
            <p:nvPr/>
          </p:nvSpPr>
          <p:spPr bwMode="auto">
            <a:xfrm>
              <a:off x="3516" y="404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6" name="Line 16"/>
            <p:cNvSpPr>
              <a:spLocks noChangeShapeType="1"/>
            </p:cNvSpPr>
            <p:nvPr/>
          </p:nvSpPr>
          <p:spPr bwMode="auto">
            <a:xfrm>
              <a:off x="5103" y="1726"/>
              <a:ext cx="0" cy="18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 flipV="1">
              <a:off x="4786" y="3617"/>
              <a:ext cx="317" cy="4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3878" y="1726"/>
              <a:ext cx="0" cy="18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auto">
            <a:xfrm flipH="1">
              <a:off x="3878" y="3617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auto">
            <a:xfrm flipH="1">
              <a:off x="3516" y="3617"/>
              <a:ext cx="362" cy="4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01" name="Text Box 21"/>
            <p:cNvSpPr txBox="1">
              <a:spLocks noChangeArrowheads="1"/>
            </p:cNvSpPr>
            <p:nvPr/>
          </p:nvSpPr>
          <p:spPr bwMode="auto">
            <a:xfrm>
              <a:off x="3198" y="1909"/>
              <a:ext cx="45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4785" y="2152"/>
              <a:ext cx="6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0503" name="Text Box 23"/>
            <p:cNvSpPr txBox="1">
              <a:spLocks noChangeArrowheads="1"/>
            </p:cNvSpPr>
            <p:nvPr/>
          </p:nvSpPr>
          <p:spPr bwMode="auto">
            <a:xfrm>
              <a:off x="3606" y="1480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334" y="4044"/>
              <a:ext cx="6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20505" name="Text Box 25"/>
            <p:cNvSpPr txBox="1">
              <a:spLocks noChangeArrowheads="1"/>
            </p:cNvSpPr>
            <p:nvPr/>
          </p:nvSpPr>
          <p:spPr bwMode="auto">
            <a:xfrm>
              <a:off x="4785" y="3982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20506" name="Text Box 26"/>
            <p:cNvSpPr txBox="1">
              <a:spLocks noChangeArrowheads="1"/>
            </p:cNvSpPr>
            <p:nvPr/>
          </p:nvSpPr>
          <p:spPr bwMode="auto">
            <a:xfrm>
              <a:off x="3878" y="3189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sp>
        <p:nvSpPr>
          <p:cNvPr id="20507" name="Freeform 27"/>
          <p:cNvSpPr>
            <a:spLocks/>
          </p:cNvSpPr>
          <p:nvPr/>
        </p:nvSpPr>
        <p:spPr bwMode="auto">
          <a:xfrm>
            <a:off x="6348413" y="5715000"/>
            <a:ext cx="1433512" cy="669925"/>
          </a:xfrm>
          <a:custGeom>
            <a:avLst/>
            <a:gdLst/>
            <a:ahLst/>
            <a:cxnLst>
              <a:cxn ang="0">
                <a:pos x="903" y="422"/>
              </a:cxn>
              <a:cxn ang="0">
                <a:pos x="0" y="0"/>
              </a:cxn>
            </a:cxnLst>
            <a:rect l="0" t="0" r="r" b="b"/>
            <a:pathLst>
              <a:path w="903" h="422">
                <a:moveTo>
                  <a:pt x="903" y="422"/>
                </a:moveTo>
                <a:lnTo>
                  <a:pt x="0" y="0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>
            <a:off x="6354763" y="2789238"/>
            <a:ext cx="1966912" cy="2833687"/>
          </a:xfrm>
          <a:custGeom>
            <a:avLst/>
            <a:gdLst/>
            <a:ahLst/>
            <a:cxnLst>
              <a:cxn ang="0">
                <a:pos x="1239" y="1785"/>
              </a:cxn>
              <a:cxn ang="0">
                <a:pos x="0" y="0"/>
              </a:cxn>
            </a:cxnLst>
            <a:rect l="0" t="0" r="r" b="b"/>
            <a:pathLst>
              <a:path w="1239" h="1785">
                <a:moveTo>
                  <a:pt x="1239" y="1785"/>
                </a:moveTo>
                <a:lnTo>
                  <a:pt x="0" y="0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7812088" y="4708525"/>
            <a:ext cx="1265237" cy="1692275"/>
          </a:xfrm>
          <a:custGeom>
            <a:avLst/>
            <a:gdLst/>
            <a:ahLst/>
            <a:cxnLst>
              <a:cxn ang="0">
                <a:pos x="0" y="1066"/>
              </a:cxn>
              <a:cxn ang="0">
                <a:pos x="797" y="0"/>
              </a:cxn>
            </a:cxnLst>
            <a:rect l="0" t="0" r="r" b="b"/>
            <a:pathLst>
              <a:path w="797" h="1066">
                <a:moveTo>
                  <a:pt x="0" y="1066"/>
                </a:moveTo>
                <a:lnTo>
                  <a:pt x="797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8610600" y="43656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4473575" y="6400800"/>
            <a:ext cx="3338513" cy="1588"/>
          </a:xfrm>
          <a:custGeom>
            <a:avLst/>
            <a:gdLst/>
            <a:ahLst/>
            <a:cxnLst>
              <a:cxn ang="0">
                <a:pos x="2103" y="0"/>
              </a:cxn>
              <a:cxn ang="0">
                <a:pos x="0" y="0"/>
              </a:cxn>
            </a:cxnLst>
            <a:rect l="0" t="0" r="r" b="b"/>
            <a:pathLst>
              <a:path w="2103" h="1">
                <a:moveTo>
                  <a:pt x="2103" y="0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433888" y="6338888"/>
            <a:ext cx="34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у</a:t>
            </a:r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7812088" y="2133600"/>
            <a:ext cx="14287" cy="4237038"/>
          </a:xfrm>
          <a:custGeom>
            <a:avLst/>
            <a:gdLst/>
            <a:ahLst/>
            <a:cxnLst>
              <a:cxn ang="0">
                <a:pos x="0" y="2669"/>
              </a:cxn>
              <a:cxn ang="0">
                <a:pos x="9" y="0"/>
              </a:cxn>
            </a:cxnLst>
            <a:rect l="0" t="0" r="r" b="b"/>
            <a:pathLst>
              <a:path w="9" h="2669">
                <a:moveTo>
                  <a:pt x="0" y="2669"/>
                </a:moveTo>
                <a:lnTo>
                  <a:pt x="9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7458075" y="2060575"/>
            <a:ext cx="322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3507B5"/>
                </a:solidFill>
                <a:latin typeface="Times New Roman" pitchFamily="18" charset="0"/>
              </a:rPr>
              <a:t>z</a:t>
            </a:r>
            <a:endParaRPr lang="ru-RU" sz="2800" b="1" i="1">
              <a:solidFill>
                <a:srgbClr val="3507B5"/>
              </a:solidFill>
              <a:latin typeface="Times New Roman" pitchFamily="18" charset="0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6324600" y="0"/>
            <a:ext cx="2819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3507B5"/>
                </a:solidFill>
                <a:latin typeface="Times New Roman" pitchFamily="18" charset="0"/>
              </a:rPr>
              <a:t>№ 467 (а)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250825" y="620713"/>
            <a:ext cx="86407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Дано:  прямоугольный параллелепипед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      АВС</a:t>
            </a:r>
            <a:r>
              <a:rPr lang="en-US" sz="3200" b="1" i="1">
                <a:latin typeface="Times New Roman" pitchFamily="18" charset="0"/>
              </a:rPr>
              <a:t>DA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B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C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ru-RU" sz="3200" b="1" i="1">
                <a:latin typeface="Times New Roman" pitchFamily="18" charset="0"/>
              </a:rPr>
              <a:t>; </a:t>
            </a:r>
            <a:r>
              <a:rPr lang="en-US" sz="3200" b="1" i="1">
                <a:latin typeface="Times New Roman" pitchFamily="18" charset="0"/>
              </a:rPr>
              <a:t> </a:t>
            </a:r>
            <a:r>
              <a:rPr lang="ru-RU" sz="3200" b="1" i="1">
                <a:latin typeface="Times New Roman" pitchFamily="18" charset="0"/>
              </a:rPr>
              <a:t>АВ = ВС = ½ АА</a:t>
            </a:r>
            <a:r>
              <a:rPr lang="ru-RU" sz="3200" b="1" i="1" baseline="-25000">
                <a:latin typeface="Times New Roman" pitchFamily="18" charset="0"/>
              </a:rPr>
              <a:t>1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250825" y="1628775"/>
            <a:ext cx="864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Найти угол между прямыми В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ru-RU" sz="3200" b="1" i="1">
                <a:latin typeface="Times New Roman" pitchFamily="18" charset="0"/>
              </a:rPr>
              <a:t> и </a:t>
            </a:r>
            <a:r>
              <a:rPr lang="en-US" sz="3200" b="1" i="1">
                <a:latin typeface="Times New Roman" pitchFamily="18" charset="0"/>
              </a:rPr>
              <a:t>CD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r>
              <a:rPr lang="en-US" sz="3200" b="1" i="1">
                <a:latin typeface="Times New Roman" pitchFamily="18" charset="0"/>
              </a:rPr>
              <a:t>.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250825" y="2060575"/>
            <a:ext cx="18351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2 способ:</a:t>
            </a:r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-323850" y="2492375"/>
            <a:ext cx="561657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</a:t>
            </a:r>
            <a:r>
              <a:rPr lang="ru-RU" sz="2800" b="1" i="1">
                <a:latin typeface="Times New Roman" pitchFamily="18" charset="0"/>
              </a:rPr>
              <a:t>1. Т.к. С</a:t>
            </a:r>
            <a:r>
              <a:rPr lang="en-US" sz="2800" b="1" i="1">
                <a:latin typeface="Times New Roman" pitchFamily="18" charset="0"/>
              </a:rPr>
              <a:t>D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ВА</a:t>
            </a:r>
            <a:r>
              <a:rPr lang="ru-RU" sz="28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, то углы  между В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и ВА</a:t>
            </a:r>
            <a:r>
              <a:rPr lang="ru-RU" sz="28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; В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и С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равны.</a:t>
            </a:r>
            <a:endParaRPr lang="en-US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-323850" y="3644900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</a:t>
            </a:r>
            <a:r>
              <a:rPr lang="ru-RU" sz="2800" b="1" i="1">
                <a:latin typeface="Times New Roman" pitchFamily="18" charset="0"/>
              </a:rPr>
              <a:t>2. В </a:t>
            </a:r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800" b="1" i="1">
                <a:latin typeface="Times New Roman" pitchFamily="18" charset="0"/>
              </a:rPr>
              <a:t>ВА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</a:rPr>
              <a:t> =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√5, А</a:t>
            </a:r>
            <a:r>
              <a:rPr lang="ru-RU" sz="2800" b="1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= √5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-323850" y="4221163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</a:t>
            </a:r>
            <a:r>
              <a:rPr lang="ru-RU" sz="2800" b="1" i="1">
                <a:latin typeface="Times New Roman" pitchFamily="18" charset="0"/>
              </a:rPr>
              <a:t>3. </a:t>
            </a:r>
            <a:r>
              <a:rPr lang="el-GR" sz="2800" b="1" i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А: </a:t>
            </a:r>
            <a:r>
              <a:rPr lang="ru-RU" sz="2800" b="1" i="1">
                <a:latin typeface="Times New Roman" pitchFamily="18" charset="0"/>
              </a:rPr>
              <a:t>по теореме Пифагора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2" name="Object 42"/>
          <p:cNvGraphicFramePr>
            <a:graphicFrameLocks noChangeAspect="1"/>
          </p:cNvGraphicFramePr>
          <p:nvPr/>
        </p:nvGraphicFramePr>
        <p:xfrm>
          <a:off x="179388" y="4652963"/>
          <a:ext cx="2951162" cy="534987"/>
        </p:xfrm>
        <a:graphic>
          <a:graphicData uri="http://schemas.openxmlformats.org/presentationml/2006/ole">
            <p:oleObj spid="_x0000_s11266" name="Формула" r:id="rId3" imgW="1422400" imgH="254000" progId="Equation.3">
              <p:embed/>
            </p:oleObj>
          </a:graphicData>
        </a:graphic>
      </p:graphicFrame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4" name="Object 44"/>
          <p:cNvGraphicFramePr>
            <a:graphicFrameLocks noChangeAspect="1"/>
          </p:cNvGraphicFramePr>
          <p:nvPr/>
        </p:nvGraphicFramePr>
        <p:xfrm>
          <a:off x="3348038" y="4605338"/>
          <a:ext cx="1655762" cy="574675"/>
        </p:xfrm>
        <a:graphic>
          <a:graphicData uri="http://schemas.openxmlformats.org/presentationml/2006/ole">
            <p:oleObj spid="_x0000_s11267" name="Формула" r:id="rId4" imgW="685800" imgH="241300" progId="Equation.3">
              <p:embed/>
            </p:oleObj>
          </a:graphicData>
        </a:graphic>
      </p:graphicFrame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-323850" y="5084763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    </a:t>
            </a:r>
            <a:r>
              <a:rPr lang="ru-RU" sz="2800" b="1" i="1">
                <a:latin typeface="Times New Roman" pitchFamily="18" charset="0"/>
              </a:rPr>
              <a:t>4.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По теореме косинусов: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7" name="Object 47"/>
          <p:cNvGraphicFramePr>
            <a:graphicFrameLocks noChangeAspect="1"/>
          </p:cNvGraphicFramePr>
          <p:nvPr/>
        </p:nvGraphicFramePr>
        <p:xfrm>
          <a:off x="0" y="5589588"/>
          <a:ext cx="5616575" cy="517525"/>
        </p:xfrm>
        <a:graphic>
          <a:graphicData uri="http://schemas.openxmlformats.org/presentationml/2006/ole">
            <p:oleObj spid="_x0000_s11268" name="Формула" r:id="rId5" imgW="2794000" imgH="254000" progId="Equation.3">
              <p:embed/>
            </p:oleObj>
          </a:graphicData>
        </a:graphic>
      </p:graphicFrame>
      <p:sp>
        <p:nvSpPr>
          <p:cNvPr id="20529" name="AutoShape 49"/>
          <p:cNvSpPr>
            <a:spLocks noChangeArrowheads="1"/>
          </p:cNvSpPr>
          <p:nvPr/>
        </p:nvSpPr>
        <p:spPr bwMode="auto">
          <a:xfrm>
            <a:off x="395288" y="6237288"/>
            <a:ext cx="976312" cy="287337"/>
          </a:xfrm>
          <a:prstGeom prst="rightArrow">
            <a:avLst>
              <a:gd name="adj1" fmla="val 50000"/>
              <a:gd name="adj2" fmla="val 8494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1835150" y="6021388"/>
            <a:ext cx="1943100" cy="836612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4000" b="1" i="1">
              <a:latin typeface="Times New Roman" pitchFamily="18" charset="0"/>
            </a:endParaRPr>
          </a:p>
        </p:txBody>
      </p:sp>
      <p:graphicFrame>
        <p:nvGraphicFramePr>
          <p:cNvPr id="20537" name="Object 57"/>
          <p:cNvGraphicFramePr>
            <a:graphicFrameLocks noChangeAspect="1"/>
          </p:cNvGraphicFramePr>
          <p:nvPr/>
        </p:nvGraphicFramePr>
        <p:xfrm>
          <a:off x="1908175" y="5929313"/>
          <a:ext cx="1800225" cy="928687"/>
        </p:xfrm>
        <a:graphic>
          <a:graphicData uri="http://schemas.openxmlformats.org/presentationml/2006/ole">
            <p:oleObj spid="_x0000_s11269" name="Формула" r:id="rId6" imgW="901309" imgH="469696" progId="Equation.3">
              <p:embed/>
            </p:oleObj>
          </a:graphicData>
        </a:graphic>
      </p:graphicFrame>
      <p:sp>
        <p:nvSpPr>
          <p:cNvPr id="20538" name="Freeform 58"/>
          <p:cNvSpPr>
            <a:spLocks/>
          </p:cNvSpPr>
          <p:nvPr/>
        </p:nvSpPr>
        <p:spPr bwMode="auto">
          <a:xfrm>
            <a:off x="5913438" y="5791200"/>
            <a:ext cx="1736725" cy="563563"/>
          </a:xfrm>
          <a:custGeom>
            <a:avLst/>
            <a:gdLst/>
            <a:ahLst/>
            <a:cxnLst>
              <a:cxn ang="0">
                <a:pos x="278" y="0"/>
              </a:cxn>
              <a:cxn ang="0">
                <a:pos x="1094" y="355"/>
              </a:cxn>
              <a:cxn ang="0">
                <a:pos x="0" y="355"/>
              </a:cxn>
            </a:cxnLst>
            <a:rect l="0" t="0" r="r" b="b"/>
            <a:pathLst>
              <a:path w="1094" h="355">
                <a:moveTo>
                  <a:pt x="278" y="0"/>
                </a:moveTo>
                <a:lnTo>
                  <a:pt x="1094" y="355"/>
                </a:lnTo>
                <a:lnTo>
                  <a:pt x="0" y="355"/>
                </a:lnTo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1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1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20" dur="1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1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-0.05781 0.11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20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508" grpId="0" animBg="1"/>
      <p:bldP spid="20509" grpId="0" animBg="1"/>
      <p:bldP spid="20510" grpId="0"/>
      <p:bldP spid="20511" grpId="0" animBg="1"/>
      <p:bldP spid="20512" grpId="0"/>
      <p:bldP spid="20513" grpId="0" animBg="1"/>
      <p:bldP spid="20514" grpId="0"/>
      <p:bldP spid="20519" grpId="0"/>
      <p:bldP spid="20520" grpId="0"/>
      <p:bldP spid="20521" grpId="0"/>
      <p:bldP spid="20526" grpId="0"/>
      <p:bldP spid="20529" grpId="0" animBg="1"/>
      <p:bldP spid="20536" grpId="0" animBg="1"/>
      <p:bldP spid="205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3357563"/>
            <a:ext cx="6156325" cy="2952750"/>
          </a:xfrm>
        </p:spPr>
        <p:txBody>
          <a:bodyPr/>
          <a:lstStyle/>
          <a:p>
            <a:r>
              <a:rPr lang="ru-RU" b="1" dirty="0">
                <a:solidFill>
                  <a:srgbClr val="5921F7"/>
                </a:solidFill>
                <a:latin typeface="Times New Roman" pitchFamily="18" charset="0"/>
              </a:rPr>
              <a:t>П. 48,</a:t>
            </a:r>
          </a:p>
          <a:p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№ 464(</a:t>
            </a:r>
            <a:r>
              <a:rPr lang="ru-RU" b="1" dirty="0" err="1" smtClean="0">
                <a:solidFill>
                  <a:srgbClr val="5921F7"/>
                </a:solidFill>
                <a:latin typeface="Times New Roman" pitchFamily="18" charset="0"/>
              </a:rPr>
              <a:t>б,в,г</a:t>
            </a:r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), № 466 </a:t>
            </a:r>
            <a:r>
              <a:rPr lang="ru-RU" b="1" dirty="0">
                <a:solidFill>
                  <a:srgbClr val="5921F7"/>
                </a:solidFill>
                <a:latin typeface="Times New Roman" pitchFamily="18" charset="0"/>
              </a:rPr>
              <a:t>(б, в)</a:t>
            </a:r>
          </a:p>
          <a:p>
            <a:r>
              <a:rPr lang="ru-RU" b="1" dirty="0">
                <a:solidFill>
                  <a:srgbClr val="5921F7"/>
                </a:solidFill>
                <a:latin typeface="Times New Roman" pitchFamily="18" charset="0"/>
              </a:rPr>
              <a:t>№467 (б) – двумя </a:t>
            </a:r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способами, </a:t>
            </a:r>
            <a:endParaRPr lang="ru-RU" b="1" dirty="0" smtClean="0">
              <a:solidFill>
                <a:srgbClr val="5921F7"/>
              </a:solidFill>
              <a:latin typeface="Times New Roman" pitchFamily="18" charset="0"/>
            </a:endParaRPr>
          </a:p>
          <a:p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№ </a:t>
            </a:r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469(</a:t>
            </a:r>
            <a:r>
              <a:rPr lang="ru-RU" b="1" dirty="0" err="1" smtClean="0">
                <a:solidFill>
                  <a:srgbClr val="5921F7"/>
                </a:solidFill>
                <a:latin typeface="Times New Roman" pitchFamily="18" charset="0"/>
              </a:rPr>
              <a:t>б,в</a:t>
            </a:r>
            <a:r>
              <a:rPr lang="ru-RU" b="1" dirty="0" smtClean="0">
                <a:solidFill>
                  <a:srgbClr val="5921F7"/>
                </a:solidFill>
                <a:latin typeface="Times New Roman" pitchFamily="18" charset="0"/>
              </a:rPr>
              <a:t>)</a:t>
            </a:r>
            <a:endParaRPr lang="ru-RU" b="1" dirty="0">
              <a:solidFill>
                <a:srgbClr val="5921F7"/>
              </a:solidFill>
              <a:latin typeface="Times New Roman" pitchFamily="18" charset="0"/>
            </a:endParaRPr>
          </a:p>
        </p:txBody>
      </p:sp>
      <p:pic>
        <p:nvPicPr>
          <p:cNvPr id="24579" name="Picture 3" descr="COBJ0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1947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 rot="-506440">
            <a:off x="395288" y="476250"/>
            <a:ext cx="7631112" cy="30289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4509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Домашнее задание:</a:t>
            </a:r>
          </a:p>
        </p:txBody>
      </p:sp>
      <p:pic>
        <p:nvPicPr>
          <p:cNvPr id="24583" name="Picture 7" descr="COBJ0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3952875"/>
            <a:ext cx="18097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  <p:bldP spid="245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74638"/>
            <a:ext cx="5410200" cy="1143000"/>
          </a:xfrm>
        </p:spPr>
        <p:txBody>
          <a:bodyPr/>
          <a:lstStyle/>
          <a:p>
            <a:r>
              <a:rPr lang="ru-RU" sz="4000" b="1">
                <a:solidFill>
                  <a:srgbClr val="008000"/>
                </a:solidFill>
                <a:latin typeface="Times New Roman" pitchFamily="18" charset="0"/>
              </a:rPr>
              <a:t>Цели урока: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6059487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</a:t>
            </a:r>
            <a:r>
              <a:rPr lang="ru-RU" b="1">
                <a:latin typeface="Times New Roman" pitchFamily="18" charset="0"/>
              </a:rPr>
              <a:t>Показать, как используется скалярное произведение векторов при решении задач  на вычисление углов между двумя прямыми, между прямой и плоскостью.</a:t>
            </a:r>
          </a:p>
        </p:txBody>
      </p:sp>
      <p:pic>
        <p:nvPicPr>
          <p:cNvPr id="3076" name="Picture 4" descr="COMP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2708275"/>
            <a:ext cx="2303463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OBJ0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41947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ru-RU" sz="4000" b="1">
                <a:solidFill>
                  <a:srgbClr val="008000"/>
                </a:solidFill>
                <a:latin typeface="Times New Roman" pitchFamily="18" charset="0"/>
              </a:rPr>
              <a:t>Повторяем теорию: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935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>
                <a:latin typeface="Times New Roman" pitchFamily="18" charset="0"/>
              </a:rPr>
              <a:t>Как находят координаты вектора, если известны координаты его начала и конца?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Как находят координаты середины отрезка?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7893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Как находят длину вектора?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8688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Как находят расстояние между точками?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5922963"/>
            <a:ext cx="91440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Как вы понимаете выражение «угол между векторами»?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059113" y="1773238"/>
            <a:ext cx="5616575" cy="763587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3348038" y="1746250"/>
          <a:ext cx="5327650" cy="754063"/>
        </p:xfrm>
        <a:graphic>
          <a:graphicData uri="http://schemas.openxmlformats.org/presentationml/2006/ole">
            <p:oleObj spid="_x0000_s1026" name="Формула" r:id="rId3" imgW="2082800" imgH="292100" progId="Equation.3">
              <p:embed/>
            </p:oleObj>
          </a:graphicData>
        </a:graphic>
      </p:graphicFrame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059113" y="2852738"/>
            <a:ext cx="5616575" cy="1008062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3276600" y="2852738"/>
          <a:ext cx="5111750" cy="1022350"/>
        </p:xfrm>
        <a:graphic>
          <a:graphicData uri="http://schemas.openxmlformats.org/presentationml/2006/ole">
            <p:oleObj spid="_x0000_s1027" name="Формула" r:id="rId4" imgW="2235200" imgH="444500" progId="Equation.3">
              <p:embed/>
            </p:oleObj>
          </a:graphicData>
        </a:graphic>
      </p:graphicFrame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059113" y="4221163"/>
            <a:ext cx="5618162" cy="763587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1835150" y="5300663"/>
            <a:ext cx="6842125" cy="763587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1979613" y="5300663"/>
          <a:ext cx="6769100" cy="695325"/>
        </p:xfrm>
        <a:graphic>
          <a:graphicData uri="http://schemas.openxmlformats.org/presentationml/2006/ole">
            <p:oleObj spid="_x0000_s1028" name="Формула" r:id="rId5" imgW="3060700" imgH="317500" progId="Equation.3">
              <p:embed/>
            </p:oleObj>
          </a:graphicData>
        </a:graphic>
      </p:graphicFrame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3995738" y="4221163"/>
          <a:ext cx="3168650" cy="863600"/>
        </p:xfrm>
        <a:graphic>
          <a:graphicData uri="http://schemas.openxmlformats.org/presentationml/2006/ole">
            <p:oleObj spid="_x0000_s1029" name="Формула" r:id="rId6" imgW="13589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0" grpId="0"/>
      <p:bldP spid="4101" grpId="0"/>
      <p:bldP spid="4102" grpId="0"/>
      <p:bldP spid="4103" grpId="0"/>
      <p:bldP spid="4106" grpId="0" animBg="1"/>
      <p:bldP spid="4111" grpId="0" animBg="1"/>
      <p:bldP spid="4114" grpId="0" animBg="1"/>
      <p:bldP spid="4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ru-RU" sz="4000" b="1">
                <a:solidFill>
                  <a:srgbClr val="008000"/>
                </a:solidFill>
                <a:latin typeface="Times New Roman" pitchFamily="18" charset="0"/>
              </a:rPr>
              <a:t>Повторяем теорию: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76263"/>
          </a:xfrm>
        </p:spPr>
        <p:txBody>
          <a:bodyPr/>
          <a:lstStyle/>
          <a:p>
            <a:r>
              <a:rPr lang="ru-RU" sz="2800" b="1" i="1">
                <a:latin typeface="Times New Roman" pitchFamily="18" charset="0"/>
              </a:rPr>
              <a:t>Какие векторы называются перпендикулярными?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557338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Что называется скалярным произведением векторов?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2852738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Чему равно скалярное произведение перпендикулярных векторов?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371633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Чему равен скалярный квадрат вектора?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47974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i="1">
                <a:latin typeface="Times New Roman" pitchFamily="18" charset="0"/>
              </a:rPr>
              <a:t>Свойства скалярного произведения?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779838" y="2060575"/>
            <a:ext cx="4752975" cy="763588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572000" y="1989138"/>
          <a:ext cx="3168650" cy="863600"/>
        </p:xfrm>
        <a:graphic>
          <a:graphicData uri="http://schemas.openxmlformats.org/presentationml/2006/ole">
            <p:oleObj spid="_x0000_s2050" name="Формула" r:id="rId3" imgW="1358900" imgH="368300" progId="Equation.3">
              <p:embed/>
            </p:oleObj>
          </a:graphicData>
        </a:graphic>
      </p:graphicFrame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6372225" y="2997200"/>
            <a:ext cx="1727200" cy="72072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00" b="1" i="1">
                <a:latin typeface="Times New Roman" pitchFamily="18" charset="0"/>
              </a:rPr>
              <a:t>0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4149725"/>
            <a:ext cx="9144000" cy="72072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Скалярный квадрат вектора равен квадрату его длины.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1331913" y="5229225"/>
            <a:ext cx="6624637" cy="1439863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1619250" y="5229225"/>
          <a:ext cx="1257300" cy="695325"/>
        </p:xfrm>
        <a:graphic>
          <a:graphicData uri="http://schemas.openxmlformats.org/presentationml/2006/ole">
            <p:oleObj spid="_x0000_s2051" name="Формула" r:id="rId4" imgW="469696" imgH="253890" progId="Equation.3">
              <p:embed/>
            </p:oleObj>
          </a:graphicData>
        </a:graphic>
      </p:graphicFrame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1547813" y="5876925"/>
          <a:ext cx="1655762" cy="736600"/>
        </p:xfrm>
        <a:graphic>
          <a:graphicData uri="http://schemas.openxmlformats.org/presentationml/2006/ole">
            <p:oleObj spid="_x0000_s2052" name="Формула" r:id="rId5" imgW="583947" imgH="253890" progId="Equation.3">
              <p:embed/>
            </p:oleObj>
          </a:graphicData>
        </a:graphic>
      </p:graphicFrame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3851275" y="5300663"/>
          <a:ext cx="3816350" cy="768350"/>
        </p:xfrm>
        <a:graphic>
          <a:graphicData uri="http://schemas.openxmlformats.org/presentationml/2006/ole">
            <p:oleObj spid="_x0000_s2053" name="Формула" r:id="rId6" imgW="1371600" imgH="279400" progId="Equation.3">
              <p:embed/>
            </p:oleObj>
          </a:graphicData>
        </a:graphic>
      </p:graphicFrame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4211638" y="5949950"/>
          <a:ext cx="3168650" cy="760413"/>
        </p:xfrm>
        <a:graphic>
          <a:graphicData uri="http://schemas.openxmlformats.org/presentationml/2006/ole">
            <p:oleObj spid="_x0000_s2054" name="Формула" r:id="rId7" imgW="11430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  <p:bldP spid="7174" grpId="0"/>
      <p:bldP spid="7175" grpId="0"/>
      <p:bldP spid="7176" grpId="0" animBg="1"/>
      <p:bldP spid="7179" grpId="0" animBg="1"/>
      <p:bldP spid="7180" grpId="0" animBg="1"/>
      <p:bldP spid="71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FF0000"/>
                </a:solidFill>
                <a:latin typeface="Times New Roman" pitchFamily="18" charset="0"/>
              </a:rPr>
              <a:t>Направляющий вектор прямой.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3068638"/>
            <a:ext cx="6227762" cy="3417887"/>
          </a:xfrm>
        </p:spPr>
        <p:txBody>
          <a:bodyPr/>
          <a:lstStyle/>
          <a:p>
            <a:r>
              <a:rPr lang="ru-RU" b="1" i="1">
                <a:latin typeface="Times New Roman" pitchFamily="18" charset="0"/>
              </a:rPr>
              <a:t>Ненулевой вектор называется </a:t>
            </a:r>
            <a:r>
              <a:rPr lang="ru-RU" b="1" i="1">
                <a:solidFill>
                  <a:srgbClr val="FF0000"/>
                </a:solidFill>
                <a:latin typeface="Times New Roman" pitchFamily="18" charset="0"/>
              </a:rPr>
              <a:t>направляющим вектором</a:t>
            </a:r>
            <a:r>
              <a:rPr lang="ru-RU" b="1" i="1">
                <a:latin typeface="Times New Roman" pitchFamily="18" charset="0"/>
              </a:rPr>
              <a:t> прямой, если он лежит на самой прямой, либо на прямой, параллельной ей.</a:t>
            </a:r>
          </a:p>
        </p:txBody>
      </p:sp>
      <p:pic>
        <p:nvPicPr>
          <p:cNvPr id="5124" name="Picture 4" descr="COBJ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789363"/>
            <a:ext cx="18097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323850" y="1412875"/>
            <a:ext cx="30956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1042988" y="2378075"/>
            <a:ext cx="2051050" cy="1195388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1292" y="0"/>
              </a:cxn>
            </a:cxnLst>
            <a:rect l="0" t="0" r="r" b="b"/>
            <a:pathLst>
              <a:path w="1292" h="753">
                <a:moveTo>
                  <a:pt x="0" y="753"/>
                </a:moveTo>
                <a:lnTo>
                  <a:pt x="1292" y="0"/>
                </a:lnTo>
              </a:path>
            </a:pathLst>
          </a:custGeom>
          <a:noFill/>
          <a:ln w="47625">
            <a:solidFill>
              <a:srgbClr val="FF0000"/>
            </a:solidFill>
            <a:round/>
            <a:headEnd type="none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627313" y="112553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а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771775" y="1916113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55650" y="30686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00"/>
                            </p:stCondLst>
                            <p:childTnLst>
                              <p:par>
                                <p:cTn id="11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4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4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5" grpId="0" animBg="1"/>
      <p:bldP spid="5126" grpId="0" animBg="1"/>
      <p:bldP spid="5127" grpId="0"/>
      <p:bldP spid="5128" grpId="0"/>
      <p:bldP spid="5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ru-RU" sz="3200" b="1">
                <a:solidFill>
                  <a:srgbClr val="3507B5"/>
                </a:solidFill>
                <a:latin typeface="Times New Roman" pitchFamily="18" charset="0"/>
              </a:rPr>
              <a:t>Визуальный разбор задач из учебника (п.48).</a:t>
            </a:r>
            <a:r>
              <a:rPr lang="ru-RU" sz="3200" b="1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1655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i="1">
                <a:latin typeface="Times New Roman" pitchFamily="18" charset="0"/>
              </a:rPr>
              <a:t>№1. Найти угол между двумя прямыми (пересекающимися или скрещивающимися), если известны координаты направляющих векторов этих прямых.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468313" y="2997200"/>
            <a:ext cx="1479550" cy="930275"/>
          </a:xfrm>
          <a:custGeom>
            <a:avLst/>
            <a:gdLst/>
            <a:ahLst/>
            <a:cxnLst>
              <a:cxn ang="0">
                <a:pos x="0" y="586"/>
              </a:cxn>
              <a:cxn ang="0">
                <a:pos x="932" y="0"/>
              </a:cxn>
            </a:cxnLst>
            <a:rect l="0" t="0" r="r" b="b"/>
            <a:pathLst>
              <a:path w="932" h="586">
                <a:moveTo>
                  <a:pt x="0" y="586"/>
                </a:moveTo>
                <a:lnTo>
                  <a:pt x="932" y="0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468313" y="2997200"/>
            <a:ext cx="1479550" cy="930275"/>
          </a:xfrm>
          <a:custGeom>
            <a:avLst/>
            <a:gdLst/>
            <a:ahLst/>
            <a:cxnLst>
              <a:cxn ang="0">
                <a:pos x="0" y="586"/>
              </a:cxn>
              <a:cxn ang="0">
                <a:pos x="932" y="0"/>
              </a:cxn>
            </a:cxnLst>
            <a:rect l="0" t="0" r="r" b="b"/>
            <a:pathLst>
              <a:path w="932" h="586">
                <a:moveTo>
                  <a:pt x="0" y="586"/>
                </a:moveTo>
                <a:lnTo>
                  <a:pt x="932" y="0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971550" y="4437063"/>
            <a:ext cx="1655763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971550" y="4437063"/>
            <a:ext cx="1655763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812800" y="2852738"/>
          <a:ext cx="434975" cy="792162"/>
        </p:xfrm>
        <a:graphic>
          <a:graphicData uri="http://schemas.openxmlformats.org/presentationml/2006/ole">
            <p:oleObj spid="_x0000_s3074" name="Формула" r:id="rId3" imgW="164957" imgH="291847" progId="Equation.3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1547813" y="4437063"/>
          <a:ext cx="385762" cy="798512"/>
        </p:xfrm>
        <a:graphic>
          <a:graphicData uri="http://schemas.openxmlformats.org/presentationml/2006/ole">
            <p:oleObj spid="_x0000_s3075" name="Формула" r:id="rId4" imgW="139639" imgH="291973" progId="Equation.3">
              <p:embed/>
            </p:oleObj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2195513" y="1844675"/>
          <a:ext cx="1944687" cy="714375"/>
        </p:xfrm>
        <a:graphic>
          <a:graphicData uri="http://schemas.openxmlformats.org/presentationml/2006/ole">
            <p:oleObj spid="_x0000_s3076" name="Формула" r:id="rId5" imgW="799920" imgH="291960" progId="Equation.3">
              <p:embed/>
            </p:oleObj>
          </a:graphicData>
        </a:graphic>
      </p:graphicFrame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5148263" y="1844675"/>
          <a:ext cx="2016125" cy="701675"/>
        </p:xfrm>
        <a:graphic>
          <a:graphicData uri="http://schemas.openxmlformats.org/presentationml/2006/ole">
            <p:oleObj spid="_x0000_s3077" name="Формула" r:id="rId6" imgW="850531" imgH="291973" progId="Equation.3">
              <p:embed/>
            </p:oleObj>
          </a:graphicData>
        </a:graphic>
      </p:graphicFrame>
      <p:sp>
        <p:nvSpPr>
          <p:cNvPr id="8208" name="Freeform 16"/>
          <p:cNvSpPr>
            <a:spLocks/>
          </p:cNvSpPr>
          <p:nvPr/>
        </p:nvSpPr>
        <p:spPr bwMode="auto">
          <a:xfrm>
            <a:off x="179388" y="2636838"/>
            <a:ext cx="2300287" cy="1447800"/>
          </a:xfrm>
          <a:custGeom>
            <a:avLst/>
            <a:gdLst/>
            <a:ahLst/>
            <a:cxnLst>
              <a:cxn ang="0">
                <a:pos x="0" y="912"/>
              </a:cxn>
              <a:cxn ang="0">
                <a:pos x="1449" y="0"/>
              </a:cxn>
            </a:cxnLst>
            <a:rect l="0" t="0" r="r" b="b"/>
            <a:pathLst>
              <a:path w="1449" h="912">
                <a:moveTo>
                  <a:pt x="0" y="912"/>
                </a:moveTo>
                <a:lnTo>
                  <a:pt x="144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0" y="4437063"/>
            <a:ext cx="3611563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5" y="10"/>
              </a:cxn>
            </a:cxnLst>
            <a:rect l="0" t="0" r="r" b="b"/>
            <a:pathLst>
              <a:path w="2275" h="10">
                <a:moveTo>
                  <a:pt x="0" y="0"/>
                </a:moveTo>
                <a:lnTo>
                  <a:pt x="2275" y="1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179388" y="2420938"/>
            <a:ext cx="503237" cy="481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а)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13" name="Object 21"/>
          <p:cNvGraphicFramePr>
            <a:graphicFrameLocks noChangeAspect="1"/>
          </p:cNvGraphicFramePr>
          <p:nvPr/>
        </p:nvGraphicFramePr>
        <p:xfrm>
          <a:off x="1227138" y="5013325"/>
          <a:ext cx="358775" cy="655638"/>
        </p:xfrm>
        <a:graphic>
          <a:graphicData uri="http://schemas.openxmlformats.org/presentationml/2006/ole">
            <p:oleObj spid="_x0000_s3078" name="Формула" r:id="rId7" imgW="164957" imgH="291847" progId="Equation.3">
              <p:embed/>
            </p:oleObj>
          </a:graphicData>
        </a:graphic>
      </p:graphicFrame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1619250" y="6165850"/>
          <a:ext cx="334963" cy="692150"/>
        </p:xfrm>
        <a:graphic>
          <a:graphicData uri="http://schemas.openxmlformats.org/presentationml/2006/ole">
            <p:oleObj spid="_x0000_s3079" name="Формула" r:id="rId8" imgW="139639" imgH="291973" progId="Equation.3">
              <p:embed/>
            </p:oleObj>
          </a:graphicData>
        </a:graphic>
      </p:graphicFrame>
      <p:sp>
        <p:nvSpPr>
          <p:cNvPr id="8217" name="Freeform 25"/>
          <p:cNvSpPr>
            <a:spLocks/>
          </p:cNvSpPr>
          <p:nvPr/>
        </p:nvSpPr>
        <p:spPr bwMode="auto">
          <a:xfrm>
            <a:off x="755650" y="2924175"/>
            <a:ext cx="2300288" cy="1447800"/>
          </a:xfrm>
          <a:custGeom>
            <a:avLst/>
            <a:gdLst/>
            <a:ahLst/>
            <a:cxnLst>
              <a:cxn ang="0">
                <a:pos x="0" y="912"/>
              </a:cxn>
              <a:cxn ang="0">
                <a:pos x="1449" y="0"/>
              </a:cxn>
            </a:cxnLst>
            <a:rect l="0" t="0" r="r" b="b"/>
            <a:pathLst>
              <a:path w="1449" h="912">
                <a:moveTo>
                  <a:pt x="0" y="912"/>
                </a:moveTo>
                <a:lnTo>
                  <a:pt x="144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8" name="Freeform 26"/>
          <p:cNvSpPr>
            <a:spLocks/>
          </p:cNvSpPr>
          <p:nvPr/>
        </p:nvSpPr>
        <p:spPr bwMode="auto">
          <a:xfrm>
            <a:off x="539750" y="4068763"/>
            <a:ext cx="2600325" cy="79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1638" y="0"/>
              </a:cxn>
            </a:cxnLst>
            <a:rect l="0" t="0" r="r" b="b"/>
            <a:pathLst>
              <a:path w="1638" h="5">
                <a:moveTo>
                  <a:pt x="0" y="5"/>
                </a:moveTo>
                <a:lnTo>
                  <a:pt x="163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9" name="Arc 27"/>
          <p:cNvSpPr>
            <a:spLocks/>
          </p:cNvSpPr>
          <p:nvPr/>
        </p:nvSpPr>
        <p:spPr bwMode="auto">
          <a:xfrm>
            <a:off x="1403350" y="3500438"/>
            <a:ext cx="914400" cy="552450"/>
          </a:xfrm>
          <a:custGeom>
            <a:avLst/>
            <a:gdLst>
              <a:gd name="G0" fmla="+- 0 0 0"/>
              <a:gd name="G1" fmla="+- 13044 0 0"/>
              <a:gd name="G2" fmla="+- 21600 0 0"/>
              <a:gd name="T0" fmla="*/ 17216 w 21600"/>
              <a:gd name="T1" fmla="*/ 0 h 13044"/>
              <a:gd name="T2" fmla="*/ 21600 w 21600"/>
              <a:gd name="T3" fmla="*/ 13044 h 13044"/>
              <a:gd name="T4" fmla="*/ 0 w 21600"/>
              <a:gd name="T5" fmla="*/ 13044 h 1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044" fill="none" extrusionOk="0">
                <a:moveTo>
                  <a:pt x="17216" y="-1"/>
                </a:moveTo>
                <a:cubicBezTo>
                  <a:pt x="20060" y="3753"/>
                  <a:pt x="21600" y="8334"/>
                  <a:pt x="21600" y="13044"/>
                </a:cubicBezTo>
              </a:path>
              <a:path w="21600" h="13044" stroke="0" extrusionOk="0">
                <a:moveTo>
                  <a:pt x="17216" y="-1"/>
                </a:moveTo>
                <a:cubicBezTo>
                  <a:pt x="20060" y="3753"/>
                  <a:pt x="21600" y="8334"/>
                  <a:pt x="21600" y="13044"/>
                </a:cubicBezTo>
                <a:lnTo>
                  <a:pt x="0" y="1304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220" name="Object 28"/>
          <p:cNvGraphicFramePr>
            <a:graphicFrameLocks noChangeAspect="1"/>
          </p:cNvGraphicFramePr>
          <p:nvPr/>
        </p:nvGraphicFramePr>
        <p:xfrm>
          <a:off x="2339975" y="3429000"/>
          <a:ext cx="395288" cy="469900"/>
        </p:xfrm>
        <a:graphic>
          <a:graphicData uri="http://schemas.openxmlformats.org/presentationml/2006/ole">
            <p:oleObj spid="_x0000_s3080" name="Формула" r:id="rId9" imgW="152202" imgH="177569" progId="Equation.3">
              <p:embed/>
            </p:oleObj>
          </a:graphicData>
        </a:graphic>
      </p:graphicFrame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4284663" y="2420938"/>
            <a:ext cx="503237" cy="481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б)</a:t>
            </a:r>
          </a:p>
        </p:txBody>
      </p:sp>
      <p:sp>
        <p:nvSpPr>
          <p:cNvPr id="8223" name="Freeform 31"/>
          <p:cNvSpPr>
            <a:spLocks/>
          </p:cNvSpPr>
          <p:nvPr/>
        </p:nvSpPr>
        <p:spPr bwMode="auto">
          <a:xfrm>
            <a:off x="5651500" y="2852738"/>
            <a:ext cx="1373188" cy="877887"/>
          </a:xfrm>
          <a:custGeom>
            <a:avLst/>
            <a:gdLst/>
            <a:ahLst/>
            <a:cxnLst>
              <a:cxn ang="0">
                <a:pos x="0" y="553"/>
              </a:cxn>
              <a:cxn ang="0">
                <a:pos x="865" y="0"/>
              </a:cxn>
            </a:cxnLst>
            <a:rect l="0" t="0" r="r" b="b"/>
            <a:pathLst>
              <a:path w="865" h="553">
                <a:moveTo>
                  <a:pt x="0" y="553"/>
                </a:moveTo>
                <a:lnTo>
                  <a:pt x="865" y="0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4" name="Freeform 32"/>
          <p:cNvSpPr>
            <a:spLocks/>
          </p:cNvSpPr>
          <p:nvPr/>
        </p:nvSpPr>
        <p:spPr bwMode="auto">
          <a:xfrm>
            <a:off x="5651500" y="2852738"/>
            <a:ext cx="1373188" cy="877887"/>
          </a:xfrm>
          <a:custGeom>
            <a:avLst/>
            <a:gdLst/>
            <a:ahLst/>
            <a:cxnLst>
              <a:cxn ang="0">
                <a:pos x="0" y="553"/>
              </a:cxn>
              <a:cxn ang="0">
                <a:pos x="865" y="0"/>
              </a:cxn>
            </a:cxnLst>
            <a:rect l="0" t="0" r="r" b="b"/>
            <a:pathLst>
              <a:path w="865" h="553">
                <a:moveTo>
                  <a:pt x="0" y="553"/>
                </a:moveTo>
                <a:lnTo>
                  <a:pt x="865" y="0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940425" y="4437063"/>
            <a:ext cx="1728788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5940425" y="4437063"/>
            <a:ext cx="1728788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27" name="Object 35"/>
          <p:cNvGraphicFramePr>
            <a:graphicFrameLocks noChangeAspect="1"/>
          </p:cNvGraphicFramePr>
          <p:nvPr/>
        </p:nvGraphicFramePr>
        <p:xfrm>
          <a:off x="6084888" y="2492375"/>
          <a:ext cx="438150" cy="798513"/>
        </p:xfrm>
        <a:graphic>
          <a:graphicData uri="http://schemas.openxmlformats.org/presentationml/2006/ole">
            <p:oleObj spid="_x0000_s3081" name="Формула" r:id="rId10" imgW="164957" imgH="291847" progId="Equation.3">
              <p:embed/>
            </p:oleObj>
          </a:graphicData>
        </a:graphic>
      </p:graphicFrame>
      <p:sp>
        <p:nvSpPr>
          <p:cNvPr id="8229" name="Freeform 37"/>
          <p:cNvSpPr>
            <a:spLocks/>
          </p:cNvSpPr>
          <p:nvPr/>
        </p:nvSpPr>
        <p:spPr bwMode="auto">
          <a:xfrm>
            <a:off x="5292725" y="2492375"/>
            <a:ext cx="2300288" cy="1447800"/>
          </a:xfrm>
          <a:custGeom>
            <a:avLst/>
            <a:gdLst/>
            <a:ahLst/>
            <a:cxnLst>
              <a:cxn ang="0">
                <a:pos x="0" y="912"/>
              </a:cxn>
              <a:cxn ang="0">
                <a:pos x="1449" y="0"/>
              </a:cxn>
            </a:cxnLst>
            <a:rect l="0" t="0" r="r" b="b"/>
            <a:pathLst>
              <a:path w="1449" h="912">
                <a:moveTo>
                  <a:pt x="0" y="912"/>
                </a:moveTo>
                <a:lnTo>
                  <a:pt x="144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0" name="Freeform 38"/>
          <p:cNvSpPr>
            <a:spLocks/>
          </p:cNvSpPr>
          <p:nvPr/>
        </p:nvSpPr>
        <p:spPr bwMode="auto">
          <a:xfrm>
            <a:off x="5292725" y="4437063"/>
            <a:ext cx="3611563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5" y="10"/>
              </a:cxn>
            </a:cxnLst>
            <a:rect l="0" t="0" r="r" b="b"/>
            <a:pathLst>
              <a:path w="2275" h="10">
                <a:moveTo>
                  <a:pt x="0" y="0"/>
                </a:moveTo>
                <a:lnTo>
                  <a:pt x="2275" y="1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31" name="Object 39"/>
          <p:cNvGraphicFramePr>
            <a:graphicFrameLocks noChangeAspect="1"/>
          </p:cNvGraphicFramePr>
          <p:nvPr/>
        </p:nvGraphicFramePr>
        <p:xfrm>
          <a:off x="6804025" y="4365625"/>
          <a:ext cx="382588" cy="792163"/>
        </p:xfrm>
        <a:graphic>
          <a:graphicData uri="http://schemas.openxmlformats.org/presentationml/2006/ole">
            <p:oleObj spid="_x0000_s3082" name="Формула" r:id="rId11" imgW="139639" imgH="291973" progId="Equation.3">
              <p:embed/>
            </p:oleObj>
          </a:graphicData>
        </a:graphic>
      </p:graphicFrame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979613" y="5445125"/>
            <a:ext cx="395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  <p:sp>
        <p:nvSpPr>
          <p:cNvPr id="8234" name="Arc 42"/>
          <p:cNvSpPr>
            <a:spLocks/>
          </p:cNvSpPr>
          <p:nvPr/>
        </p:nvSpPr>
        <p:spPr bwMode="auto">
          <a:xfrm>
            <a:off x="1116013" y="5661025"/>
            <a:ext cx="914400" cy="552450"/>
          </a:xfrm>
          <a:custGeom>
            <a:avLst/>
            <a:gdLst>
              <a:gd name="G0" fmla="+- 0 0 0"/>
              <a:gd name="G1" fmla="+- 13044 0 0"/>
              <a:gd name="G2" fmla="+- 21600 0 0"/>
              <a:gd name="T0" fmla="*/ 17216 w 21600"/>
              <a:gd name="T1" fmla="*/ 0 h 13044"/>
              <a:gd name="T2" fmla="*/ 21600 w 21600"/>
              <a:gd name="T3" fmla="*/ 13044 h 13044"/>
              <a:gd name="T4" fmla="*/ 0 w 21600"/>
              <a:gd name="T5" fmla="*/ 13044 h 1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044" fill="none" extrusionOk="0">
                <a:moveTo>
                  <a:pt x="17216" y="-1"/>
                </a:moveTo>
                <a:cubicBezTo>
                  <a:pt x="20060" y="3753"/>
                  <a:pt x="21600" y="8334"/>
                  <a:pt x="21600" y="13044"/>
                </a:cubicBezTo>
              </a:path>
              <a:path w="21600" h="13044" stroke="0" extrusionOk="0">
                <a:moveTo>
                  <a:pt x="17216" y="-1"/>
                </a:moveTo>
                <a:cubicBezTo>
                  <a:pt x="20060" y="3753"/>
                  <a:pt x="21600" y="8334"/>
                  <a:pt x="21600" y="13044"/>
                </a:cubicBezTo>
                <a:lnTo>
                  <a:pt x="0" y="1304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35" name="Object 43"/>
          <p:cNvGraphicFramePr>
            <a:graphicFrameLocks noChangeAspect="1"/>
          </p:cNvGraphicFramePr>
          <p:nvPr/>
        </p:nvGraphicFramePr>
        <p:xfrm>
          <a:off x="5748338" y="4868863"/>
          <a:ext cx="400050" cy="727075"/>
        </p:xfrm>
        <a:graphic>
          <a:graphicData uri="http://schemas.openxmlformats.org/presentationml/2006/ole">
            <p:oleObj spid="_x0000_s3083" name="Формула" r:id="rId12" imgW="164957" imgH="291847" progId="Equation.3">
              <p:embed/>
            </p:oleObj>
          </a:graphicData>
        </a:graphic>
      </p:graphicFrame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37" name="Object 45"/>
          <p:cNvGraphicFramePr>
            <a:graphicFrameLocks noChangeAspect="1"/>
          </p:cNvGraphicFramePr>
          <p:nvPr/>
        </p:nvGraphicFramePr>
        <p:xfrm>
          <a:off x="8027988" y="4437063"/>
          <a:ext cx="352425" cy="727075"/>
        </p:xfrm>
        <a:graphic>
          <a:graphicData uri="http://schemas.openxmlformats.org/presentationml/2006/ole">
            <p:oleObj spid="_x0000_s3084" name="Формула" r:id="rId13" imgW="139639" imgH="291973" progId="Equation.3">
              <p:embed/>
            </p:oleObj>
          </a:graphicData>
        </a:graphic>
      </p:graphicFrame>
      <p:sp>
        <p:nvSpPr>
          <p:cNvPr id="8239" name="Freeform 47"/>
          <p:cNvSpPr>
            <a:spLocks/>
          </p:cNvSpPr>
          <p:nvPr/>
        </p:nvSpPr>
        <p:spPr bwMode="auto">
          <a:xfrm>
            <a:off x="6011863" y="2708275"/>
            <a:ext cx="2300287" cy="1447800"/>
          </a:xfrm>
          <a:custGeom>
            <a:avLst/>
            <a:gdLst/>
            <a:ahLst/>
            <a:cxnLst>
              <a:cxn ang="0">
                <a:pos x="0" y="912"/>
              </a:cxn>
              <a:cxn ang="0">
                <a:pos x="1449" y="0"/>
              </a:cxn>
            </a:cxnLst>
            <a:rect l="0" t="0" r="r" b="b"/>
            <a:pathLst>
              <a:path w="1449" h="912">
                <a:moveTo>
                  <a:pt x="0" y="912"/>
                </a:moveTo>
                <a:lnTo>
                  <a:pt x="144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40" name="Freeform 48"/>
          <p:cNvSpPr>
            <a:spLocks/>
          </p:cNvSpPr>
          <p:nvPr/>
        </p:nvSpPr>
        <p:spPr bwMode="auto">
          <a:xfrm>
            <a:off x="5532438" y="3933825"/>
            <a:ext cx="3611562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5" y="10"/>
              </a:cxn>
            </a:cxnLst>
            <a:rect l="0" t="0" r="r" b="b"/>
            <a:pathLst>
              <a:path w="2275" h="10">
                <a:moveTo>
                  <a:pt x="0" y="0"/>
                </a:moveTo>
                <a:lnTo>
                  <a:pt x="2275" y="1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41" name="Arc 49"/>
          <p:cNvSpPr>
            <a:spLocks/>
          </p:cNvSpPr>
          <p:nvPr/>
        </p:nvSpPr>
        <p:spPr bwMode="auto">
          <a:xfrm>
            <a:off x="6443663" y="3429000"/>
            <a:ext cx="912812" cy="552450"/>
          </a:xfrm>
          <a:custGeom>
            <a:avLst/>
            <a:gdLst>
              <a:gd name="G0" fmla="+- 0 0 0"/>
              <a:gd name="G1" fmla="+- 13044 0 0"/>
              <a:gd name="G2" fmla="+- 21600 0 0"/>
              <a:gd name="T0" fmla="*/ 17216 w 21573"/>
              <a:gd name="T1" fmla="*/ 0 h 13044"/>
              <a:gd name="T2" fmla="*/ 21573 w 21573"/>
              <a:gd name="T3" fmla="*/ 11958 h 13044"/>
              <a:gd name="T4" fmla="*/ 0 w 21573"/>
              <a:gd name="T5" fmla="*/ 13044 h 1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13044" fill="none" extrusionOk="0">
                <a:moveTo>
                  <a:pt x="17216" y="-1"/>
                </a:moveTo>
                <a:cubicBezTo>
                  <a:pt x="19836" y="3457"/>
                  <a:pt x="21354" y="7624"/>
                  <a:pt x="21572" y="11958"/>
                </a:cubicBezTo>
              </a:path>
              <a:path w="21573" h="13044" stroke="0" extrusionOk="0">
                <a:moveTo>
                  <a:pt x="17216" y="-1"/>
                </a:moveTo>
                <a:cubicBezTo>
                  <a:pt x="19836" y="3457"/>
                  <a:pt x="21354" y="7624"/>
                  <a:pt x="21572" y="11958"/>
                </a:cubicBezTo>
                <a:lnTo>
                  <a:pt x="0" y="1304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44" name="Object 52"/>
          <p:cNvGraphicFramePr>
            <a:graphicFrameLocks noChangeAspect="1"/>
          </p:cNvGraphicFramePr>
          <p:nvPr/>
        </p:nvGraphicFramePr>
        <p:xfrm>
          <a:off x="7380288" y="3357563"/>
          <a:ext cx="395287" cy="469900"/>
        </p:xfrm>
        <a:graphic>
          <a:graphicData uri="http://schemas.openxmlformats.org/presentationml/2006/ole">
            <p:oleObj spid="_x0000_s3085" name="Формула" r:id="rId14" imgW="152202" imgH="177569" progId="Equation.3">
              <p:embed/>
            </p:oleObj>
          </a:graphicData>
        </a:graphic>
      </p:graphicFrame>
      <p:sp>
        <p:nvSpPr>
          <p:cNvPr id="8246" name="Arc 54"/>
          <p:cNvSpPr>
            <a:spLocks/>
          </p:cNvSpPr>
          <p:nvPr/>
        </p:nvSpPr>
        <p:spPr bwMode="auto">
          <a:xfrm rot="5152257">
            <a:off x="6398419" y="4606131"/>
            <a:ext cx="1011238" cy="2263775"/>
          </a:xfrm>
          <a:custGeom>
            <a:avLst/>
            <a:gdLst>
              <a:gd name="G0" fmla="+- 2954 0 0"/>
              <a:gd name="G1" fmla="+- 21600 0 0"/>
              <a:gd name="G2" fmla="+- 21600 0 0"/>
              <a:gd name="T0" fmla="*/ 0 w 24554"/>
              <a:gd name="T1" fmla="*/ 203 h 38954"/>
              <a:gd name="T2" fmla="*/ 15814 w 24554"/>
              <a:gd name="T3" fmla="*/ 38954 h 38954"/>
              <a:gd name="T4" fmla="*/ 2954 w 24554"/>
              <a:gd name="T5" fmla="*/ 21600 h 38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554" h="38954" fill="none" extrusionOk="0">
                <a:moveTo>
                  <a:pt x="-1" y="202"/>
                </a:moveTo>
                <a:cubicBezTo>
                  <a:pt x="978" y="67"/>
                  <a:pt x="1965" y="-1"/>
                  <a:pt x="2954" y="0"/>
                </a:cubicBezTo>
                <a:cubicBezTo>
                  <a:pt x="14883" y="0"/>
                  <a:pt x="24554" y="9670"/>
                  <a:pt x="24554" y="21600"/>
                </a:cubicBezTo>
                <a:cubicBezTo>
                  <a:pt x="24554" y="28442"/>
                  <a:pt x="21311" y="34880"/>
                  <a:pt x="15814" y="38954"/>
                </a:cubicBezTo>
              </a:path>
              <a:path w="24554" h="38954" stroke="0" extrusionOk="0">
                <a:moveTo>
                  <a:pt x="-1" y="202"/>
                </a:moveTo>
                <a:cubicBezTo>
                  <a:pt x="978" y="67"/>
                  <a:pt x="1965" y="-1"/>
                  <a:pt x="2954" y="0"/>
                </a:cubicBezTo>
                <a:cubicBezTo>
                  <a:pt x="14883" y="0"/>
                  <a:pt x="24554" y="9670"/>
                  <a:pt x="24554" y="21600"/>
                </a:cubicBezTo>
                <a:cubicBezTo>
                  <a:pt x="24554" y="28442"/>
                  <a:pt x="21311" y="34880"/>
                  <a:pt x="15814" y="38954"/>
                </a:cubicBezTo>
                <a:lnTo>
                  <a:pt x="2954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6877050" y="5661025"/>
            <a:ext cx="395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2411413" y="6303963"/>
            <a:ext cx="1152525" cy="554037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6659563" y="6303963"/>
            <a:ext cx="2305050" cy="554037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= 180</a:t>
            </a:r>
            <a:r>
              <a:rPr lang="ru-RU" sz="3200" b="1" i="1" baseline="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7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50"/>
                            </p:stCondLst>
                            <p:childTnLst>
                              <p:par>
                                <p:cTn id="1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5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5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5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05295 0.3312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-0.00382 0.262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4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8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-0.004 0.33519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0.11024 0.10509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00"/>
                            </p:stCondLst>
                            <p:childTnLst>
                              <p:par>
                                <p:cTn id="15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0" dur="10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6000"/>
                            </p:stCondLst>
                            <p:childTnLst>
                              <p:par>
                                <p:cTn id="1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3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000"/>
                            </p:stCondLst>
                            <p:childTnLst>
                              <p:par>
                                <p:cTn id="1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10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8000"/>
                            </p:stCondLst>
                            <p:childTnLst>
                              <p:par>
                                <p:cTn id="1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8500"/>
                            </p:stCondLst>
                            <p:childTnLst>
                              <p:par>
                                <p:cTn id="19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animBg="1"/>
      <p:bldP spid="8197" grpId="0" animBg="1"/>
      <p:bldP spid="8197" grpId="1" animBg="1"/>
      <p:bldP spid="8198" grpId="0" animBg="1"/>
      <p:bldP spid="8199" grpId="0" animBg="1"/>
      <p:bldP spid="8199" grpId="1" animBg="1"/>
      <p:bldP spid="8208" grpId="0" animBg="1"/>
      <p:bldP spid="8209" grpId="0" animBg="1"/>
      <p:bldP spid="8210" grpId="0" animBg="1"/>
      <p:bldP spid="8217" grpId="0" animBg="1"/>
      <p:bldP spid="8218" grpId="0" animBg="1"/>
      <p:bldP spid="8219" grpId="0" animBg="1"/>
      <p:bldP spid="8222" grpId="0" animBg="1"/>
      <p:bldP spid="8223" grpId="0" animBg="1"/>
      <p:bldP spid="8224" grpId="0" animBg="1"/>
      <p:bldP spid="8224" grpId="1" animBg="1"/>
      <p:bldP spid="8225" grpId="0" animBg="1"/>
      <p:bldP spid="8226" grpId="0" animBg="1"/>
      <p:bldP spid="8226" grpId="1" animBg="1"/>
      <p:bldP spid="8229" grpId="0" animBg="1"/>
      <p:bldP spid="8230" grpId="0" animBg="1"/>
      <p:bldP spid="8233" grpId="0"/>
      <p:bldP spid="8234" grpId="0" animBg="1"/>
      <p:bldP spid="8239" grpId="0" animBg="1"/>
      <p:bldP spid="8240" grpId="0" animBg="1"/>
      <p:bldP spid="8241" grpId="0" animBg="1"/>
      <p:bldP spid="8246" grpId="0" animBg="1"/>
      <p:bldP spid="8247" grpId="0"/>
      <p:bldP spid="8248" grpId="0" animBg="1"/>
      <p:bldP spid="8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Text Box 3"/>
          <p:cNvSpPr txBox="1">
            <a:spLocks noChangeArrowheads="1"/>
          </p:cNvSpPr>
          <p:nvPr/>
        </p:nvSpPr>
        <p:spPr bwMode="auto">
          <a:xfrm>
            <a:off x="428625" y="0"/>
            <a:ext cx="8229600" cy="102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Угол между прямыми</a:t>
            </a:r>
          </a:p>
        </p:txBody>
      </p:sp>
      <p:sp>
        <p:nvSpPr>
          <p:cNvPr id="3" name="AutoShape 15"/>
          <p:cNvSpPr>
            <a:spLocks noChangeArrowheads="1"/>
          </p:cNvSpPr>
          <p:nvPr/>
        </p:nvSpPr>
        <p:spPr bwMode="auto">
          <a:xfrm>
            <a:off x="357188" y="1571625"/>
            <a:ext cx="3000375" cy="1785938"/>
          </a:xfrm>
          <a:custGeom>
            <a:avLst/>
            <a:gdLst>
              <a:gd name="T0" fmla="*/ 0 w 2448"/>
              <a:gd name="T1" fmla="*/ 2147483647 h 1440"/>
              <a:gd name="T2" fmla="*/ 2147483647 w 2448"/>
              <a:gd name="T3" fmla="*/ 0 h 1440"/>
              <a:gd name="T4" fmla="*/ 0 60000 65536"/>
              <a:gd name="T5" fmla="*/ 0 60000 65536"/>
              <a:gd name="T6" fmla="*/ 0 w 2448"/>
              <a:gd name="T7" fmla="*/ 0 h 1440"/>
              <a:gd name="T8" fmla="*/ 2448 w 2448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48" h="1440">
                <a:moveTo>
                  <a:pt x="0" y="1440"/>
                </a:moveTo>
                <a:lnTo>
                  <a:pt x="2448" y="0"/>
                </a:ln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 flipV="1">
            <a:off x="285750" y="3571875"/>
            <a:ext cx="3603625" cy="4603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8" name="Прямая со стрелкой 7"/>
          <p:cNvCxnSpPr>
            <a:cxnSpLocks noChangeShapeType="1"/>
          </p:cNvCxnSpPr>
          <p:nvPr/>
        </p:nvCxnSpPr>
        <p:spPr bwMode="auto">
          <a:xfrm flipV="1">
            <a:off x="1214438" y="2214563"/>
            <a:ext cx="1071562" cy="64293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0" name="Прямая со стрелкой 9"/>
          <p:cNvCxnSpPr/>
          <p:nvPr/>
        </p:nvCxnSpPr>
        <p:spPr bwMode="auto">
          <a:xfrm>
            <a:off x="1571625" y="3571875"/>
            <a:ext cx="1357313" cy="15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1285875" y="2071688"/>
          <a:ext cx="361950" cy="627062"/>
        </p:xfrm>
        <a:graphic>
          <a:graphicData uri="http://schemas.openxmlformats.org/presentationml/2006/ole">
            <p:oleObj spid="_x0000_s4098" name="Формула" r:id="rId3" imgW="152280" imgH="2538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928813" y="2928938"/>
          <a:ext cx="428625" cy="627062"/>
        </p:xfrm>
        <a:graphic>
          <a:graphicData uri="http://schemas.openxmlformats.org/presentationml/2006/ole">
            <p:oleObj spid="_x0000_s4099" name="Формула" r:id="rId4" imgW="126720" imgH="253800" progId="Equation.3">
              <p:embed/>
            </p:oleObj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428625" y="2643188"/>
          <a:ext cx="420688" cy="461962"/>
        </p:xfrm>
        <a:graphic>
          <a:graphicData uri="http://schemas.openxmlformats.org/presentationml/2006/ole">
            <p:oleObj spid="_x0000_s4100" name="Формула" r:id="rId5" imgW="126720" imgH="139680" progId="Equation.3">
              <p:embed/>
            </p:oleObj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500063" y="3643313"/>
          <a:ext cx="420687" cy="590550"/>
        </p:xfrm>
        <a:graphic>
          <a:graphicData uri="http://schemas.openxmlformats.org/presentationml/2006/ole">
            <p:oleObj spid="_x0000_s4101" name="Формула" r:id="rId6" imgW="126720" imgH="177480" progId="Equation.3">
              <p:embed/>
            </p:oleObj>
          </a:graphicData>
        </a:graphic>
      </p:graphicFrame>
      <p:grpSp>
        <p:nvGrpSpPr>
          <p:cNvPr id="2" name="Группа 28"/>
          <p:cNvGrpSpPr>
            <a:grpSpLocks/>
          </p:cNvGrpSpPr>
          <p:nvPr/>
        </p:nvGrpSpPr>
        <p:grpSpPr bwMode="auto">
          <a:xfrm>
            <a:off x="3857625" y="1357313"/>
            <a:ext cx="5143500" cy="627062"/>
            <a:chOff x="3857620" y="1357298"/>
            <a:chExt cx="5143537" cy="627062"/>
          </a:xfrm>
        </p:grpSpPr>
        <p:graphicFrame>
          <p:nvGraphicFramePr>
            <p:cNvPr id="1038" name="Object 8"/>
            <p:cNvGraphicFramePr>
              <a:graphicFrameLocks noChangeAspect="1"/>
            </p:cNvGraphicFramePr>
            <p:nvPr/>
          </p:nvGraphicFramePr>
          <p:xfrm>
            <a:off x="3857620" y="1357298"/>
            <a:ext cx="361950" cy="627062"/>
          </p:xfrm>
          <a:graphic>
            <a:graphicData uri="http://schemas.openxmlformats.org/presentationml/2006/ole">
              <p:oleObj spid="_x0000_s4110" name="Формула" r:id="rId7" imgW="152280" imgH="253800" progId="Equation.3">
                <p:embed/>
              </p:oleObj>
            </a:graphicData>
          </a:graphic>
        </p:graphicFrame>
        <p:sp>
          <p:nvSpPr>
            <p:cNvPr id="1053" name="TextBox 25"/>
            <p:cNvSpPr txBox="1">
              <a:spLocks noChangeArrowheads="1"/>
            </p:cNvSpPr>
            <p:nvPr/>
          </p:nvSpPr>
          <p:spPr bwMode="auto">
            <a:xfrm>
              <a:off x="4214811" y="1500174"/>
              <a:ext cx="4786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направляющий вектор прямой </a:t>
              </a:r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</p:grpSp>
      <p:grpSp>
        <p:nvGrpSpPr>
          <p:cNvPr id="5" name="Группа 29"/>
          <p:cNvGrpSpPr>
            <a:grpSpLocks/>
          </p:cNvGrpSpPr>
          <p:nvPr/>
        </p:nvGrpSpPr>
        <p:grpSpPr bwMode="auto">
          <a:xfrm>
            <a:off x="3857625" y="2071688"/>
            <a:ext cx="5143500" cy="687387"/>
            <a:chOff x="4000496" y="2714620"/>
            <a:chExt cx="5143504" cy="687221"/>
          </a:xfrm>
        </p:grpSpPr>
        <p:graphicFrame>
          <p:nvGraphicFramePr>
            <p:cNvPr id="1037" name="Object 9"/>
            <p:cNvGraphicFramePr>
              <a:graphicFrameLocks noChangeAspect="1"/>
            </p:cNvGraphicFramePr>
            <p:nvPr/>
          </p:nvGraphicFramePr>
          <p:xfrm>
            <a:off x="4000496" y="2714620"/>
            <a:ext cx="373063" cy="687221"/>
          </p:xfrm>
          <a:graphic>
            <a:graphicData uri="http://schemas.openxmlformats.org/presentationml/2006/ole">
              <p:oleObj spid="_x0000_s4109" name="Формула" r:id="rId8" imgW="126720" imgH="253800" progId="Equation.3">
                <p:embed/>
              </p:oleObj>
            </a:graphicData>
          </a:graphic>
        </p:graphicFrame>
        <p:sp>
          <p:nvSpPr>
            <p:cNvPr id="1052" name="TextBox 27"/>
            <p:cNvSpPr txBox="1">
              <a:spLocks noChangeArrowheads="1"/>
            </p:cNvSpPr>
            <p:nvPr/>
          </p:nvSpPr>
          <p:spPr bwMode="auto">
            <a:xfrm>
              <a:off x="4357654" y="2857498"/>
              <a:ext cx="4786346" cy="461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- направляющий вектор прямой </a:t>
              </a:r>
              <a:r>
                <a:rPr lang="en-US" sz="2400" b="1" i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3857625" y="3857625"/>
          <a:ext cx="1714500" cy="776288"/>
        </p:xfrm>
        <a:graphic>
          <a:graphicData uri="http://schemas.openxmlformats.org/presentationml/2006/ole">
            <p:oleObj spid="_x0000_s4102" name="Формула" r:id="rId9" imgW="749160" imgH="253800" progId="Equation.3">
              <p:embed/>
            </p:oleObj>
          </a:graphicData>
        </a:graphic>
      </p:graphicFrame>
      <p:graphicFrame>
        <p:nvGraphicFramePr>
          <p:cNvPr id="38924" name="Object 12"/>
          <p:cNvGraphicFramePr>
            <a:graphicFrameLocks noChangeAspect="1"/>
          </p:cNvGraphicFramePr>
          <p:nvPr/>
        </p:nvGraphicFramePr>
        <p:xfrm>
          <a:off x="6286500" y="3857625"/>
          <a:ext cx="1928813" cy="763588"/>
        </p:xfrm>
        <a:graphic>
          <a:graphicData uri="http://schemas.openxmlformats.org/presentationml/2006/ole">
            <p:oleObj spid="_x0000_s4103" name="Формула" r:id="rId10" imgW="774360" imgH="253800" progId="Equation.3">
              <p:embed/>
            </p:oleObj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1214438" y="5214938"/>
          <a:ext cx="7267575" cy="1293812"/>
        </p:xfrm>
        <a:graphic>
          <a:graphicData uri="http://schemas.openxmlformats.org/presentationml/2006/ole">
            <p:oleObj spid="_x0000_s4104" name="Формула" r:id="rId11" imgW="2260440" imgH="469800" progId="Equation.3">
              <p:embed/>
            </p:oleObj>
          </a:graphicData>
        </a:graphic>
      </p:graphicFrame>
      <p:grpSp>
        <p:nvGrpSpPr>
          <p:cNvPr id="6" name="Группа 38"/>
          <p:cNvGrpSpPr>
            <a:grpSpLocks/>
          </p:cNvGrpSpPr>
          <p:nvPr/>
        </p:nvGrpSpPr>
        <p:grpSpPr bwMode="auto">
          <a:xfrm>
            <a:off x="1285875" y="3929063"/>
            <a:ext cx="1357313" cy="1500187"/>
            <a:chOff x="642910" y="4714884"/>
            <a:chExt cx="1357322" cy="1500198"/>
          </a:xfrm>
        </p:grpSpPr>
        <p:cxnSp>
          <p:nvCxnSpPr>
            <p:cNvPr id="1049" name="Прямая со стрелкой 11"/>
            <p:cNvCxnSpPr>
              <a:cxnSpLocks noChangeShapeType="1"/>
            </p:cNvCxnSpPr>
            <p:nvPr/>
          </p:nvCxnSpPr>
          <p:spPr bwMode="auto">
            <a:xfrm flipV="1">
              <a:off x="642910" y="4857760"/>
              <a:ext cx="1214446" cy="71438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13" name="Прямая со стрелкой 12"/>
            <p:cNvCxnSpPr/>
            <p:nvPr/>
          </p:nvCxnSpPr>
          <p:spPr bwMode="auto">
            <a:xfrm>
              <a:off x="642910" y="5572140"/>
              <a:ext cx="1357322" cy="1587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aphicFrame>
          <p:nvGraphicFramePr>
            <p:cNvPr id="1034" name="Object 3"/>
            <p:cNvGraphicFramePr>
              <a:graphicFrameLocks noChangeAspect="1"/>
            </p:cNvGraphicFramePr>
            <p:nvPr/>
          </p:nvGraphicFramePr>
          <p:xfrm>
            <a:off x="857224" y="4714884"/>
            <a:ext cx="361950" cy="627062"/>
          </p:xfrm>
          <a:graphic>
            <a:graphicData uri="http://schemas.openxmlformats.org/presentationml/2006/ole">
              <p:oleObj spid="_x0000_s4106" name="Формула" r:id="rId12" imgW="152280" imgH="253800" progId="Equation.3">
                <p:embed/>
              </p:oleObj>
            </a:graphicData>
          </a:graphic>
        </p:graphicFrame>
        <p:graphicFrame>
          <p:nvGraphicFramePr>
            <p:cNvPr id="1035" name="Object 5"/>
            <p:cNvGraphicFramePr>
              <a:graphicFrameLocks noChangeAspect="1"/>
            </p:cNvGraphicFramePr>
            <p:nvPr/>
          </p:nvGraphicFramePr>
          <p:xfrm>
            <a:off x="1214414" y="5572140"/>
            <a:ext cx="309263" cy="642942"/>
          </p:xfrm>
          <a:graphic>
            <a:graphicData uri="http://schemas.openxmlformats.org/presentationml/2006/ole">
              <p:oleObj spid="_x0000_s4107" name="Формула" r:id="rId13" imgW="126720" imgH="253800" progId="Equation.3">
                <p:embed/>
              </p:oleObj>
            </a:graphicData>
          </a:graphic>
        </p:graphicFrame>
        <p:sp>
          <p:nvSpPr>
            <p:cNvPr id="36" name="Дуга 35"/>
            <p:cNvSpPr/>
            <p:nvPr/>
          </p:nvSpPr>
          <p:spPr bwMode="auto">
            <a:xfrm>
              <a:off x="1000100" y="5357826"/>
              <a:ext cx="46037" cy="428628"/>
            </a:xfrm>
            <a:prstGeom prst="arc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latin typeface="Calibri" pitchFamily="32" charset="0"/>
              </a:endParaRPr>
            </a:p>
          </p:txBody>
        </p:sp>
        <p:graphicFrame>
          <p:nvGraphicFramePr>
            <p:cNvPr id="1036" name="Object 15"/>
            <p:cNvGraphicFramePr>
              <a:graphicFrameLocks noChangeAspect="1"/>
            </p:cNvGraphicFramePr>
            <p:nvPr/>
          </p:nvGraphicFramePr>
          <p:xfrm>
            <a:off x="1071538" y="5214950"/>
            <a:ext cx="355602" cy="420257"/>
          </p:xfrm>
          <a:graphic>
            <a:graphicData uri="http://schemas.openxmlformats.org/presentationml/2006/ole">
              <p:oleObj spid="_x0000_s4108" name="Формула" r:id="rId14" imgW="139680" imgH="164880" progId="Equation.3">
                <p:embed/>
              </p:oleObj>
            </a:graphicData>
          </a:graphic>
        </p:graphicFrame>
      </p:grpSp>
      <p:grpSp>
        <p:nvGrpSpPr>
          <p:cNvPr id="7" name="Группа 44"/>
          <p:cNvGrpSpPr>
            <a:grpSpLocks/>
          </p:cNvGrpSpPr>
          <p:nvPr/>
        </p:nvGrpSpPr>
        <p:grpSpPr bwMode="auto">
          <a:xfrm>
            <a:off x="3929063" y="2786063"/>
            <a:ext cx="4000500" cy="506412"/>
            <a:chOff x="3929058" y="2786058"/>
            <a:chExt cx="4000528" cy="506560"/>
          </a:xfrm>
        </p:grpSpPr>
        <p:graphicFrame>
          <p:nvGraphicFramePr>
            <p:cNvPr id="1033" name="Object 16"/>
            <p:cNvGraphicFramePr>
              <a:graphicFrameLocks noChangeAspect="1"/>
            </p:cNvGraphicFramePr>
            <p:nvPr/>
          </p:nvGraphicFramePr>
          <p:xfrm>
            <a:off x="3929058" y="2786058"/>
            <a:ext cx="428628" cy="506560"/>
          </p:xfrm>
          <a:graphic>
            <a:graphicData uri="http://schemas.openxmlformats.org/presentationml/2006/ole">
              <p:oleObj spid="_x0000_s4105" name="Формула" r:id="rId15" imgW="139680" imgH="164880" progId="Equation.3">
                <p:embed/>
              </p:oleObj>
            </a:graphicData>
          </a:graphic>
        </p:graphicFrame>
        <p:sp>
          <p:nvSpPr>
            <p:cNvPr id="1048" name="TextBox 43"/>
            <p:cNvSpPr txBox="1">
              <a:spLocks noChangeArrowheads="1"/>
            </p:cNvSpPr>
            <p:nvPr/>
          </p:nvSpPr>
          <p:spPr bwMode="auto">
            <a:xfrm>
              <a:off x="4357654" y="2786058"/>
              <a:ext cx="35719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- угол между прямыми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24600" y="0"/>
            <a:ext cx="2819400" cy="777875"/>
          </a:xfrm>
        </p:spPr>
        <p:txBody>
          <a:bodyPr/>
          <a:lstStyle/>
          <a:p>
            <a:r>
              <a:rPr lang="ru-RU" sz="4000" b="1">
                <a:solidFill>
                  <a:srgbClr val="3507B5"/>
                </a:solidFill>
                <a:latin typeface="Times New Roman" pitchFamily="18" charset="0"/>
              </a:rPr>
              <a:t>№ 464 (а)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1728788" cy="64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Дано:</a:t>
            </a:r>
          </a:p>
        </p:txBody>
      </p:sp>
      <p:pic>
        <p:nvPicPr>
          <p:cNvPr id="12293" name="Picture 5" descr="COBJ0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952875"/>
            <a:ext cx="18097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547813" y="1196975"/>
          <a:ext cx="1547812" cy="495300"/>
        </p:xfrm>
        <a:graphic>
          <a:graphicData uri="http://schemas.openxmlformats.org/presentationml/2006/ole">
            <p:oleObj spid="_x0000_s5122" name="Формула" r:id="rId4" imgW="711200" imgH="228600" progId="Equation.3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3348038" y="1174750"/>
          <a:ext cx="1584325" cy="506413"/>
        </p:xfrm>
        <a:graphic>
          <a:graphicData uri="http://schemas.openxmlformats.org/presentationml/2006/ole">
            <p:oleObj spid="_x0000_s5123" name="Формула" r:id="rId5" imgW="711200" imgH="228600" progId="Equation.3">
              <p:embed/>
            </p:oleObj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5292725" y="1125538"/>
          <a:ext cx="1619250" cy="511175"/>
        </p:xfrm>
        <a:graphic>
          <a:graphicData uri="http://schemas.openxmlformats.org/presentationml/2006/ole">
            <p:oleObj spid="_x0000_s5124" name="Формула" r:id="rId6" imgW="723586" imgH="228501" progId="Equation.3">
              <p:embed/>
            </p:oleObj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7308850" y="1160463"/>
          <a:ext cx="1511300" cy="484187"/>
        </p:xfrm>
        <a:graphic>
          <a:graphicData uri="http://schemas.openxmlformats.org/presentationml/2006/ole">
            <p:oleObj spid="_x0000_s5125" name="Формула" r:id="rId7" imgW="711200" imgH="228600" progId="Equation.3">
              <p:embed/>
            </p:oleObj>
          </a:graphicData>
        </a:graphic>
      </p:graphicFrame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0" y="170021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Найти: угол между прямыми АВ и </a:t>
            </a:r>
            <a:r>
              <a:rPr lang="en-US" sz="3200" b="1" i="1">
                <a:latin typeface="Times New Roman" pitchFamily="18" charset="0"/>
              </a:rPr>
              <a:t>CD</a:t>
            </a:r>
            <a:r>
              <a:rPr lang="ru-RU" sz="3200" b="1" i="1">
                <a:latin typeface="Times New Roman" pitchFamily="18" charset="0"/>
              </a:rPr>
              <a:t>.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0" y="21336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4000" b="1" i="1">
                <a:solidFill>
                  <a:srgbClr val="3507B5"/>
                </a:solidFill>
                <a:latin typeface="Times New Roman" pitchFamily="18" charset="0"/>
              </a:rPr>
              <a:t>Ваши предложения…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0" y="2852738"/>
            <a:ext cx="914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ru-RU" sz="3200" b="1" i="1">
                <a:solidFill>
                  <a:srgbClr val="FF0000"/>
                </a:solidFill>
                <a:latin typeface="Times New Roman" pitchFamily="18" charset="0"/>
              </a:rPr>
              <a:t>Найдем координаты векторов</a:t>
            </a:r>
          </a:p>
          <a:p>
            <a:pPr marL="609600" indent="-6096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FF0000"/>
                </a:solidFill>
                <a:latin typeface="Times New Roman" pitchFamily="18" charset="0"/>
              </a:rPr>
              <a:t>и</a:t>
            </a:r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1835150" y="3284538"/>
          <a:ext cx="720725" cy="622300"/>
        </p:xfrm>
        <a:graphic>
          <a:graphicData uri="http://schemas.openxmlformats.org/presentationml/2006/ole">
            <p:oleObj spid="_x0000_s5126" name="Формула" r:id="rId8" imgW="279279" imgH="241195" progId="Equation.3">
              <p:embed/>
            </p:oleObj>
          </a:graphicData>
        </a:graphic>
      </p:graphicFrame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4932363" y="3284538"/>
          <a:ext cx="728662" cy="635000"/>
        </p:xfrm>
        <a:graphic>
          <a:graphicData uri="http://schemas.openxmlformats.org/presentationml/2006/ole">
            <p:oleObj spid="_x0000_s5127" name="Формула" r:id="rId9" imgW="291960" imgH="253800" progId="Equation.3">
              <p:embed/>
            </p:oleObj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2555875" y="3357563"/>
          <a:ext cx="1511300" cy="636587"/>
        </p:xfrm>
        <a:graphic>
          <a:graphicData uri="http://schemas.openxmlformats.org/presentationml/2006/ole">
            <p:oleObj spid="_x0000_s5128" name="Формула" r:id="rId10" imgW="545863" imgH="228501" progId="Equation.3">
              <p:embed/>
            </p:oleObj>
          </a:graphicData>
        </a:graphic>
      </p:graphicFrame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5795963" y="3357563"/>
          <a:ext cx="1512887" cy="615950"/>
        </p:xfrm>
        <a:graphic>
          <a:graphicData uri="http://schemas.openxmlformats.org/presentationml/2006/ole">
            <p:oleObj spid="_x0000_s5129" name="Формула" r:id="rId11" imgW="558800" imgH="228600" progId="Equation.3">
              <p:embed/>
            </p:oleObj>
          </a:graphicData>
        </a:graphic>
      </p:graphicFrame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1692275" y="3933825"/>
            <a:ext cx="69484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FF0000"/>
                </a:solidFill>
                <a:latin typeface="Times New Roman" pitchFamily="18" charset="0"/>
              </a:rPr>
              <a:t>2. Воспользуемся формулой: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14" name="Object 26"/>
          <p:cNvGraphicFramePr>
            <a:graphicFrameLocks noChangeAspect="1"/>
          </p:cNvGraphicFramePr>
          <p:nvPr/>
        </p:nvGraphicFramePr>
        <p:xfrm>
          <a:off x="2124075" y="4486275"/>
          <a:ext cx="7019925" cy="1408113"/>
        </p:xfrm>
        <a:graphic>
          <a:graphicData uri="http://schemas.openxmlformats.org/presentationml/2006/ole">
            <p:oleObj spid="_x0000_s5130" name="Формула" r:id="rId12" imgW="2705100" imgH="546100" progId="Equation.3">
              <p:embed/>
            </p:oleObj>
          </a:graphicData>
        </a:graphic>
      </p:graphicFrame>
      <p:sp>
        <p:nvSpPr>
          <p:cNvPr id="12317" name="AutoShape 29"/>
          <p:cNvSpPr>
            <a:spLocks noChangeArrowheads="1"/>
          </p:cNvSpPr>
          <p:nvPr/>
        </p:nvSpPr>
        <p:spPr bwMode="auto">
          <a:xfrm>
            <a:off x="5867400" y="5654675"/>
            <a:ext cx="2663825" cy="1203325"/>
          </a:xfrm>
          <a:prstGeom prst="irregularSeal1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 i="1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= 30</a:t>
            </a:r>
            <a:r>
              <a:rPr lang="ru-RU" sz="3200" b="1" i="1" baseline="30000">
                <a:latin typeface="Times New Roman" pitchFamily="18" charset="0"/>
                <a:cs typeface="Times New Roman" pitchFamily="18" charset="0"/>
              </a:rPr>
              <a:t>0</a:t>
            </a:r>
            <a:endParaRPr lang="el-GR" sz="32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"/>
                            </p:stCondLst>
                            <p:childTnLst>
                              <p:par>
                                <p:cTn id="2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00"/>
                            </p:stCondLst>
                            <p:childTnLst>
                              <p:par>
                                <p:cTn id="2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00"/>
                            </p:stCondLst>
                            <p:childTnLst>
                              <p:par>
                                <p:cTn id="3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00"/>
                            </p:stCondLst>
                            <p:childTnLst>
                              <p:par>
                                <p:cTn id="3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50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5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302" grpId="0" build="p"/>
      <p:bldP spid="12303" grpId="0" build="p"/>
      <p:bldP spid="12304" grpId="0" build="p"/>
      <p:bldP spid="12313" grpId="0" build="p"/>
      <p:bldP spid="123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324600" y="0"/>
            <a:ext cx="2819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3507B5"/>
                </a:solidFill>
                <a:latin typeface="Times New Roman" pitchFamily="18" charset="0"/>
              </a:rPr>
              <a:t>№ 466 (а)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3238" y="476250"/>
            <a:ext cx="8640762" cy="122555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Дано: куб АВС</a:t>
            </a:r>
            <a:r>
              <a:rPr lang="en-US" b="1" i="1">
                <a:latin typeface="Times New Roman" pitchFamily="18" charset="0"/>
              </a:rPr>
              <a:t>DA</a:t>
            </a:r>
            <a:r>
              <a:rPr lang="en-US" b="1" i="1" baseline="-25000">
                <a:latin typeface="Times New Roman" pitchFamily="18" charset="0"/>
              </a:rPr>
              <a:t>1</a:t>
            </a:r>
            <a:r>
              <a:rPr lang="en-US" b="1" i="1">
                <a:latin typeface="Times New Roman" pitchFamily="18" charset="0"/>
              </a:rPr>
              <a:t>B</a:t>
            </a:r>
            <a:r>
              <a:rPr lang="en-US" b="1" i="1" baseline="-25000">
                <a:latin typeface="Times New Roman" pitchFamily="18" charset="0"/>
              </a:rPr>
              <a:t>1</a:t>
            </a:r>
            <a:r>
              <a:rPr lang="en-US" b="1" i="1">
                <a:latin typeface="Times New Roman" pitchFamily="18" charset="0"/>
              </a:rPr>
              <a:t>C</a:t>
            </a:r>
            <a:r>
              <a:rPr lang="en-US" b="1" i="1" baseline="-25000">
                <a:latin typeface="Times New Roman" pitchFamily="18" charset="0"/>
              </a:rPr>
              <a:t>1</a:t>
            </a:r>
            <a:r>
              <a:rPr lang="en-US" b="1" i="1">
                <a:latin typeface="Times New Roman" pitchFamily="18" charset="0"/>
              </a:rPr>
              <a:t>D</a:t>
            </a:r>
            <a:r>
              <a:rPr lang="en-US" b="1" i="1" baseline="-25000">
                <a:latin typeface="Times New Roman" pitchFamily="18" charset="0"/>
              </a:rPr>
              <a:t>1</a:t>
            </a:r>
            <a:r>
              <a:rPr lang="en-US" b="1" i="1">
                <a:latin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1">
                <a:latin typeface="Times New Roman" pitchFamily="18" charset="0"/>
              </a:rPr>
              <a:t>           </a:t>
            </a:r>
            <a:r>
              <a:rPr lang="ru-RU" b="1" i="1">
                <a:latin typeface="Times New Roman" pitchFamily="18" charset="0"/>
              </a:rPr>
              <a:t>точка М принадлежит АА</a:t>
            </a:r>
            <a:r>
              <a:rPr lang="ru-RU" b="1" i="1" baseline="-25000">
                <a:latin typeface="Times New Roman" pitchFamily="18" charset="0"/>
              </a:rPr>
              <a:t>1</a:t>
            </a:r>
            <a:endParaRPr lang="ru-RU" b="1" i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           АМ : МА</a:t>
            </a:r>
            <a:r>
              <a:rPr lang="ru-RU" b="1" i="1" baseline="-25000">
                <a:latin typeface="Times New Roman" pitchFamily="18" charset="0"/>
              </a:rPr>
              <a:t>1</a:t>
            </a:r>
            <a:r>
              <a:rPr lang="ru-RU" b="1" i="1">
                <a:latin typeface="Times New Roman" pitchFamily="18" charset="0"/>
              </a:rPr>
              <a:t> = 3 : 1;  </a:t>
            </a:r>
            <a:r>
              <a:rPr lang="en-US" b="1" i="1">
                <a:latin typeface="Times New Roman" pitchFamily="18" charset="0"/>
              </a:rPr>
              <a:t>N</a:t>
            </a:r>
            <a:r>
              <a:rPr lang="ru-RU" b="1" i="1">
                <a:latin typeface="Times New Roman" pitchFamily="18" charset="0"/>
              </a:rPr>
              <a:t> – середина ВС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98913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latin typeface="Times New Roman" pitchFamily="18" charset="0"/>
              </a:rPr>
              <a:t>Вычислить косинус угла между прям. </a:t>
            </a:r>
            <a:r>
              <a:rPr lang="en-US" sz="3200" b="1" i="1">
                <a:latin typeface="Times New Roman" pitchFamily="18" charset="0"/>
              </a:rPr>
              <a:t>MN </a:t>
            </a:r>
            <a:r>
              <a:rPr lang="ru-RU" sz="3200" b="1" i="1">
                <a:latin typeface="Times New Roman" pitchFamily="18" charset="0"/>
              </a:rPr>
              <a:t>и </a:t>
            </a:r>
            <a:r>
              <a:rPr lang="en-US" sz="3200" b="1" i="1">
                <a:latin typeface="Times New Roman" pitchFamily="18" charset="0"/>
              </a:rPr>
              <a:t>DD</a:t>
            </a:r>
            <a:r>
              <a:rPr lang="en-US" sz="3200" b="1" i="1" baseline="-25000">
                <a:latin typeface="Times New Roman" pitchFamily="18" charset="0"/>
              </a:rPr>
              <a:t>1</a:t>
            </a:r>
            <a:endParaRPr lang="ru-RU" sz="3200" b="1" i="1">
              <a:latin typeface="Times New Roman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543550" y="2852738"/>
            <a:ext cx="3600450" cy="3698875"/>
            <a:chOff x="3243" y="1797"/>
            <a:chExt cx="2268" cy="2330"/>
          </a:xfrm>
        </p:grpSpPr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5171" y="3339"/>
              <a:ext cx="2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4922" y="1797"/>
              <a:ext cx="31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3923" y="2115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 flipH="1">
              <a:off x="3561" y="2115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>
              <a:off x="3561" y="2523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 flipH="1">
              <a:off x="4831" y="2115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3561" y="2523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 flipH="1">
              <a:off x="4831" y="2523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>
              <a:off x="3561" y="3839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5148" y="2115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 flipV="1">
              <a:off x="4831" y="3521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3923" y="2115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H="1">
              <a:off x="3923" y="3521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 flipH="1">
              <a:off x="3561" y="3521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4" name="Text Box 24"/>
            <p:cNvSpPr txBox="1">
              <a:spLocks noChangeArrowheads="1"/>
            </p:cNvSpPr>
            <p:nvPr/>
          </p:nvSpPr>
          <p:spPr bwMode="auto">
            <a:xfrm>
              <a:off x="3243" y="2251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5385" name="Text Box 25"/>
            <p:cNvSpPr txBox="1">
              <a:spLocks noChangeArrowheads="1"/>
            </p:cNvSpPr>
            <p:nvPr/>
          </p:nvSpPr>
          <p:spPr bwMode="auto">
            <a:xfrm>
              <a:off x="4830" y="2432"/>
              <a:ext cx="6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>
              <a:off x="3787" y="1797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15387" name="Text Box 27"/>
            <p:cNvSpPr txBox="1">
              <a:spLocks noChangeArrowheads="1"/>
            </p:cNvSpPr>
            <p:nvPr/>
          </p:nvSpPr>
          <p:spPr bwMode="auto">
            <a:xfrm>
              <a:off x="3379" y="3839"/>
              <a:ext cx="6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15388" name="Text Box 28"/>
            <p:cNvSpPr txBox="1">
              <a:spLocks noChangeArrowheads="1"/>
            </p:cNvSpPr>
            <p:nvPr/>
          </p:nvSpPr>
          <p:spPr bwMode="auto">
            <a:xfrm>
              <a:off x="4830" y="3793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3923" y="3203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0" y="2708275"/>
            <a:ext cx="58674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1</a:t>
            </a: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. Введем систему координат.</a:t>
            </a:r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5699125" y="6111875"/>
            <a:ext cx="350838" cy="349250"/>
          </a:xfrm>
          <a:custGeom>
            <a:avLst/>
            <a:gdLst/>
            <a:ahLst/>
            <a:cxnLst>
              <a:cxn ang="0">
                <a:pos x="221" y="0"/>
              </a:cxn>
              <a:cxn ang="0">
                <a:pos x="0" y="220"/>
              </a:cxn>
            </a:cxnLst>
            <a:rect l="0" t="0" r="r" b="b"/>
            <a:pathLst>
              <a:path w="221" h="220">
                <a:moveTo>
                  <a:pt x="221" y="0"/>
                </a:moveTo>
                <a:lnTo>
                  <a:pt x="0" y="22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8488363" y="5578475"/>
            <a:ext cx="519112" cy="14288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327" y="0"/>
              </a:cxn>
            </a:cxnLst>
            <a:rect l="0" t="0" r="r" b="b"/>
            <a:pathLst>
              <a:path w="327" h="9">
                <a:moveTo>
                  <a:pt x="0" y="9"/>
                </a:moveTo>
                <a:lnTo>
                  <a:pt x="327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6629400" y="5562600"/>
            <a:ext cx="1935163" cy="30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19" y="19"/>
              </a:cxn>
            </a:cxnLst>
            <a:rect l="0" t="0" r="r" b="b"/>
            <a:pathLst>
              <a:path w="1219" h="19">
                <a:moveTo>
                  <a:pt x="0" y="0"/>
                </a:moveTo>
                <a:lnTo>
                  <a:pt x="1219" y="19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6613525" y="3413125"/>
            <a:ext cx="15875" cy="213360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344"/>
              </a:cxn>
            </a:cxnLst>
            <a:rect l="0" t="0" r="r" b="b"/>
            <a:pathLst>
              <a:path w="10" h="1344">
                <a:moveTo>
                  <a:pt x="10" y="0"/>
                </a:moveTo>
                <a:lnTo>
                  <a:pt x="0" y="1344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6035675" y="5562600"/>
            <a:ext cx="609600" cy="549275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346"/>
              </a:cxn>
            </a:cxnLst>
            <a:rect l="0" t="0" r="r" b="b"/>
            <a:pathLst>
              <a:path w="384" h="346">
                <a:moveTo>
                  <a:pt x="384" y="0"/>
                </a:moveTo>
                <a:lnTo>
                  <a:pt x="0" y="346"/>
                </a:lnTo>
              </a:path>
            </a:pathLst>
          </a:custGeom>
          <a:noFill/>
          <a:ln w="57150" cap="flat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8782050" y="55165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6629400" y="2606675"/>
            <a:ext cx="1588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0" y="0"/>
              </a:cxn>
            </a:cxnLst>
            <a:rect l="0" t="0" r="r" b="b"/>
            <a:pathLst>
              <a:path w="1" h="508">
                <a:moveTo>
                  <a:pt x="0" y="508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5724525" y="633888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3507B5"/>
                </a:solidFill>
                <a:latin typeface="Times New Roman" pitchFamily="18" charset="0"/>
              </a:rPr>
              <a:t>у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6227763" y="2565400"/>
            <a:ext cx="322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3507B5"/>
                </a:solidFill>
                <a:latin typeface="Times New Roman" pitchFamily="18" charset="0"/>
              </a:rPr>
              <a:t>z</a:t>
            </a:r>
            <a:endParaRPr lang="ru-RU" sz="2800" b="1" i="1">
              <a:solidFill>
                <a:srgbClr val="3507B5"/>
              </a:solidFill>
              <a:latin typeface="Times New Roman" pitchFamily="18" charset="0"/>
            </a:endParaRPr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0" y="3141663"/>
            <a:ext cx="53641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2. Рассмотрим 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DD</a:t>
            </a:r>
            <a:r>
              <a:rPr lang="en-US" sz="3200" b="1" i="1" baseline="-25000">
                <a:solidFill>
                  <a:srgbClr val="3507B5"/>
                </a:solidFill>
                <a:latin typeface="Times New Roman" pitchFamily="18" charset="0"/>
              </a:rPr>
              <a:t>1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 </a:t>
            </a: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и М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N</a:t>
            </a: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6035675" y="4618038"/>
            <a:ext cx="2316163" cy="1173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59" y="739"/>
              </a:cxn>
            </a:cxnLst>
            <a:rect l="0" t="0" r="r" b="b"/>
            <a:pathLst>
              <a:path w="1459" h="739">
                <a:moveTo>
                  <a:pt x="0" y="0"/>
                </a:moveTo>
                <a:lnTo>
                  <a:pt x="1459" y="739"/>
                </a:lnTo>
              </a:path>
            </a:pathLst>
          </a:custGeom>
          <a:noFill/>
          <a:ln w="44450" cap="flat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5508625" y="4365625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М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316913" y="573405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endParaRPr lang="ru-RU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0" y="3644900"/>
            <a:ext cx="53641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3. Пусть АА</a:t>
            </a:r>
            <a:r>
              <a:rPr lang="ru-RU" sz="3200" b="1" i="1" baseline="-25000">
                <a:solidFill>
                  <a:srgbClr val="3507B5"/>
                </a:solidFill>
                <a:latin typeface="Times New Roman" pitchFamily="18" charset="0"/>
              </a:rPr>
              <a:t>1</a:t>
            </a: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= 4, тогда</a:t>
            </a:r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408" name="Object 48"/>
          <p:cNvGraphicFramePr>
            <a:graphicFrameLocks noChangeAspect="1"/>
          </p:cNvGraphicFramePr>
          <p:nvPr/>
        </p:nvGraphicFramePr>
        <p:xfrm>
          <a:off x="539750" y="4149725"/>
          <a:ext cx="1368425" cy="461963"/>
        </p:xfrm>
        <a:graphic>
          <a:graphicData uri="http://schemas.openxmlformats.org/presentationml/2006/ole">
            <p:oleObj spid="_x0000_s6146" name="Формула" r:id="rId3" imgW="672808" imgH="228501" progId="Equation.3">
              <p:embed/>
            </p:oleObj>
          </a:graphicData>
        </a:graphic>
      </p:graphicFrame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410" name="Object 50"/>
          <p:cNvGraphicFramePr>
            <a:graphicFrameLocks noChangeAspect="1"/>
          </p:cNvGraphicFramePr>
          <p:nvPr/>
        </p:nvGraphicFramePr>
        <p:xfrm>
          <a:off x="2339975" y="4221163"/>
          <a:ext cx="1223963" cy="425450"/>
        </p:xfrm>
        <a:graphic>
          <a:graphicData uri="http://schemas.openxmlformats.org/presentationml/2006/ole">
            <p:oleObj spid="_x0000_s6147" name="Формула" r:id="rId4" imgW="660400" imgH="228600" progId="Equation.3">
              <p:embed/>
            </p:oleObj>
          </a:graphicData>
        </a:graphic>
      </p:graphicFrame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0" y="4508500"/>
            <a:ext cx="55800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4. Найдем координаты векторов 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DD</a:t>
            </a:r>
            <a:r>
              <a:rPr lang="en-US" sz="3200" b="1" i="1" baseline="-25000">
                <a:solidFill>
                  <a:srgbClr val="3507B5"/>
                </a:solidFill>
                <a:latin typeface="Times New Roman" pitchFamily="18" charset="0"/>
              </a:rPr>
              <a:t>1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 </a:t>
            </a: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и 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MN.</a:t>
            </a:r>
            <a:endParaRPr lang="ru-RU" sz="3200" b="1" i="1">
              <a:solidFill>
                <a:srgbClr val="3507B5"/>
              </a:solidFill>
              <a:latin typeface="Times New Roman" pitchFamily="18" charset="0"/>
            </a:endParaRPr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0" y="5300663"/>
            <a:ext cx="55800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 b="1" i="1">
                <a:solidFill>
                  <a:srgbClr val="3507B5"/>
                </a:solidFill>
                <a:latin typeface="Times New Roman" pitchFamily="18" charset="0"/>
              </a:rPr>
              <a:t>5. По формуле найдем 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</a:rPr>
              <a:t>cos</a:t>
            </a:r>
            <a:r>
              <a:rPr lang="el-GR" sz="3200" b="1" i="1">
                <a:solidFill>
                  <a:srgbClr val="3507B5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3200" b="1" i="1">
                <a:solidFill>
                  <a:srgbClr val="3507B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sz="3200" b="1" i="1">
              <a:solidFill>
                <a:srgbClr val="3507B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611188" y="5876925"/>
            <a:ext cx="3313112" cy="981075"/>
          </a:xfrm>
          <a:prstGeom prst="rect">
            <a:avLst/>
          </a:prstGeom>
          <a:solidFill>
            <a:srgbClr val="FFE1FF"/>
          </a:solidFill>
          <a:ln w="9525">
            <a:solidFill>
              <a:srgbClr val="FFE1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4000" b="1" i="1">
                <a:latin typeface="Times New Roman" pitchFamily="18" charset="0"/>
              </a:rPr>
              <a:t>Ответ: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415" name="Object 55"/>
          <p:cNvGraphicFramePr>
            <a:graphicFrameLocks noChangeAspect="1"/>
          </p:cNvGraphicFramePr>
          <p:nvPr/>
        </p:nvGraphicFramePr>
        <p:xfrm>
          <a:off x="2771775" y="5805488"/>
          <a:ext cx="858838" cy="1052512"/>
        </p:xfrm>
        <a:graphic>
          <a:graphicData uri="http://schemas.openxmlformats.org/presentationml/2006/ole">
            <p:oleObj spid="_x0000_s6148" name="Формула" r:id="rId5" imgW="380835" imgH="46969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3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5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15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"/>
                            </p:stCondLst>
                            <p:childTnLst>
                              <p:par>
                                <p:cTn id="11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4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10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4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15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 tmFilter="0,0; .5, 1; 1, 1"/>
                                        <p:tgtEl>
                                          <p:spTgt spid="1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 tmFilter="0,0; .5, 1; 1, 1"/>
                                        <p:tgtEl>
                                          <p:spTgt spid="1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10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10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 build="p"/>
      <p:bldP spid="15366" grpId="0" build="p"/>
      <p:bldP spid="15391" grpId="0" build="p"/>
      <p:bldP spid="15392" grpId="0" animBg="1"/>
      <p:bldP spid="15393" grpId="0" animBg="1"/>
      <p:bldP spid="15396" grpId="0" animBg="1"/>
      <p:bldP spid="15397" grpId="0" animBg="1"/>
      <p:bldP spid="15398" grpId="0" animBg="1"/>
      <p:bldP spid="15399" grpId="0"/>
      <p:bldP spid="15400" grpId="0" animBg="1"/>
      <p:bldP spid="15401" grpId="0"/>
      <p:bldP spid="15402" grpId="0"/>
      <p:bldP spid="15403" grpId="0" build="p"/>
      <p:bldP spid="15404" grpId="0" animBg="1"/>
      <p:bldP spid="15405" grpId="0"/>
      <p:bldP spid="15406" grpId="0"/>
      <p:bldP spid="15407" grpId="0" build="p"/>
      <p:bldP spid="15412" grpId="0" build="p"/>
      <p:bldP spid="15413" grpId="0" build="p"/>
      <p:bldP spid="154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669</Words>
  <Application>Microsoft Office PowerPoint</Application>
  <PresentationFormat>Экран (4:3)</PresentationFormat>
  <Paragraphs>153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Слайд 1</vt:lpstr>
      <vt:lpstr>Цели урока:</vt:lpstr>
      <vt:lpstr>Повторяем теорию:</vt:lpstr>
      <vt:lpstr>Повторяем теорию:</vt:lpstr>
      <vt:lpstr>Направляющий вектор прямой.</vt:lpstr>
      <vt:lpstr>Визуальный разбор задач из учебника (п.48). </vt:lpstr>
      <vt:lpstr>Слайд 7</vt:lpstr>
      <vt:lpstr>№ 464 (а)</vt:lpstr>
      <vt:lpstr>Слайд 9</vt:lpstr>
      <vt:lpstr>Визуальный разбор задач из учебника (п.48). 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2013-09-29T15:28:21Z</dcterms:created>
  <dcterms:modified xsi:type="dcterms:W3CDTF">2013-09-29T15:38:14Z</dcterms:modified>
</cp:coreProperties>
</file>