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6" r:id="rId6"/>
    <p:sldId id="264" r:id="rId7"/>
    <p:sldId id="262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9D848-A3E5-4F76-833C-FBB8DC126C7D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6CFAE-2C56-4EEA-90EE-F8D8AECFFC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7" name="Picture 3" descr="mat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33375"/>
            <a:ext cx="2808287" cy="1828800"/>
          </a:xfrm>
          <a:prstGeom prst="rect">
            <a:avLst/>
          </a:prstGeom>
          <a:noFill/>
        </p:spPr>
      </p:pic>
      <p:sp>
        <p:nvSpPr>
          <p:cNvPr id="931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924175"/>
            <a:ext cx="7772400" cy="1470025"/>
          </a:xfrm>
          <a:noFill/>
          <a:ln/>
        </p:spPr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5400" b="1" i="1" dirty="0" smtClean="0">
                <a:solidFill>
                  <a:srgbClr val="FF0000"/>
                </a:solidFill>
              </a:rPr>
              <a:t>Прямая</a:t>
            </a:r>
            <a:r>
              <a:rPr lang="ru-RU" sz="5400" b="1" i="1" dirty="0">
                <a:solidFill>
                  <a:srgbClr val="FF0000"/>
                </a:solidFill>
              </a:rPr>
              <a:t>. Отрезок. Луч</a:t>
            </a:r>
            <a:r>
              <a:rPr lang="ru-RU" sz="4800" b="1" i="1" dirty="0">
                <a:solidFill>
                  <a:srgbClr val="FF0000"/>
                </a:solidFill>
              </a:rPr>
              <a:t>. </a:t>
            </a:r>
            <a:r>
              <a:rPr lang="ru-RU" sz="4800" b="1" i="1" dirty="0" smtClean="0">
                <a:solidFill>
                  <a:srgbClr val="FF0000"/>
                </a:solidFill>
              </a:rPr>
              <a:t/>
            </a:r>
            <a:br>
              <a:rPr lang="ru-RU" sz="4800" b="1" i="1" dirty="0" smtClean="0">
                <a:solidFill>
                  <a:srgbClr val="FF0000"/>
                </a:solidFill>
              </a:rPr>
            </a:br>
            <a:r>
              <a:rPr lang="ru-RU" sz="4000" i="1" dirty="0" smtClean="0">
                <a:solidFill>
                  <a:srgbClr val="002060"/>
                </a:solidFill>
              </a:rPr>
              <a:t>Урок 2</a:t>
            </a:r>
            <a:endParaRPr lang="ru-RU" sz="4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i="1" dirty="0" smtClean="0">
                <a:solidFill>
                  <a:srgbClr val="FF0000"/>
                </a:solidFill>
              </a:rPr>
              <a:t>Устный опрос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765175"/>
            <a:ext cx="8928100" cy="5976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1) Прямые </a:t>
            </a:r>
            <a:r>
              <a:rPr lang="ru-RU" sz="3600" b="1" i="1" dirty="0" smtClean="0">
                <a:solidFill>
                  <a:srgbClr val="FF0000"/>
                </a:solidFill>
              </a:rPr>
              <a:t>AD</a:t>
            </a:r>
            <a:r>
              <a:rPr lang="ru-RU" sz="3600" dirty="0" smtClean="0">
                <a:solidFill>
                  <a:srgbClr val="002060"/>
                </a:solidFill>
              </a:rPr>
              <a:t> и </a:t>
            </a:r>
            <a:r>
              <a:rPr lang="ru-RU" sz="3600" b="1" i="1" dirty="0" smtClean="0">
                <a:solidFill>
                  <a:srgbClr val="FF0000"/>
                </a:solidFill>
              </a:rPr>
              <a:t>DA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совпадают или нет?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2) Сколько </a:t>
            </a:r>
            <a:r>
              <a:rPr lang="ru-RU" sz="3600" dirty="0" smtClean="0">
                <a:solidFill>
                  <a:srgbClr val="002060"/>
                </a:solidFill>
              </a:rPr>
              <a:t>прямых можно провести через одну точку?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3) Чем </a:t>
            </a:r>
            <a:r>
              <a:rPr lang="ru-RU" sz="3600" dirty="0" smtClean="0">
                <a:solidFill>
                  <a:srgbClr val="002060"/>
                </a:solidFill>
              </a:rPr>
              <a:t>отличается изображение луча от изображения отрезка?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4) Совпадают </a:t>
            </a:r>
            <a:r>
              <a:rPr lang="ru-RU" sz="3600" dirty="0" smtClean="0">
                <a:solidFill>
                  <a:srgbClr val="002060"/>
                </a:solidFill>
              </a:rPr>
              <a:t>ли лучи </a:t>
            </a:r>
            <a:r>
              <a:rPr lang="ru-RU" sz="3600" b="1" i="1" dirty="0" smtClean="0">
                <a:solidFill>
                  <a:srgbClr val="FF0000"/>
                </a:solidFill>
              </a:rPr>
              <a:t>ВС</a:t>
            </a:r>
            <a:r>
              <a:rPr lang="ru-RU" sz="3600" dirty="0" smtClean="0">
                <a:solidFill>
                  <a:srgbClr val="002060"/>
                </a:solidFill>
              </a:rPr>
              <a:t> и </a:t>
            </a:r>
            <a:r>
              <a:rPr lang="ru-RU" sz="3600" b="1" i="1" dirty="0" smtClean="0">
                <a:solidFill>
                  <a:srgbClr val="FF0000"/>
                </a:solidFill>
              </a:rPr>
              <a:t>СВ</a:t>
            </a:r>
            <a:r>
              <a:rPr lang="ru-RU" sz="3600" dirty="0" smtClean="0">
                <a:solidFill>
                  <a:srgbClr val="002060"/>
                </a:solidFill>
              </a:rPr>
              <a:t>?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5) Сколько </a:t>
            </a:r>
            <a:r>
              <a:rPr lang="ru-RU" sz="3600" dirty="0" smtClean="0">
                <a:solidFill>
                  <a:srgbClr val="002060"/>
                </a:solidFill>
              </a:rPr>
              <a:t>общих точек могут иметь две прямые?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6) Совпадают </a:t>
            </a:r>
            <a:r>
              <a:rPr lang="ru-RU" sz="3600" dirty="0" smtClean="0">
                <a:solidFill>
                  <a:srgbClr val="002060"/>
                </a:solidFill>
              </a:rPr>
              <a:t>ли отрезки </a:t>
            </a:r>
            <a:r>
              <a:rPr lang="ru-RU" sz="3600" b="1" i="1" dirty="0" smtClean="0">
                <a:solidFill>
                  <a:srgbClr val="FF0000"/>
                </a:solidFill>
              </a:rPr>
              <a:t>МК</a:t>
            </a:r>
            <a:r>
              <a:rPr lang="ru-RU" sz="3600" dirty="0" smtClean="0">
                <a:solidFill>
                  <a:srgbClr val="002060"/>
                </a:solidFill>
              </a:rPr>
              <a:t> и </a:t>
            </a:r>
            <a:r>
              <a:rPr lang="ru-RU" sz="3600" b="1" i="1" dirty="0" smtClean="0">
                <a:solidFill>
                  <a:srgbClr val="FF0000"/>
                </a:solidFill>
              </a:rPr>
              <a:t>КМ</a:t>
            </a:r>
            <a:r>
              <a:rPr lang="ru-RU" sz="3600" dirty="0" smtClean="0">
                <a:solidFill>
                  <a:srgbClr val="002060"/>
                </a:solidFill>
              </a:rPr>
              <a:t>?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7) Назовите </a:t>
            </a:r>
            <a:r>
              <a:rPr lang="ru-RU" sz="3600" dirty="0" smtClean="0">
                <a:solidFill>
                  <a:srgbClr val="002060"/>
                </a:solidFill>
              </a:rPr>
              <a:t>точку, являющуюся началом луча </a:t>
            </a:r>
            <a:r>
              <a:rPr lang="ru-RU" sz="3600" b="1" i="1" dirty="0" smtClean="0">
                <a:solidFill>
                  <a:srgbClr val="FF0000"/>
                </a:solidFill>
              </a:rPr>
              <a:t>CD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№ 1.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Запишите все отрезки, лучи, прямые, изображенные на данном рис. </a:t>
            </a:r>
            <a:endParaRPr lang="ru-RU" sz="4000" b="1" dirty="0" smtClean="0">
              <a:solidFill>
                <a:srgbClr val="FF0000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lum bright="-42000"/>
          </a:blip>
          <a:srcRect/>
          <a:stretch>
            <a:fillRect/>
          </a:stretch>
        </p:blipFill>
        <p:spPr bwMode="auto">
          <a:xfrm>
            <a:off x="428596" y="1358143"/>
            <a:ext cx="8429684" cy="5076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85728"/>
            <a:ext cx="9036050" cy="638336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r>
              <a:rPr lang="ru-RU" sz="3500" dirty="0" smtClean="0">
                <a:solidFill>
                  <a:srgbClr val="FF0000"/>
                </a:solidFill>
              </a:rPr>
              <a:t>№ 2. </a:t>
            </a:r>
            <a:r>
              <a:rPr lang="ru-RU" sz="4400" dirty="0" smtClean="0">
                <a:solidFill>
                  <a:srgbClr val="002060"/>
                </a:solidFill>
              </a:rPr>
              <a:t>Начертите </a:t>
            </a:r>
            <a:r>
              <a:rPr lang="ru-RU" sz="4400" dirty="0" smtClean="0">
                <a:solidFill>
                  <a:srgbClr val="002060"/>
                </a:solidFill>
              </a:rPr>
              <a:t>прямую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i="1" dirty="0" smtClean="0">
                <a:solidFill>
                  <a:srgbClr val="FF0000"/>
                </a:solidFill>
              </a:rPr>
              <a:t>CD</a:t>
            </a:r>
            <a:r>
              <a:rPr lang="ru-RU" sz="4400" dirty="0" smtClean="0">
                <a:solidFill>
                  <a:srgbClr val="002060"/>
                </a:solidFill>
              </a:rPr>
              <a:t>, луч </a:t>
            </a:r>
            <a:r>
              <a:rPr lang="ru-RU" sz="4400" b="1" i="1" dirty="0" smtClean="0">
                <a:solidFill>
                  <a:srgbClr val="FF0000"/>
                </a:solidFill>
              </a:rPr>
              <a:t>АВ</a:t>
            </a:r>
            <a:r>
              <a:rPr lang="ru-RU" sz="4400" dirty="0" smtClean="0">
                <a:solidFill>
                  <a:srgbClr val="002060"/>
                </a:solidFill>
              </a:rPr>
              <a:t> и отрезок </a:t>
            </a:r>
            <a:r>
              <a:rPr lang="ru-RU" sz="4400" b="1" i="1" dirty="0" smtClean="0">
                <a:solidFill>
                  <a:srgbClr val="FF0000"/>
                </a:solidFill>
              </a:rPr>
              <a:t>EF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dirty="0" smtClean="0">
                <a:solidFill>
                  <a:srgbClr val="002060"/>
                </a:solidFill>
              </a:rPr>
              <a:t>таким образом, чтобы прямая </a:t>
            </a:r>
            <a:r>
              <a:rPr lang="ru-RU" sz="4400" b="1" i="1" dirty="0" smtClean="0">
                <a:solidFill>
                  <a:srgbClr val="FF0000"/>
                </a:solidFill>
              </a:rPr>
              <a:t>CD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dirty="0" smtClean="0">
                <a:solidFill>
                  <a:srgbClr val="002060"/>
                </a:solidFill>
              </a:rPr>
              <a:t>пересекала отрезок </a:t>
            </a:r>
            <a:r>
              <a:rPr lang="ru-RU" sz="4400" b="1" i="1" dirty="0" smtClean="0">
                <a:solidFill>
                  <a:srgbClr val="FF0000"/>
                </a:solidFill>
              </a:rPr>
              <a:t>EF</a:t>
            </a:r>
            <a:r>
              <a:rPr lang="ru-RU" sz="4400" dirty="0" smtClean="0">
                <a:solidFill>
                  <a:srgbClr val="002060"/>
                </a:solidFill>
              </a:rPr>
              <a:t>, но не пересекала луч </a:t>
            </a:r>
            <a:r>
              <a:rPr lang="ru-RU" sz="4400" b="1" i="1" dirty="0" smtClean="0">
                <a:solidFill>
                  <a:srgbClr val="FF0000"/>
                </a:solidFill>
              </a:rPr>
              <a:t>АВ</a:t>
            </a:r>
            <a:r>
              <a:rPr lang="ru-RU" sz="4400" dirty="0" smtClean="0">
                <a:solidFill>
                  <a:srgbClr val="002060"/>
                </a:solidFill>
              </a:rPr>
              <a:t>, а данные отрезок и луч имели бы общую </a:t>
            </a:r>
            <a:r>
              <a:rPr lang="ru-RU" sz="4400" dirty="0" smtClean="0">
                <a:solidFill>
                  <a:srgbClr val="002060"/>
                </a:solidFill>
              </a:rPr>
              <a:t>точку </a:t>
            </a:r>
            <a:r>
              <a:rPr lang="ru-RU" sz="4400" b="1" i="1" dirty="0" smtClean="0">
                <a:solidFill>
                  <a:srgbClr val="FF0000"/>
                </a:solidFill>
              </a:rPr>
              <a:t>S</a:t>
            </a:r>
            <a:r>
              <a:rPr lang="ru-RU" sz="4400" dirty="0" smtClean="0">
                <a:solidFill>
                  <a:srgbClr val="002060"/>
                </a:solidFill>
              </a:rPr>
              <a:t>.</a:t>
            </a:r>
          </a:p>
          <a:p>
            <a:pPr eaLnBrk="1" hangingPunct="1">
              <a:buNone/>
            </a:pPr>
            <a:r>
              <a:rPr lang="ru-RU" sz="3500" dirty="0" smtClean="0">
                <a:solidFill>
                  <a:srgbClr val="FF0000"/>
                </a:solidFill>
              </a:rPr>
              <a:t>№ 3. </a:t>
            </a:r>
            <a:r>
              <a:rPr lang="ru-RU" sz="4400" dirty="0" smtClean="0">
                <a:solidFill>
                  <a:srgbClr val="002060"/>
                </a:solidFill>
              </a:rPr>
              <a:t>Начертите </a:t>
            </a:r>
            <a:r>
              <a:rPr lang="ru-RU" sz="4400" dirty="0" smtClean="0">
                <a:solidFill>
                  <a:srgbClr val="002060"/>
                </a:solidFill>
              </a:rPr>
              <a:t>отрезок </a:t>
            </a:r>
            <a:r>
              <a:rPr lang="ru-RU" sz="4400" b="1" i="1" dirty="0" smtClean="0">
                <a:solidFill>
                  <a:srgbClr val="FF0000"/>
                </a:solidFill>
              </a:rPr>
              <a:t>MN</a:t>
            </a:r>
            <a:r>
              <a:rPr lang="ru-RU" sz="4400" dirty="0" smtClean="0">
                <a:solidFill>
                  <a:srgbClr val="002060"/>
                </a:solidFill>
              </a:rPr>
              <a:t>, луч </a:t>
            </a:r>
            <a:r>
              <a:rPr lang="ru-RU" sz="4400" b="1" i="1" dirty="0" smtClean="0">
                <a:solidFill>
                  <a:srgbClr val="FF0000"/>
                </a:solidFill>
              </a:rPr>
              <a:t>KL</a:t>
            </a:r>
            <a:r>
              <a:rPr lang="ru-RU" sz="4400" dirty="0" smtClean="0">
                <a:solidFill>
                  <a:srgbClr val="002060"/>
                </a:solidFill>
              </a:rPr>
              <a:t> и прямую </a:t>
            </a:r>
            <a:r>
              <a:rPr lang="ru-RU" sz="4400" b="1" i="1" dirty="0" smtClean="0">
                <a:solidFill>
                  <a:srgbClr val="FF0000"/>
                </a:solidFill>
              </a:rPr>
              <a:t>РТ</a:t>
            </a:r>
            <a:r>
              <a:rPr lang="ru-RU" sz="4400" dirty="0" smtClean="0">
                <a:solidFill>
                  <a:srgbClr val="002060"/>
                </a:solidFill>
              </a:rPr>
              <a:t> таким образом, чтобы у данных фигур не было вообще общих точек.</a:t>
            </a:r>
          </a:p>
          <a:p>
            <a:pPr eaLnBrk="1" hangingPunct="1">
              <a:buFontTx/>
              <a:buNone/>
            </a:pP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885828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№ 4. </a:t>
            </a:r>
            <a:r>
              <a:rPr lang="ru-RU" sz="4400" dirty="0" smtClean="0">
                <a:solidFill>
                  <a:srgbClr val="002060"/>
                </a:solidFill>
              </a:rPr>
              <a:t>Начертите прямую АВ, луч СД, отрезки</a:t>
            </a:r>
            <a:r>
              <a:rPr lang="en-US" sz="4400" dirty="0" smtClean="0">
                <a:solidFill>
                  <a:srgbClr val="002060"/>
                </a:solidFill>
              </a:rPr>
              <a:t> MN </a:t>
            </a:r>
            <a:r>
              <a:rPr lang="ru-RU" sz="4400" dirty="0" smtClean="0">
                <a:solidFill>
                  <a:srgbClr val="002060"/>
                </a:solidFill>
              </a:rPr>
              <a:t>и </a:t>
            </a:r>
            <a:r>
              <a:rPr lang="en-US" sz="4400" dirty="0" smtClean="0">
                <a:solidFill>
                  <a:srgbClr val="002060"/>
                </a:solidFill>
              </a:rPr>
              <a:t>XY</a:t>
            </a:r>
            <a:r>
              <a:rPr lang="ru-RU" sz="4400" dirty="0" smtClean="0">
                <a:solidFill>
                  <a:srgbClr val="002060"/>
                </a:solidFill>
              </a:rPr>
              <a:t>  так, чтобы </a:t>
            </a:r>
            <a:r>
              <a:rPr lang="en-US" sz="4400" dirty="0" smtClean="0">
                <a:solidFill>
                  <a:srgbClr val="002060"/>
                </a:solidFill>
              </a:rPr>
              <a:t>MN</a:t>
            </a:r>
            <a:r>
              <a:rPr lang="ru-RU" sz="4400" dirty="0" smtClean="0">
                <a:solidFill>
                  <a:srgbClr val="002060"/>
                </a:solidFill>
              </a:rPr>
              <a:t> пересекал АВ и СД и не пересекал </a:t>
            </a:r>
            <a:r>
              <a:rPr lang="en-US" sz="4400" dirty="0" smtClean="0">
                <a:solidFill>
                  <a:srgbClr val="002060"/>
                </a:solidFill>
              </a:rPr>
              <a:t>XY</a:t>
            </a:r>
            <a:r>
              <a:rPr lang="ru-RU" sz="4400" dirty="0" smtClean="0">
                <a:solidFill>
                  <a:srgbClr val="002060"/>
                </a:solidFill>
              </a:rPr>
              <a:t>, </a:t>
            </a:r>
            <a:r>
              <a:rPr lang="en-US" sz="4400" dirty="0" smtClean="0">
                <a:solidFill>
                  <a:srgbClr val="002060"/>
                </a:solidFill>
              </a:rPr>
              <a:t>XY</a:t>
            </a:r>
            <a:r>
              <a:rPr lang="ru-RU" sz="4400" dirty="0" smtClean="0">
                <a:solidFill>
                  <a:srgbClr val="002060"/>
                </a:solidFill>
              </a:rPr>
              <a:t> пересекал АВ и не пересекал СД, АВ и СД не пересекались.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№ 5. </a:t>
            </a:r>
            <a:r>
              <a:rPr lang="ru-RU" sz="4000" i="1" dirty="0" smtClean="0">
                <a:solidFill>
                  <a:srgbClr val="002060"/>
                </a:solidFill>
              </a:rPr>
              <a:t>На прямой обозначены 6 точек так, что расстояние между  двумя </a:t>
            </a:r>
            <a:r>
              <a:rPr lang="ru-RU" sz="4000" i="1" dirty="0" smtClean="0">
                <a:solidFill>
                  <a:srgbClr val="002060"/>
                </a:solidFill>
              </a:rPr>
              <a:t>соседними </a:t>
            </a:r>
            <a:r>
              <a:rPr lang="ru-RU" sz="4000" i="1" dirty="0" smtClean="0">
                <a:solidFill>
                  <a:srgbClr val="002060"/>
                </a:solidFill>
              </a:rPr>
              <a:t>точками равно 7 см. Найдите расстояние между крайними точками.</a:t>
            </a:r>
            <a:endParaRPr lang="ru-RU" sz="4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57166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Самостоятельная работа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57166"/>
            <a:ext cx="4495800" cy="6357982"/>
          </a:xfrm>
          <a:ln w="28575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Вариант 1</a:t>
            </a:r>
          </a:p>
          <a:p>
            <a:pPr>
              <a:buNone/>
            </a:pPr>
            <a:r>
              <a:rPr lang="ru-RU" dirty="0" smtClean="0"/>
              <a:t>1.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2.</a:t>
            </a:r>
            <a:r>
              <a:rPr lang="ru-RU" dirty="0">
                <a:solidFill>
                  <a:srgbClr val="002060"/>
                </a:solidFill>
              </a:rPr>
              <a:t> Начертите прямую СD, луч АВ и отрезки МК и Е так, чтобы прямая СD пересекала отрезок МК, но не пересекала луч АВ, а луч АВ пересекал отрезок ЕF, но не пересекал отрезок МК.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357166"/>
            <a:ext cx="4495800" cy="6357982"/>
          </a:xfrm>
          <a:ln w="28575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Вариант 2.</a:t>
            </a:r>
          </a:p>
          <a:p>
            <a:pPr>
              <a:buNone/>
            </a:pPr>
            <a:r>
              <a:rPr lang="ru-RU" dirty="0" smtClean="0"/>
              <a:t>1.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2.</a:t>
            </a:r>
            <a:r>
              <a:rPr lang="ru-RU" dirty="0">
                <a:solidFill>
                  <a:srgbClr val="002060"/>
                </a:solidFill>
              </a:rPr>
              <a:t> Начертите прямую АВ, луч ОМ и отрезки СD и ЕК так, чтобы отрезок СD лежал на прямой АВ, луч ОМ пересекал отрезки СD и ЕК. Будет ли прямая АВ </a:t>
            </a:r>
            <a:r>
              <a:rPr lang="ru-RU" dirty="0">
                <a:solidFill>
                  <a:srgbClr val="002060"/>
                </a:solidFill>
                <a:sym typeface="Symbol"/>
              </a:rPr>
              <a:t></a:t>
            </a:r>
            <a:r>
              <a:rPr lang="ru-RU" dirty="0">
                <a:solidFill>
                  <a:srgbClr val="002060"/>
                </a:solidFill>
              </a:rPr>
              <a:t>пересекать луч ОМ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85794"/>
            <a:ext cx="414340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714356"/>
            <a:ext cx="428624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№ 5. </a:t>
            </a:r>
            <a:r>
              <a:rPr lang="ru-RU" sz="4000" i="1" dirty="0" smtClean="0">
                <a:solidFill>
                  <a:srgbClr val="002060"/>
                </a:solidFill>
              </a:rPr>
              <a:t>На прямой обозначены 6 точек так, что расстояние между  двумя </a:t>
            </a:r>
            <a:r>
              <a:rPr lang="ru-RU" sz="4000" i="1" dirty="0" smtClean="0">
                <a:solidFill>
                  <a:srgbClr val="002060"/>
                </a:solidFill>
              </a:rPr>
              <a:t>соседними </a:t>
            </a:r>
            <a:r>
              <a:rPr lang="ru-RU" sz="4000" i="1" dirty="0" smtClean="0">
                <a:solidFill>
                  <a:srgbClr val="002060"/>
                </a:solidFill>
              </a:rPr>
              <a:t>точками равно 7 см. Найдите расстояние между крайними точками.</a:t>
            </a:r>
            <a:endParaRPr lang="ru-RU" sz="4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334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Прямая. Отрезок. Луч.  Урок 2</vt:lpstr>
      <vt:lpstr>Устный опрос</vt:lpstr>
      <vt:lpstr>№ 1. Запишите все отрезки, лучи, прямые, изображенные на данном рис. </vt:lpstr>
      <vt:lpstr>Слайд 4</vt:lpstr>
      <vt:lpstr>Слайд 5</vt:lpstr>
      <vt:lpstr>Слайд 6</vt:lpstr>
      <vt:lpstr>Самостоятельная работа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Прямая. Отрезок. Луч.  Урок 2</dc:title>
  <dc:creator>Admin</dc:creator>
  <cp:lastModifiedBy>Admin</cp:lastModifiedBy>
  <cp:revision>8</cp:revision>
  <dcterms:created xsi:type="dcterms:W3CDTF">2013-09-13T16:19:10Z</dcterms:created>
  <dcterms:modified xsi:type="dcterms:W3CDTF">2013-09-13T17:29:54Z</dcterms:modified>
</cp:coreProperties>
</file>