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9" r:id="rId3"/>
    <p:sldId id="260" r:id="rId4"/>
    <p:sldId id="261" r:id="rId5"/>
    <p:sldId id="302" r:id="rId6"/>
    <p:sldId id="262" r:id="rId7"/>
    <p:sldId id="263" r:id="rId8"/>
    <p:sldId id="284" r:id="rId9"/>
    <p:sldId id="285" r:id="rId10"/>
    <p:sldId id="283" r:id="rId11"/>
    <p:sldId id="286" r:id="rId12"/>
    <p:sldId id="287" r:id="rId13"/>
    <p:sldId id="288" r:id="rId14"/>
    <p:sldId id="291" r:id="rId15"/>
    <p:sldId id="265" r:id="rId16"/>
    <p:sldId id="292" r:id="rId17"/>
    <p:sldId id="266" r:id="rId18"/>
    <p:sldId id="295" r:id="rId19"/>
    <p:sldId id="294" r:id="rId20"/>
    <p:sldId id="267" r:id="rId21"/>
    <p:sldId id="289" r:id="rId22"/>
    <p:sldId id="268" r:id="rId23"/>
    <p:sldId id="270" r:id="rId24"/>
    <p:sldId id="303" r:id="rId25"/>
    <p:sldId id="271" r:id="rId26"/>
    <p:sldId id="272" r:id="rId27"/>
    <p:sldId id="273" r:id="rId28"/>
    <p:sldId id="274" r:id="rId29"/>
    <p:sldId id="275" r:id="rId30"/>
    <p:sldId id="297" r:id="rId31"/>
    <p:sldId id="298" r:id="rId32"/>
    <p:sldId id="276" r:id="rId33"/>
    <p:sldId id="299" r:id="rId34"/>
    <p:sldId id="300" r:id="rId35"/>
    <p:sldId id="301" r:id="rId36"/>
    <p:sldId id="290" r:id="rId37"/>
    <p:sldId id="281" r:id="rId38"/>
    <p:sldId id="282" r:id="rId39"/>
    <p:sldId id="304" r:id="rId40"/>
    <p:sldId id="305" r:id="rId41"/>
    <p:sldId id="306" r:id="rId42"/>
    <p:sldId id="30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DE975-6C5D-4B3A-8B1C-61746303E506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E7786-3D91-42E9-BA77-70BC4D5CF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Зачем надо изучать геометрию?</a:t>
            </a:r>
          </a:p>
          <a:p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E7AEA-6456-480B-9539-B1F2B70B3233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90344-6700-45D3-A3FF-6190E80C6FDA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7E12C-E838-4893-9C6A-D147191BDDE7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41E19B-266B-40F2-8A4D-375D18406134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1BD54-33F0-49D6-9217-24DACC654DF4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59D7-56CF-40D7-863F-93F58CC6B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1BD54-33F0-49D6-9217-24DACC654DF4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59D7-56CF-40D7-863F-93F58CC6B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1BD54-33F0-49D6-9217-24DACC654DF4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59D7-56CF-40D7-863F-93F58CC6B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269D89-448D-4A25-8B60-7E8C91D4A5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C3EE67-E7EA-4A0F-88DE-DD4DC40A85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1A97A0-9D5F-4006-9134-F4F14F8348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1BD54-33F0-49D6-9217-24DACC654DF4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59D7-56CF-40D7-863F-93F58CC6B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1BD54-33F0-49D6-9217-24DACC654DF4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59D7-56CF-40D7-863F-93F58CC6B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1BD54-33F0-49D6-9217-24DACC654DF4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59D7-56CF-40D7-863F-93F58CC6B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1BD54-33F0-49D6-9217-24DACC654DF4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59D7-56CF-40D7-863F-93F58CC6B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1BD54-33F0-49D6-9217-24DACC654DF4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59D7-56CF-40D7-863F-93F58CC6B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1BD54-33F0-49D6-9217-24DACC654DF4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59D7-56CF-40D7-863F-93F58CC6B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1BD54-33F0-49D6-9217-24DACC654DF4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59D7-56CF-40D7-863F-93F58CC6B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1BD54-33F0-49D6-9217-24DACC654DF4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59D7-56CF-40D7-863F-93F58CC6B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1BD54-33F0-49D6-9217-24DACC654DF4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F59D7-56CF-40D7-863F-93F58CC6B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684213" y="1052513"/>
            <a:ext cx="7632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+mj-lt"/>
                <a:ea typeface="+mj-lt"/>
                <a:cs typeface="+mj-lt"/>
              </a:rPr>
              <a:t>"ЧИСЛА ПРАВЯТ МИРОМ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3348038" y="2060575"/>
            <a:ext cx="489743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+mj-lt"/>
                <a:ea typeface="+mj-lt"/>
                <a:cs typeface="+mj-lt"/>
              </a:rPr>
              <a:t>ЧЕРЕЗ СВОЙСТВА 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5724525" y="5445125"/>
            <a:ext cx="2663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+mj-lt"/>
                <a:ea typeface="+mj-lt"/>
                <a:cs typeface="+mj-lt"/>
              </a:rPr>
              <a:t>ПИФАГОР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755650" y="3357563"/>
            <a:ext cx="7632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ru-RU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+mj-lt"/>
                <a:ea typeface="+mj-lt"/>
                <a:cs typeface="+mj-lt"/>
              </a:rPr>
              <a:t>ГЕОМЕТРИЧЕСКИХ ФИГУР".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4" name="Picture 14" descr="5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1750"/>
            <a:ext cx="9144000" cy="6859588"/>
          </a:xfrm>
          <a:noFill/>
          <a:ln/>
        </p:spPr>
      </p:pic>
      <p:sp>
        <p:nvSpPr>
          <p:cNvPr id="25611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4292600"/>
            <a:ext cx="8207375" cy="1368425"/>
          </a:xfrm>
        </p:spPr>
        <p:txBody>
          <a:bodyPr/>
          <a:lstStyle/>
          <a:p>
            <a:pPr algn="r"/>
            <a:r>
              <a:rPr lang="ru-RU" sz="4000"/>
              <a:t>«</a:t>
            </a:r>
            <a:r>
              <a:rPr lang="ru-RU" sz="4000" i="1"/>
              <a:t>Все боится времени, но само время боится пирамид».</a:t>
            </a:r>
          </a:p>
        </p:txBody>
      </p:sp>
      <p:pic>
        <p:nvPicPr>
          <p:cNvPr id="25607" name="Picture 7" descr="int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29350" y="260350"/>
            <a:ext cx="2914650" cy="2185988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32" name="Picture 12" descr="BL00008_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88125" y="333375"/>
            <a:ext cx="1911350" cy="2232025"/>
          </a:xfrm>
          <a:noFill/>
          <a:ln/>
        </p:spPr>
      </p:pic>
      <p:pic>
        <p:nvPicPr>
          <p:cNvPr id="5135" name="Picture 15" descr="Ист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3284538"/>
            <a:ext cx="4321175" cy="3271837"/>
          </a:xfrm>
          <a:noFill/>
          <a:ln/>
        </p:spPr>
      </p:pic>
      <p:pic>
        <p:nvPicPr>
          <p:cNvPr id="5124" name="Picture 4" descr="Копия Histo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88913"/>
            <a:ext cx="4032250" cy="3022600"/>
          </a:xfrm>
          <a:prstGeom prst="rect">
            <a:avLst/>
          </a:prstGeom>
          <a:noFill/>
        </p:spPr>
      </p:pic>
      <p:pic>
        <p:nvPicPr>
          <p:cNvPr id="5138" name="Picture 18" descr="70807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391025" y="3213100"/>
            <a:ext cx="4752975" cy="3168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4716463" y="274638"/>
            <a:ext cx="4176712" cy="6107112"/>
          </a:xfrm>
        </p:spPr>
        <p:txBody>
          <a:bodyPr/>
          <a:lstStyle/>
          <a:p>
            <a:r>
              <a:rPr lang="ru-RU" sz="3200" i="1"/>
              <a:t>Почти все великие ученые древности и средних веков были выдающимися геометрами. </a:t>
            </a:r>
            <a:br>
              <a:rPr lang="ru-RU" sz="3200" i="1"/>
            </a:br>
            <a:r>
              <a:rPr lang="ru-RU" sz="3200" i="1"/>
              <a:t>Девиз академии Платона был:</a:t>
            </a:r>
            <a:br>
              <a:rPr lang="ru-RU" sz="3200" i="1"/>
            </a:br>
            <a:r>
              <a:rPr lang="ru-RU" sz="3200" i="1"/>
              <a:t>"Не знающие геометрии не допускаются!"</a:t>
            </a:r>
          </a:p>
        </p:txBody>
      </p:sp>
      <p:pic>
        <p:nvPicPr>
          <p:cNvPr id="16388" name="Picture 4" descr="docu00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24000"/>
          </a:blip>
          <a:srcRect/>
          <a:stretch>
            <a:fillRect/>
          </a:stretch>
        </p:blipFill>
        <p:spPr>
          <a:xfrm>
            <a:off x="468313" y="260350"/>
            <a:ext cx="4262437" cy="6597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4859338" y="274638"/>
            <a:ext cx="4284662" cy="6107112"/>
          </a:xfrm>
        </p:spPr>
        <p:txBody>
          <a:bodyPr/>
          <a:lstStyle/>
          <a:p>
            <a:r>
              <a:rPr lang="ru-RU" sz="3200" i="1"/>
              <a:t>Вавилонская глиняная табличка, содержащая геометрические задачи. Начало </a:t>
            </a:r>
            <a:r>
              <a:rPr lang="en-US" sz="3200" i="1"/>
              <a:t>II </a:t>
            </a:r>
            <a:r>
              <a:rPr lang="ru-RU" sz="3200" i="1"/>
              <a:t>тысячелетия до н.э. Квадрат поделен на различные фигуры, площадь которых ученик должен вычислить.</a:t>
            </a:r>
          </a:p>
        </p:txBody>
      </p:sp>
      <p:pic>
        <p:nvPicPr>
          <p:cNvPr id="10244" name="Picture 4" descr="Безымянный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0"/>
            <a:ext cx="459105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"/>
            <a:ext cx="8208962" cy="171448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/>
                </a:solidFill>
              </a:rPr>
              <a:t>Евклид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Eνκλειδηζ</a:t>
            </a:r>
            <a:r>
              <a:rPr lang="ru-RU" dirty="0" smtClean="0"/>
              <a:t>) </a:t>
            </a:r>
            <a:r>
              <a:rPr lang="ru-RU" sz="2400" dirty="0" smtClean="0"/>
              <a:t>(365-300 до н.э.) </a:t>
            </a:r>
            <a:r>
              <a:rPr lang="ru-RU" sz="2400" dirty="0" smtClean="0">
                <a:solidFill>
                  <a:schemeClr val="hlink"/>
                </a:solidFill>
              </a:rPr>
              <a:t>древнегреческий математик , автор первого из дошедших до нас теоретических трактатов по математике «Начала» (13 книг). </a:t>
            </a:r>
            <a:br>
              <a:rPr lang="ru-RU" sz="2400" dirty="0" smtClean="0">
                <a:solidFill>
                  <a:schemeClr val="hlink"/>
                </a:solidFill>
              </a:rPr>
            </a:br>
            <a:endParaRPr lang="ru-RU" sz="2400" dirty="0" smtClean="0">
              <a:solidFill>
                <a:schemeClr val="hlink"/>
              </a:solidFill>
            </a:endParaRPr>
          </a:p>
        </p:txBody>
      </p:sp>
      <p:pic>
        <p:nvPicPr>
          <p:cNvPr id="9219" name="Picture 4" descr="eukleid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844675"/>
            <a:ext cx="3527425" cy="4537075"/>
          </a:xfrm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773238"/>
            <a:ext cx="39592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4067175" y="5949950"/>
            <a:ext cx="4897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Евклид.</a:t>
            </a:r>
            <a:r>
              <a:rPr lang="ru-RU" sz="2400"/>
              <a:t> </a:t>
            </a:r>
            <a:r>
              <a:rPr lang="ru-RU" sz="2400">
                <a:solidFill>
                  <a:srgbClr val="333399"/>
                </a:solidFill>
              </a:rPr>
              <a:t>Рельеф работа Андреа Пизано. Около 1334-1340 г.г.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Администратор\Мои документы\Мои рисунки\картинки\Рисунок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71688"/>
            <a:ext cx="3429000" cy="4503737"/>
          </a:xfrm>
          <a:noFill/>
        </p:spPr>
      </p:pic>
      <p:pic>
        <p:nvPicPr>
          <p:cNvPr id="15363" name="Picture 4" descr="eukleid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0"/>
            <a:ext cx="15494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15"/>
          <p:cNvSpPr>
            <a:spLocks noChangeArrowheads="1"/>
          </p:cNvSpPr>
          <p:nvPr/>
        </p:nvSpPr>
        <p:spPr bwMode="auto">
          <a:xfrm>
            <a:off x="3429000" y="2071688"/>
            <a:ext cx="250031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/>
              <a:t>Первая страница «Начал» Евклида. Издание 1482г.</a:t>
            </a:r>
            <a:endParaRPr lang="ru-RU" sz="3200"/>
          </a:p>
        </p:txBody>
      </p:sp>
      <p:pic>
        <p:nvPicPr>
          <p:cNvPr id="15366" name="Picture 6" descr="C:\Documents and Settings\Администратор\Мои документы\Мои рисунки\картинки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0"/>
            <a:ext cx="3214688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857625" y="5380038"/>
            <a:ext cx="5286375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Геометрические разделы "Начал" по содержанию и по строгости изложения примерно совпадают с нынешними школьными учебниками геометрии.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7913687" cy="5688012"/>
          </a:xfrm>
          <a:solidFill>
            <a:srgbClr val="66FFFF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Однажды </a:t>
            </a:r>
            <a:r>
              <a:rPr lang="ru-RU" smtClean="0">
                <a:solidFill>
                  <a:schemeClr val="tx2"/>
                </a:solidFill>
              </a:rPr>
              <a:t>Царь Птолемей </a:t>
            </a:r>
            <a:r>
              <a:rPr lang="en-US" smtClean="0">
                <a:solidFill>
                  <a:schemeClr val="tx2"/>
                </a:solidFill>
              </a:rPr>
              <a:t>I</a:t>
            </a:r>
            <a:r>
              <a:rPr lang="ru-RU" smtClean="0"/>
              <a:t> сам захотел одолеть премудрости геометрии, но довольно скоро обнаружил, что изучение математики – слишком тяжелое бремя. </a:t>
            </a:r>
            <a:r>
              <a:rPr lang="ru-RU" smtClean="0">
                <a:solidFill>
                  <a:schemeClr val="tx2"/>
                </a:solidFill>
              </a:rPr>
              <a:t>Птолемей</a:t>
            </a:r>
            <a:r>
              <a:rPr lang="ru-RU" smtClean="0"/>
              <a:t> спросил </a:t>
            </a:r>
            <a:r>
              <a:rPr lang="ru-RU" smtClean="0">
                <a:solidFill>
                  <a:schemeClr val="tx2"/>
                </a:solidFill>
              </a:rPr>
              <a:t>Евклида:</a:t>
            </a:r>
            <a:r>
              <a:rPr lang="ru-RU" smtClean="0"/>
              <a:t> «Нельзя ли постигнуть все тайны науки как-нибудь проще?» </a:t>
            </a:r>
          </a:p>
          <a:p>
            <a:pPr eaLnBrk="1" hangingPunct="1">
              <a:buFontTx/>
              <a:buNone/>
            </a:pPr>
            <a:r>
              <a:rPr lang="ru-RU" smtClean="0"/>
              <a:t>                   </a:t>
            </a:r>
            <a:r>
              <a:rPr lang="ru-RU" smtClean="0">
                <a:solidFill>
                  <a:schemeClr val="tx2"/>
                </a:solidFill>
              </a:rPr>
              <a:t>Евклид</a:t>
            </a:r>
            <a:r>
              <a:rPr lang="ru-RU" smtClean="0"/>
              <a:t> ответил: </a:t>
            </a:r>
          </a:p>
        </p:txBody>
      </p:sp>
      <p:sp>
        <p:nvSpPr>
          <p:cNvPr id="13315" name="WordArt 4"/>
          <p:cNvSpPr>
            <a:spLocks noChangeArrowheads="1" noChangeShapeType="1" noTextEdit="1"/>
          </p:cNvSpPr>
          <p:nvPr/>
        </p:nvSpPr>
        <p:spPr bwMode="auto">
          <a:xfrm>
            <a:off x="539750" y="5300663"/>
            <a:ext cx="78486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+mj-lt"/>
                <a:ea typeface="+mj-lt"/>
                <a:cs typeface="+mj-lt"/>
              </a:rPr>
              <a:t>«В геометрии нет царского пути!»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3" name="AutoShape 5"/>
          <p:cNvSpPr>
            <a:spLocks noChangeArrowheads="1"/>
          </p:cNvSpPr>
          <p:nvPr/>
        </p:nvSpPr>
        <p:spPr bwMode="auto">
          <a:xfrm>
            <a:off x="1547813" y="333375"/>
            <a:ext cx="6119812" cy="1150938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00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33CC"/>
                </a:solidFill>
              </a:rPr>
              <a:t>ГЕОМЕТРИЯ</a:t>
            </a:r>
          </a:p>
        </p:txBody>
      </p:sp>
      <p:sp>
        <p:nvSpPr>
          <p:cNvPr id="155655" name="AutoShape 7"/>
          <p:cNvSpPr>
            <a:spLocks noChangeArrowheads="1"/>
          </p:cNvSpPr>
          <p:nvPr/>
        </p:nvSpPr>
        <p:spPr bwMode="auto">
          <a:xfrm>
            <a:off x="468313" y="2133600"/>
            <a:ext cx="3744912" cy="576263"/>
          </a:xfrm>
          <a:prstGeom prst="wedgeEllipseCallout">
            <a:avLst>
              <a:gd name="adj1" fmla="val -6167"/>
              <a:gd name="adj2" fmla="val 114463"/>
            </a:avLst>
          </a:prstGeom>
          <a:solidFill>
            <a:srgbClr val="00FFFF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33CC"/>
                </a:solidFill>
              </a:rPr>
              <a:t>ПЛАНИМЕТРИЯ</a:t>
            </a:r>
          </a:p>
        </p:txBody>
      </p:sp>
      <p:sp>
        <p:nvSpPr>
          <p:cNvPr id="155656" name="AutoShape 8"/>
          <p:cNvSpPr>
            <a:spLocks noChangeArrowheads="1"/>
          </p:cNvSpPr>
          <p:nvPr/>
        </p:nvSpPr>
        <p:spPr bwMode="auto">
          <a:xfrm>
            <a:off x="4859338" y="2133600"/>
            <a:ext cx="3887787" cy="576263"/>
          </a:xfrm>
          <a:prstGeom prst="wedgeEllipseCallout">
            <a:avLst>
              <a:gd name="adj1" fmla="val -17046"/>
              <a:gd name="adj2" fmla="val 127134"/>
            </a:avLst>
          </a:prstGeom>
          <a:solidFill>
            <a:srgbClr val="00FFFF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33CC"/>
                </a:solidFill>
              </a:rPr>
              <a:t>СТЕРЕОМЕТРИЯ</a:t>
            </a:r>
          </a:p>
        </p:txBody>
      </p:sp>
      <p:sp>
        <p:nvSpPr>
          <p:cNvPr id="155657" name="AutoShape 9"/>
          <p:cNvSpPr>
            <a:spLocks noChangeArrowheads="1"/>
          </p:cNvSpPr>
          <p:nvPr/>
        </p:nvSpPr>
        <p:spPr bwMode="auto">
          <a:xfrm>
            <a:off x="468313" y="3141663"/>
            <a:ext cx="3382962" cy="1800225"/>
          </a:xfrm>
          <a:prstGeom prst="flowChartTerminator">
            <a:avLst/>
          </a:prstGeom>
          <a:solidFill>
            <a:srgbClr val="00FFFF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33CC"/>
                </a:solidFill>
              </a:rPr>
              <a:t>Planum </a:t>
            </a:r>
            <a:r>
              <a:rPr lang="ru-RU" sz="2400" b="1">
                <a:solidFill>
                  <a:srgbClr val="0033CC"/>
                </a:solidFill>
              </a:rPr>
              <a:t> (лат) </a:t>
            </a:r>
          </a:p>
          <a:p>
            <a:pPr algn="ctr"/>
            <a:r>
              <a:rPr lang="ru-RU" sz="2400" b="1">
                <a:solidFill>
                  <a:srgbClr val="0033CC"/>
                </a:solidFill>
              </a:rPr>
              <a:t>- равнина, местность</a:t>
            </a:r>
          </a:p>
        </p:txBody>
      </p:sp>
      <p:sp>
        <p:nvSpPr>
          <p:cNvPr id="155658" name="AutoShape 10"/>
          <p:cNvSpPr>
            <a:spLocks noChangeArrowheads="1"/>
          </p:cNvSpPr>
          <p:nvPr/>
        </p:nvSpPr>
        <p:spPr bwMode="auto">
          <a:xfrm>
            <a:off x="4787900" y="3213100"/>
            <a:ext cx="3600450" cy="1728788"/>
          </a:xfrm>
          <a:prstGeom prst="flowChartTerminator">
            <a:avLst/>
          </a:prstGeom>
          <a:solidFill>
            <a:srgbClr val="00FFFF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33CC"/>
                </a:solidFill>
              </a:rPr>
              <a:t>Sterio </a:t>
            </a:r>
            <a:r>
              <a:rPr lang="ru-RU" sz="2400" b="1">
                <a:solidFill>
                  <a:srgbClr val="0033CC"/>
                </a:solidFill>
              </a:rPr>
              <a:t> (лат) </a:t>
            </a:r>
          </a:p>
          <a:p>
            <a:pPr algn="ctr">
              <a:buFontTx/>
              <a:buChar char="-"/>
            </a:pPr>
            <a:r>
              <a:rPr lang="ru-RU" sz="2400" b="1">
                <a:solidFill>
                  <a:srgbClr val="0033CC"/>
                </a:solidFill>
              </a:rPr>
              <a:t>телесный,</a:t>
            </a:r>
          </a:p>
          <a:p>
            <a:pPr algn="ctr">
              <a:buFontTx/>
              <a:buChar char="-"/>
            </a:pPr>
            <a:r>
              <a:rPr lang="ru-RU" sz="2400" b="1">
                <a:solidFill>
                  <a:srgbClr val="0033CC"/>
                </a:solidFill>
              </a:rPr>
              <a:t> пространственный</a:t>
            </a:r>
          </a:p>
        </p:txBody>
      </p:sp>
      <p:sp>
        <p:nvSpPr>
          <p:cNvPr id="155660" name="AutoShape 12"/>
          <p:cNvSpPr>
            <a:spLocks noChangeArrowheads="1"/>
          </p:cNvSpPr>
          <p:nvPr/>
        </p:nvSpPr>
        <p:spPr bwMode="auto">
          <a:xfrm rot="1034487">
            <a:off x="2339975" y="1484313"/>
            <a:ext cx="358775" cy="576262"/>
          </a:xfrm>
          <a:prstGeom prst="downArrow">
            <a:avLst>
              <a:gd name="adj1" fmla="val 50000"/>
              <a:gd name="adj2" fmla="val 40155"/>
            </a:avLst>
          </a:prstGeom>
          <a:solidFill>
            <a:srgbClr val="D6CAE8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5662" name="AutoShape 14"/>
          <p:cNvSpPr>
            <a:spLocks noChangeArrowheads="1"/>
          </p:cNvSpPr>
          <p:nvPr/>
        </p:nvSpPr>
        <p:spPr bwMode="auto">
          <a:xfrm rot="-1665513">
            <a:off x="5867400" y="1484313"/>
            <a:ext cx="358775" cy="576262"/>
          </a:xfrm>
          <a:prstGeom prst="downArrow">
            <a:avLst>
              <a:gd name="adj1" fmla="val 50000"/>
              <a:gd name="adj2" fmla="val 40155"/>
            </a:avLst>
          </a:prstGeom>
          <a:solidFill>
            <a:srgbClr val="D6CAE8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93" name="Picture 65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5072063"/>
            <a:ext cx="6048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66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5143500"/>
            <a:ext cx="6937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67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5143500"/>
            <a:ext cx="647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Oval 63"/>
          <p:cNvSpPr>
            <a:spLocks noChangeArrowheads="1"/>
          </p:cNvSpPr>
          <p:nvPr/>
        </p:nvSpPr>
        <p:spPr bwMode="gray">
          <a:xfrm>
            <a:off x="571500" y="5214938"/>
            <a:ext cx="574675" cy="57467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3E0C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58"/>
          <p:cNvSpPr>
            <a:spLocks noChangeArrowheads="1"/>
          </p:cNvSpPr>
          <p:nvPr/>
        </p:nvSpPr>
        <p:spPr bwMode="gray">
          <a:xfrm rot="20151896">
            <a:off x="2690813" y="5240338"/>
            <a:ext cx="630237" cy="7207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ru-RU" sz="1600">
              <a:solidFill>
                <a:srgbClr val="FFFFFF"/>
              </a:solidFill>
            </a:endParaRPr>
          </a:p>
        </p:txBody>
      </p:sp>
      <p:pic>
        <p:nvPicPr>
          <p:cNvPr id="16398" name="Picture 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933829">
            <a:off x="1582738" y="4981575"/>
            <a:ext cx="700087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nimBg="1"/>
      <p:bldP spid="155655" grpId="0" animBg="1"/>
      <p:bldP spid="155656" grpId="0" animBg="1"/>
      <p:bldP spid="155657" grpId="0" animBg="1"/>
      <p:bldP spid="155658" grpId="0" animBg="1"/>
      <p:bldP spid="155660" grpId="0" animBg="1"/>
      <p:bldP spid="1556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714356"/>
            <a:ext cx="5410200" cy="5810269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     </a:t>
            </a:r>
            <a:r>
              <a:rPr lang="ru-RU" sz="2800" b="1" dirty="0" smtClean="0">
                <a:solidFill>
                  <a:srgbClr val="0070C0"/>
                </a:solidFill>
              </a:rPr>
              <a:t>Что же мы будем изучать в 7 классе?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Глава 1. Начальные геометрические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              сведения.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Глава 2. Треугольники.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Глава 3. Параллельные прямые.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Глава 4.  Соотношения между сторонам  и углами треугольника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/>
              <a:t>Логическая цепочка: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800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начальные понятия –определения –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аксиомы - теоремы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8313" y="4508500"/>
            <a:ext cx="30241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Поможет нам в этом –</a:t>
            </a:r>
            <a:r>
              <a:rPr lang="ru-RU"/>
              <a:t> </a:t>
            </a:r>
            <a:r>
              <a:rPr lang="ru-RU" b="1"/>
              <a:t>учебник.</a:t>
            </a:r>
            <a:r>
              <a:rPr lang="ru-RU"/>
              <a:t> Авторы нашего учебника: Л. С. Атанасян, В. Ф. Бутузов,    С, Б. Кадомцев, Э. Г. Позняк,     И. И. Юдина. </a:t>
            </a:r>
          </a:p>
        </p:txBody>
      </p:sp>
      <p:pic>
        <p:nvPicPr>
          <p:cNvPr id="19461" name="Рисунок 7" descr="Безимени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700213"/>
            <a:ext cx="184785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20150" cy="10445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70C0"/>
                </a:solidFill>
              </a:rPr>
              <a:t>Вот что говорят фигуры о нас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600200"/>
            <a:ext cx="7138987" cy="4852988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 Соответствует трудолюбие, усердие, потребность доводить начатое дело до конца, упорство. Любит раз и навсегда заведенный порядок.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Это временная форма личности, ищет лучшее положение. Поэтому любознателен, пытлив, интересно все происходящее, и смел.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Символ лидерства. Способен концентрироваться на главной цели. Энергичен, неудержим, сильная личность.</a:t>
            </a:r>
          </a:p>
          <a:p>
            <a:pPr algn="just" eaLnBrk="1" hangingPunct="1">
              <a:lnSpc>
                <a:spcPct val="90000"/>
              </a:lnSpc>
              <a:buNone/>
            </a:pPr>
            <a:endParaRPr lang="ru-RU" sz="2000" i="1" dirty="0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90000"/>
              </a:lnSpc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 Самая доброжелательная фигура. Способен сопереживать, сочувствовать. Счастлив тогда, когда все ладят друг с другом.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i="1" dirty="0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90000"/>
              </a:lnSpc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  Символ творчества. Нравится комбинировать, создавать что-то новое, оригинальное. Самый восторженный и возбудимый.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39750" y="1628775"/>
            <a:ext cx="647700" cy="6477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23850" y="2708275"/>
            <a:ext cx="1008063" cy="50482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95288" y="3429000"/>
            <a:ext cx="719137" cy="647700"/>
          </a:xfrm>
          <a:prstGeom prst="triangle">
            <a:avLst>
              <a:gd name="adj" fmla="val 8137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539750" y="4508500"/>
            <a:ext cx="719138" cy="7207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250825" y="5661025"/>
            <a:ext cx="288925" cy="43180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539750" y="5661025"/>
            <a:ext cx="360363" cy="43180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900113" y="5516563"/>
            <a:ext cx="215900" cy="57626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1116013" y="5516563"/>
            <a:ext cx="431800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642938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Тема урока: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357438"/>
            <a:ext cx="6400800" cy="3281362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575" y="1865313"/>
            <a:ext cx="4930775" cy="1189037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2588" y="2767013"/>
            <a:ext cx="6394450" cy="1152525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2625" y="3608388"/>
            <a:ext cx="4170363" cy="1135062"/>
          </a:xfrm>
          <a:prstGeom prst="rect">
            <a:avLst/>
          </a:prstGeom>
          <a:noFill/>
        </p:spPr>
      </p:pic>
      <p:pic>
        <p:nvPicPr>
          <p:cNvPr id="7175" name="Picture 8" descr="C:\Documents and Settings\Администратор\Мои документы\Мои рисунки\картинки\Рисунок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0"/>
            <a:ext cx="315753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C:\Documents and Settings\Администратор\Мои документы\Мои рисунки\картинки\Рисунок17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3" y="5072063"/>
            <a:ext cx="17145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323850" y="571500"/>
            <a:ext cx="8462963" cy="2090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ОСНОВНЫЕ </a:t>
            </a:r>
          </a:p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ПОНЯТИЯ </a:t>
            </a:r>
          </a:p>
          <a:p>
            <a:pPr algn="ctr"/>
            <a:r>
              <a:rPr lang="ru-RU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ПЛАНИМЕТРИИ</a:t>
            </a: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928934"/>
            <a:ext cx="6297613" cy="1146175"/>
          </a:xfrm>
          <a:prstGeom prst="rect">
            <a:avLst/>
          </a:prstGeom>
          <a:noFill/>
        </p:spPr>
      </p:pic>
      <p:pic>
        <p:nvPicPr>
          <p:cNvPr id="7" name="Picture 26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4857750"/>
            <a:ext cx="914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1763713" y="908050"/>
            <a:ext cx="7150100" cy="1143000"/>
          </a:xfrm>
        </p:spPr>
        <p:txBody>
          <a:bodyPr>
            <a:normAutofit fontScale="90000"/>
          </a:bodyPr>
          <a:lstStyle/>
          <a:p>
            <a:r>
              <a:rPr lang="ru-RU" sz="4000" i="1"/>
              <a:t>Точка (</a:t>
            </a:r>
            <a:r>
              <a:rPr lang="en-US" sz="4000" i="1"/>
              <a:t>punctum</a:t>
            </a:r>
            <a:r>
              <a:rPr lang="ru-RU" sz="4000" i="1"/>
              <a:t>)</a:t>
            </a:r>
            <a:r>
              <a:rPr lang="en-US" sz="4000" i="1"/>
              <a:t> </a:t>
            </a:r>
            <a:r>
              <a:rPr lang="ru-RU" sz="4000" i="1"/>
              <a:t>– результат мгновенного касания</a:t>
            </a:r>
          </a:p>
        </p:txBody>
      </p:sp>
      <p:pic>
        <p:nvPicPr>
          <p:cNvPr id="22536" name="Picture 8" descr="точка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908050"/>
            <a:ext cx="304800" cy="304800"/>
          </a:xfrm>
          <a:noFill/>
          <a:ln/>
        </p:spPr>
      </p:pic>
      <p:pic>
        <p:nvPicPr>
          <p:cNvPr id="22538" name="Picture 10" descr="кар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3573463"/>
            <a:ext cx="1871662" cy="2565400"/>
          </a:xfrm>
          <a:noFill/>
          <a:ln/>
        </p:spPr>
      </p:pic>
      <p:sp>
        <p:nvSpPr>
          <p:cNvPr id="22540" name="Line 12"/>
          <p:cNvSpPr>
            <a:spLocks noChangeShapeType="1"/>
          </p:cNvSpPr>
          <p:nvPr/>
        </p:nvSpPr>
        <p:spPr bwMode="auto">
          <a:xfrm flipV="1">
            <a:off x="755650" y="2708275"/>
            <a:ext cx="6840538" cy="10080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4572000" y="4292600"/>
            <a:ext cx="434181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i="1">
                <a:solidFill>
                  <a:schemeClr val="tx2"/>
                </a:solidFill>
              </a:rPr>
              <a:t>Линия (</a:t>
            </a:r>
            <a:r>
              <a:rPr lang="en-US" sz="4000" i="1">
                <a:solidFill>
                  <a:schemeClr val="tx2"/>
                </a:solidFill>
              </a:rPr>
              <a:t>line</a:t>
            </a:r>
            <a:r>
              <a:rPr lang="ru-RU" sz="4000" i="1">
                <a:solidFill>
                  <a:schemeClr val="tx2"/>
                </a:solidFill>
              </a:rPr>
              <a:t>) – льняная нить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40" grpId="0" animBg="1"/>
      <p:bldP spid="225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0" name="Oval 8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30725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</a:t>
            </a:r>
            <a:r>
              <a:rPr lang="ru-RU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Точки обозначаются заглавными латинскими буквами</a:t>
            </a:r>
          </a:p>
        </p:txBody>
      </p:sp>
      <p:sp>
        <p:nvSpPr>
          <p:cNvPr id="166916" name="WordArt 4" descr="единорог и дельфины"/>
          <p:cNvSpPr>
            <a:spLocks noChangeArrowheads="1" noChangeShapeType="1" noTextEdit="1"/>
          </p:cNvSpPr>
          <p:nvPr/>
        </p:nvSpPr>
        <p:spPr bwMode="auto">
          <a:xfrm>
            <a:off x="2195513" y="188913"/>
            <a:ext cx="4105275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6917" name="Oval 5"/>
          <p:cNvSpPr>
            <a:spLocks noChangeArrowheads="1"/>
          </p:cNvSpPr>
          <p:nvPr/>
        </p:nvSpPr>
        <p:spPr bwMode="auto">
          <a:xfrm>
            <a:off x="2339975" y="4941888"/>
            <a:ext cx="193675" cy="1936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6922" name="WordArt 10"/>
          <p:cNvSpPr>
            <a:spLocks noChangeArrowheads="1" noChangeShapeType="1" noTextEdit="1"/>
          </p:cNvSpPr>
          <p:nvPr/>
        </p:nvSpPr>
        <p:spPr bwMode="auto">
          <a:xfrm>
            <a:off x="2051050" y="3933825"/>
            <a:ext cx="64770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</a:p>
        </p:txBody>
      </p:sp>
      <p:sp>
        <p:nvSpPr>
          <p:cNvPr id="166923" name="Oval 11"/>
          <p:cNvSpPr>
            <a:spLocks noChangeArrowheads="1"/>
          </p:cNvSpPr>
          <p:nvPr/>
        </p:nvSpPr>
        <p:spPr bwMode="auto">
          <a:xfrm>
            <a:off x="4067175" y="5157788"/>
            <a:ext cx="193675" cy="1936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6924" name="Oval 12"/>
          <p:cNvSpPr>
            <a:spLocks noChangeArrowheads="1"/>
          </p:cNvSpPr>
          <p:nvPr/>
        </p:nvSpPr>
        <p:spPr bwMode="auto">
          <a:xfrm>
            <a:off x="6659563" y="4365625"/>
            <a:ext cx="193675" cy="1936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6925" name="WordArt 13"/>
          <p:cNvSpPr>
            <a:spLocks noChangeArrowheads="1" noChangeShapeType="1" noTextEdit="1"/>
          </p:cNvSpPr>
          <p:nvPr/>
        </p:nvSpPr>
        <p:spPr bwMode="auto">
          <a:xfrm>
            <a:off x="3924300" y="4076700"/>
            <a:ext cx="550863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6926" name="WordArt 14"/>
          <p:cNvSpPr>
            <a:spLocks noChangeArrowheads="1" noChangeShapeType="1" noTextEdit="1"/>
          </p:cNvSpPr>
          <p:nvPr/>
        </p:nvSpPr>
        <p:spPr bwMode="auto">
          <a:xfrm>
            <a:off x="6588125" y="3284538"/>
            <a:ext cx="595313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9588" y="158750"/>
            <a:ext cx="3925887" cy="121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6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6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 animBg="1"/>
      <p:bldP spid="166917" grpId="0" animBg="1"/>
      <p:bldP spid="166922" grpId="0" animBg="1"/>
      <p:bldP spid="166923" grpId="0" animBg="1"/>
      <p:bldP spid="166924" grpId="0" animBg="1"/>
      <p:bldP spid="166925" grpId="0" animBg="1"/>
      <p:bldP spid="1669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1" name="Oval 5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400675"/>
          </a:xfrm>
          <a:prstGeom prst="ellipse">
            <a:avLst/>
          </a:prstGeom>
          <a:solidFill>
            <a:srgbClr val="00FFFF"/>
          </a:solidFill>
          <a:ln>
            <a:solidFill>
              <a:srgbClr val="0033CC"/>
            </a:solidFill>
            <a:rou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</a:t>
            </a:r>
            <a:r>
              <a:rPr lang="ru-RU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Прямые обозначаются одной прописной или двумя заглавными латинскими буквами</a:t>
            </a:r>
          </a:p>
        </p:txBody>
      </p:sp>
      <p:sp>
        <p:nvSpPr>
          <p:cNvPr id="167942" name="Line 6"/>
          <p:cNvSpPr>
            <a:spLocks noChangeShapeType="1"/>
          </p:cNvSpPr>
          <p:nvPr/>
        </p:nvSpPr>
        <p:spPr bwMode="auto">
          <a:xfrm flipV="1">
            <a:off x="1908175" y="3644900"/>
            <a:ext cx="5041900" cy="15843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7943" name="Line 7"/>
          <p:cNvSpPr>
            <a:spLocks noChangeShapeType="1"/>
          </p:cNvSpPr>
          <p:nvPr/>
        </p:nvSpPr>
        <p:spPr bwMode="auto">
          <a:xfrm flipV="1">
            <a:off x="3708400" y="4581525"/>
            <a:ext cx="5041900" cy="15843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7944" name="WordArt 8"/>
          <p:cNvSpPr>
            <a:spLocks noChangeArrowheads="1" noChangeShapeType="1" noTextEdit="1"/>
          </p:cNvSpPr>
          <p:nvPr/>
        </p:nvSpPr>
        <p:spPr bwMode="auto">
          <a:xfrm>
            <a:off x="1042988" y="4581525"/>
            <a:ext cx="896937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7945" name="Oval 9"/>
          <p:cNvSpPr>
            <a:spLocks noChangeArrowheads="1"/>
          </p:cNvSpPr>
          <p:nvPr/>
        </p:nvSpPr>
        <p:spPr bwMode="auto">
          <a:xfrm>
            <a:off x="4716463" y="5734050"/>
            <a:ext cx="193675" cy="1936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  <p:sp>
        <p:nvSpPr>
          <p:cNvPr id="167946" name="Oval 10"/>
          <p:cNvSpPr>
            <a:spLocks noChangeArrowheads="1"/>
          </p:cNvSpPr>
          <p:nvPr/>
        </p:nvSpPr>
        <p:spPr bwMode="auto">
          <a:xfrm>
            <a:off x="7380288" y="4868863"/>
            <a:ext cx="193675" cy="1936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  <p:sp>
        <p:nvSpPr>
          <p:cNvPr id="167947" name="WordArt 11"/>
          <p:cNvSpPr>
            <a:spLocks noChangeArrowheads="1" noChangeShapeType="1" noTextEdit="1"/>
          </p:cNvSpPr>
          <p:nvPr/>
        </p:nvSpPr>
        <p:spPr bwMode="auto">
          <a:xfrm>
            <a:off x="4500563" y="4724400"/>
            <a:ext cx="503237" cy="930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7948" name="WordArt 12"/>
          <p:cNvSpPr>
            <a:spLocks noChangeArrowheads="1" noChangeShapeType="1" noTextEdit="1"/>
          </p:cNvSpPr>
          <p:nvPr/>
        </p:nvSpPr>
        <p:spPr bwMode="auto">
          <a:xfrm>
            <a:off x="7235825" y="3860800"/>
            <a:ext cx="504825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N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4550" y="55563"/>
            <a:ext cx="3914775" cy="12493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79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79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79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79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 build="p" animBg="1"/>
      <p:bldP spid="167942" grpId="0" animBg="1"/>
      <p:bldP spid="167943" grpId="0" animBg="1"/>
      <p:bldP spid="167944" grpId="0" animBg="1"/>
      <p:bldP spid="167945" grpId="0" animBg="1"/>
      <p:bldP spid="167946" grpId="0" animBg="1"/>
      <p:bldP spid="167947" grpId="0" animBg="1"/>
      <p:bldP spid="1679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920037" cy="48402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                     О</a:t>
            </a:r>
            <a:r>
              <a:rPr lang="ru-RU" sz="2400" smtClean="0"/>
              <a:t>бозначение</a:t>
            </a:r>
            <a:r>
              <a:rPr lang="ru-RU" smtClean="0">
                <a:solidFill>
                  <a:schemeClr val="tx2"/>
                </a:solidFill>
              </a:rPr>
              <a:t>                                          </a:t>
            </a:r>
            <a:r>
              <a:rPr lang="ru-RU" sz="9600" smtClean="0">
                <a:solidFill>
                  <a:schemeClr val="tx2"/>
                </a:solidFill>
              </a:rPr>
              <a:t>.</a:t>
            </a:r>
            <a:r>
              <a:rPr lang="ru-RU" smtClean="0"/>
              <a:t>                      </a:t>
            </a:r>
            <a:r>
              <a:rPr lang="ru-RU" smtClean="0">
                <a:solidFill>
                  <a:srgbClr val="000066"/>
                </a:solidFill>
              </a:rPr>
              <a:t>А, В, С, Е, </a:t>
            </a:r>
            <a:r>
              <a:rPr lang="en-US" smtClean="0">
                <a:solidFill>
                  <a:srgbClr val="000066"/>
                </a:solidFill>
              </a:rPr>
              <a:t>D, N, M</a:t>
            </a:r>
            <a:r>
              <a:rPr lang="ru-RU" smtClean="0">
                <a:solidFill>
                  <a:srgbClr val="000066"/>
                </a:solidFill>
              </a:rPr>
              <a:t> …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/>
              <a:t>      </a:t>
            </a:r>
            <a:r>
              <a:rPr lang="ru-RU" smtClean="0"/>
              <a:t>                   </a:t>
            </a:r>
            <a:r>
              <a:rPr lang="en-US" smtClean="0"/>
              <a:t> </a:t>
            </a:r>
            <a:r>
              <a:rPr lang="en-US" smtClean="0">
                <a:solidFill>
                  <a:schemeClr val="bg1"/>
                </a:solidFill>
              </a:rPr>
              <a:t>.</a:t>
            </a:r>
            <a:r>
              <a:rPr lang="en-US" smtClean="0"/>
              <a:t>              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0066"/>
                </a:solidFill>
              </a:rPr>
              <a:t>                        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000066"/>
                </a:solidFill>
              </a:rPr>
              <a:t>                         </a:t>
            </a:r>
            <a:r>
              <a:rPr lang="en-US" smtClean="0">
                <a:solidFill>
                  <a:srgbClr val="000066"/>
                </a:solidFill>
              </a:rPr>
              <a:t>a, b, c, d, AB, CD, NM</a:t>
            </a:r>
            <a:r>
              <a:rPr lang="ru-RU" smtClean="0">
                <a:solidFill>
                  <a:srgbClr val="000066"/>
                </a:solidFill>
              </a:rPr>
              <a:t> …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endParaRPr lang="ru-RU" smtClean="0">
              <a:solidFill>
                <a:srgbClr val="000066"/>
              </a:solidFill>
            </a:endParaRPr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 flipV="1">
            <a:off x="1187450" y="4652963"/>
            <a:ext cx="4319588" cy="5762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2" name="WordArt 8"/>
          <p:cNvSpPr>
            <a:spLocks noChangeArrowheads="1" noChangeShapeType="1" noTextEdit="1"/>
          </p:cNvSpPr>
          <p:nvPr/>
        </p:nvSpPr>
        <p:spPr bwMode="auto">
          <a:xfrm>
            <a:off x="1258888" y="333375"/>
            <a:ext cx="6192837" cy="10080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+mj-lt"/>
                <a:ea typeface="+mj-lt"/>
                <a:cs typeface="+mj-lt"/>
              </a:rPr>
              <a:t>Основные фигуры</a:t>
            </a:r>
          </a:p>
        </p:txBody>
      </p:sp>
      <p:sp>
        <p:nvSpPr>
          <p:cNvPr id="27653" name="WordArt 13" descr="Белый мрамор"/>
          <p:cNvSpPr>
            <a:spLocks noChangeArrowheads="1" noChangeShapeType="1" noTextEdit="1"/>
          </p:cNvSpPr>
          <p:nvPr/>
        </p:nvSpPr>
        <p:spPr bwMode="auto">
          <a:xfrm>
            <a:off x="755650" y="2276475"/>
            <a:ext cx="1630363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+mj-lt"/>
                <a:cs typeface="Arial"/>
              </a:rPr>
              <a:t>Точка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</a:t>
            </a:r>
          </a:p>
        </p:txBody>
      </p:sp>
      <p:sp>
        <p:nvSpPr>
          <p:cNvPr id="22534" name="WordArt 14" descr="Белый мрамор"/>
          <p:cNvSpPr>
            <a:spLocks noChangeArrowheads="1" noChangeShapeType="1" noTextEdit="1"/>
          </p:cNvSpPr>
          <p:nvPr/>
        </p:nvSpPr>
        <p:spPr bwMode="auto">
          <a:xfrm>
            <a:off x="684213" y="4292600"/>
            <a:ext cx="20161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Comic Sans MS"/>
              </a:rPr>
              <a:t>Прямая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416800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5E007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Взаимное расположение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5E007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точек и прямых</a:t>
            </a:r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971550" y="2349500"/>
            <a:ext cx="7056438" cy="3095625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8966" name="Oval 6"/>
          <p:cNvSpPr>
            <a:spLocks noChangeArrowheads="1"/>
          </p:cNvSpPr>
          <p:nvPr/>
        </p:nvSpPr>
        <p:spPr bwMode="auto">
          <a:xfrm>
            <a:off x="2268538" y="2852738"/>
            <a:ext cx="287337" cy="266700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8968" name="Oval 8"/>
          <p:cNvSpPr>
            <a:spLocks noChangeArrowheads="1"/>
          </p:cNvSpPr>
          <p:nvPr/>
        </p:nvSpPr>
        <p:spPr bwMode="auto">
          <a:xfrm>
            <a:off x="6732588" y="3357563"/>
            <a:ext cx="287337" cy="266700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8969" name="WordArt 9"/>
          <p:cNvSpPr>
            <a:spLocks noChangeArrowheads="1" noChangeShapeType="1" noTextEdit="1"/>
          </p:cNvSpPr>
          <p:nvPr/>
        </p:nvSpPr>
        <p:spPr bwMode="auto">
          <a:xfrm>
            <a:off x="2771775" y="2133600"/>
            <a:ext cx="6477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168970" name="WordArt 10"/>
          <p:cNvSpPr>
            <a:spLocks noChangeArrowheads="1" noChangeShapeType="1" noTextEdit="1"/>
          </p:cNvSpPr>
          <p:nvPr/>
        </p:nvSpPr>
        <p:spPr bwMode="auto">
          <a:xfrm>
            <a:off x="7092950" y="2565400"/>
            <a:ext cx="512763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</a:t>
            </a:r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8971" name="Object 11"/>
          <p:cNvGraphicFramePr>
            <a:graphicFrameLocks noChangeAspect="1"/>
          </p:cNvGraphicFramePr>
          <p:nvPr/>
        </p:nvGraphicFramePr>
        <p:xfrm>
          <a:off x="323850" y="3644900"/>
          <a:ext cx="3024188" cy="1228725"/>
        </p:xfrm>
        <a:graphic>
          <a:graphicData uri="http://schemas.openxmlformats.org/presentationml/2006/ole">
            <p:oleObj spid="_x0000_s1026" name="Формула" r:id="rId3" imgW="444114" imgH="177646" progId="Equation.3">
              <p:embed/>
            </p:oleObj>
          </a:graphicData>
        </a:graphic>
      </p:graphicFrame>
      <p:sp>
        <p:nvSpPr>
          <p:cNvPr id="168973" name="WordArt 13"/>
          <p:cNvSpPr>
            <a:spLocks noChangeArrowheads="1" noChangeShapeType="1" noTextEdit="1"/>
          </p:cNvSpPr>
          <p:nvPr/>
        </p:nvSpPr>
        <p:spPr bwMode="auto">
          <a:xfrm>
            <a:off x="7740650" y="4581525"/>
            <a:ext cx="695325" cy="547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hlink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m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hlink">
                  <a:alpha val="50195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03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8974" name="Object 14"/>
          <p:cNvGraphicFramePr>
            <a:graphicFrameLocks noChangeAspect="1"/>
          </p:cNvGraphicFramePr>
          <p:nvPr/>
        </p:nvGraphicFramePr>
        <p:xfrm>
          <a:off x="468313" y="4868863"/>
          <a:ext cx="2879725" cy="1163637"/>
        </p:xfrm>
        <a:graphic>
          <a:graphicData uri="http://schemas.openxmlformats.org/presentationml/2006/ole">
            <p:oleObj spid="_x0000_s1027" name="Формула" r:id="rId4" imgW="444114" imgH="177646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animBg="1"/>
      <p:bldP spid="168966" grpId="0" animBg="1"/>
      <p:bldP spid="168968" grpId="0" animBg="1"/>
      <p:bldP spid="168969" grpId="0" animBg="1"/>
      <p:bldP spid="168970" grpId="0" animBg="1"/>
      <p:bldP spid="1689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Проверь</a:t>
            </a:r>
            <a:r>
              <a:rPr lang="ru-RU" sz="5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себя</a:t>
            </a:r>
          </a:p>
        </p:txBody>
      </p:sp>
      <p:sp>
        <p:nvSpPr>
          <p:cNvPr id="21507" name="Line 5"/>
          <p:cNvSpPr>
            <a:spLocks noChangeShapeType="1"/>
          </p:cNvSpPr>
          <p:nvPr/>
        </p:nvSpPr>
        <p:spPr bwMode="auto">
          <a:xfrm flipV="1">
            <a:off x="250825" y="3500438"/>
            <a:ext cx="3889375" cy="2160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8" name="WordArt 6"/>
          <p:cNvSpPr>
            <a:spLocks noChangeArrowheads="1" noChangeShapeType="1" noTextEdit="1"/>
          </p:cNvSpPr>
          <p:nvPr/>
        </p:nvSpPr>
        <p:spPr bwMode="auto">
          <a:xfrm>
            <a:off x="179388" y="4652963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m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1015" name="Oval 7"/>
          <p:cNvSpPr>
            <a:spLocks noChangeArrowheads="1"/>
          </p:cNvSpPr>
          <p:nvPr/>
        </p:nvSpPr>
        <p:spPr bwMode="auto">
          <a:xfrm>
            <a:off x="1476375" y="4797425"/>
            <a:ext cx="288925" cy="287338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24" name="Oval 16"/>
          <p:cNvSpPr>
            <a:spLocks noChangeArrowheads="1"/>
          </p:cNvSpPr>
          <p:nvPr/>
        </p:nvSpPr>
        <p:spPr bwMode="auto">
          <a:xfrm>
            <a:off x="5076825" y="2708275"/>
            <a:ext cx="287338" cy="2667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25" name="Oval 17"/>
          <p:cNvSpPr>
            <a:spLocks noChangeArrowheads="1"/>
          </p:cNvSpPr>
          <p:nvPr/>
        </p:nvSpPr>
        <p:spPr bwMode="auto">
          <a:xfrm>
            <a:off x="5580063" y="5300663"/>
            <a:ext cx="287337" cy="2667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26" name="Oval 18"/>
          <p:cNvSpPr>
            <a:spLocks noChangeArrowheads="1"/>
          </p:cNvSpPr>
          <p:nvPr/>
        </p:nvSpPr>
        <p:spPr bwMode="auto">
          <a:xfrm>
            <a:off x="7092950" y="1557338"/>
            <a:ext cx="287338" cy="2667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27" name="Oval 19"/>
          <p:cNvSpPr>
            <a:spLocks noChangeArrowheads="1"/>
          </p:cNvSpPr>
          <p:nvPr/>
        </p:nvSpPr>
        <p:spPr bwMode="auto">
          <a:xfrm>
            <a:off x="1547813" y="2636838"/>
            <a:ext cx="287337" cy="2667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1028" name="Line 20"/>
          <p:cNvSpPr>
            <a:spLocks noChangeShapeType="1"/>
          </p:cNvSpPr>
          <p:nvPr/>
        </p:nvSpPr>
        <p:spPr bwMode="auto">
          <a:xfrm flipV="1">
            <a:off x="4140200" y="1268413"/>
            <a:ext cx="3744913" cy="22320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1031" name="WordArt 23"/>
          <p:cNvSpPr>
            <a:spLocks noChangeArrowheads="1" noChangeShapeType="1" noTextEdit="1"/>
          </p:cNvSpPr>
          <p:nvPr/>
        </p:nvSpPr>
        <p:spPr bwMode="auto">
          <a:xfrm>
            <a:off x="4932363" y="4508500"/>
            <a:ext cx="5762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FF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1032" name="WordArt 24"/>
          <p:cNvSpPr>
            <a:spLocks noChangeArrowheads="1" noChangeShapeType="1" noTextEdit="1"/>
          </p:cNvSpPr>
          <p:nvPr/>
        </p:nvSpPr>
        <p:spPr bwMode="auto">
          <a:xfrm>
            <a:off x="4572000" y="1844675"/>
            <a:ext cx="576263" cy="741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D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FF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1033" name="WordArt 25"/>
          <p:cNvSpPr>
            <a:spLocks noChangeArrowheads="1" noChangeShapeType="1" noTextEdit="1"/>
          </p:cNvSpPr>
          <p:nvPr/>
        </p:nvSpPr>
        <p:spPr bwMode="auto">
          <a:xfrm>
            <a:off x="1187450" y="3716338"/>
            <a:ext cx="4318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R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FF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1034" name="WordArt 26"/>
          <p:cNvSpPr>
            <a:spLocks noChangeArrowheads="1" noChangeShapeType="1" noTextEdit="1"/>
          </p:cNvSpPr>
          <p:nvPr/>
        </p:nvSpPr>
        <p:spPr bwMode="auto">
          <a:xfrm>
            <a:off x="1476375" y="1700213"/>
            <a:ext cx="454025" cy="836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H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FF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1035" name="WordArt 27"/>
          <p:cNvSpPr>
            <a:spLocks noChangeArrowheads="1" noChangeShapeType="1" noTextEdit="1"/>
          </p:cNvSpPr>
          <p:nvPr/>
        </p:nvSpPr>
        <p:spPr bwMode="auto">
          <a:xfrm>
            <a:off x="7524750" y="1773238"/>
            <a:ext cx="608013" cy="836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G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FF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 animBg="1"/>
      <p:bldP spid="171024" grpId="0" animBg="1"/>
      <p:bldP spid="171025" grpId="0" animBg="1"/>
      <p:bldP spid="171026" grpId="0" animBg="1"/>
      <p:bldP spid="171027" grpId="0" animBg="1"/>
      <p:bldP spid="171028" grpId="0" animBg="1"/>
      <p:bldP spid="171031" grpId="0" animBg="1"/>
      <p:bldP spid="171032" grpId="0" animBg="1"/>
      <p:bldP spid="171033" grpId="0" animBg="1"/>
      <p:bldP spid="171034" grpId="0" animBg="1"/>
      <p:bldP spid="1710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Сколько прямых можно провести </a:t>
            </a:r>
            <a:br>
              <a:rPr lang="ru-RU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через точки К и </a:t>
            </a:r>
            <a:r>
              <a:rPr 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N</a:t>
            </a:r>
            <a:r>
              <a:rPr lang="ru-RU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?</a:t>
            </a:r>
          </a:p>
        </p:txBody>
      </p:sp>
      <p:sp>
        <p:nvSpPr>
          <p:cNvPr id="22531" name="Oval 7"/>
          <p:cNvSpPr>
            <a:spLocks noChangeArrowheads="1"/>
          </p:cNvSpPr>
          <p:nvPr/>
        </p:nvSpPr>
        <p:spPr bwMode="auto">
          <a:xfrm>
            <a:off x="2124075" y="4797425"/>
            <a:ext cx="217488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Oval 13"/>
          <p:cNvSpPr>
            <a:spLocks noChangeArrowheads="1"/>
          </p:cNvSpPr>
          <p:nvPr/>
        </p:nvSpPr>
        <p:spPr bwMode="auto">
          <a:xfrm>
            <a:off x="6443663" y="2852738"/>
            <a:ext cx="217487" cy="1952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WordArt 14"/>
          <p:cNvSpPr>
            <a:spLocks noChangeArrowheads="1" noChangeShapeType="1" noTextEdit="1"/>
          </p:cNvSpPr>
          <p:nvPr/>
        </p:nvSpPr>
        <p:spPr bwMode="auto">
          <a:xfrm>
            <a:off x="1258888" y="3429000"/>
            <a:ext cx="50323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K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2534" name="WordArt 15"/>
          <p:cNvSpPr>
            <a:spLocks noChangeArrowheads="1" noChangeShapeType="1" noTextEdit="1"/>
          </p:cNvSpPr>
          <p:nvPr/>
        </p:nvSpPr>
        <p:spPr bwMode="auto">
          <a:xfrm>
            <a:off x="7019925" y="3213100"/>
            <a:ext cx="5048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N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2048" name="Line 16"/>
          <p:cNvSpPr>
            <a:spLocks noChangeShapeType="1"/>
          </p:cNvSpPr>
          <p:nvPr/>
        </p:nvSpPr>
        <p:spPr bwMode="auto">
          <a:xfrm flipV="1">
            <a:off x="684213" y="2205038"/>
            <a:ext cx="7416800" cy="33845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2049" name="WordArt 17"/>
          <p:cNvSpPr>
            <a:spLocks noChangeArrowheads="1" noChangeShapeType="1" noTextEdit="1"/>
          </p:cNvSpPr>
          <p:nvPr/>
        </p:nvSpPr>
        <p:spPr bwMode="auto">
          <a:xfrm>
            <a:off x="3203575" y="4581525"/>
            <a:ext cx="56007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Через любые две точки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 можно провести прямую,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и притом только одну.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8" grpId="0" animBg="1"/>
      <p:bldP spid="172048" grpId="1" animBg="1"/>
      <p:bldP spid="1720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1422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Сколько прямых можно провести </a:t>
            </a:r>
            <a:br>
              <a:rPr lang="ru-RU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через точку К?</a:t>
            </a:r>
          </a:p>
        </p:txBody>
      </p:sp>
      <p:sp>
        <p:nvSpPr>
          <p:cNvPr id="169988" name="Oval 4"/>
          <p:cNvSpPr>
            <a:spLocks noChangeArrowheads="1"/>
          </p:cNvSpPr>
          <p:nvPr/>
        </p:nvSpPr>
        <p:spPr bwMode="auto">
          <a:xfrm>
            <a:off x="4140200" y="3213100"/>
            <a:ext cx="358775" cy="358775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CC"/>
              </a:solidFill>
            </a:endParaRPr>
          </a:p>
        </p:txBody>
      </p:sp>
      <p:sp>
        <p:nvSpPr>
          <p:cNvPr id="169989" name="WordArt 5"/>
          <p:cNvSpPr>
            <a:spLocks noChangeArrowheads="1" noChangeShapeType="1" noTextEdit="1"/>
          </p:cNvSpPr>
          <p:nvPr/>
        </p:nvSpPr>
        <p:spPr bwMode="auto">
          <a:xfrm>
            <a:off x="4140200" y="2492375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K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 flipV="1">
            <a:off x="1042988" y="1484313"/>
            <a:ext cx="6337300" cy="4105275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9991" name="WordArt 7"/>
          <p:cNvSpPr>
            <a:spLocks noChangeArrowheads="1" noChangeShapeType="1" noTextEdit="1"/>
          </p:cNvSpPr>
          <p:nvPr/>
        </p:nvSpPr>
        <p:spPr bwMode="auto">
          <a:xfrm>
            <a:off x="7524750" y="141287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C99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g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C99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2" name="Line 8"/>
          <p:cNvSpPr>
            <a:spLocks noChangeShapeType="1"/>
          </p:cNvSpPr>
          <p:nvPr/>
        </p:nvSpPr>
        <p:spPr bwMode="auto">
          <a:xfrm flipV="1">
            <a:off x="900113" y="2708275"/>
            <a:ext cx="7632700" cy="12239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9993" name="WordArt 9"/>
          <p:cNvSpPr>
            <a:spLocks noChangeArrowheads="1" noChangeShapeType="1" noTextEdit="1"/>
          </p:cNvSpPr>
          <p:nvPr/>
        </p:nvSpPr>
        <p:spPr bwMode="auto">
          <a:xfrm>
            <a:off x="8101013" y="292417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>
            <a:off x="611188" y="2852738"/>
            <a:ext cx="7632700" cy="11525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9995" name="WordArt 11"/>
          <p:cNvSpPr>
            <a:spLocks noChangeArrowheads="1" noChangeShapeType="1" noTextEdit="1"/>
          </p:cNvSpPr>
          <p:nvPr/>
        </p:nvSpPr>
        <p:spPr bwMode="auto">
          <a:xfrm>
            <a:off x="8101013" y="4221163"/>
            <a:ext cx="215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f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3366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 flipH="1">
            <a:off x="2268538" y="1700213"/>
            <a:ext cx="3455987" cy="41767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9997" name="WordArt 13"/>
          <p:cNvSpPr>
            <a:spLocks noChangeArrowheads="1" noChangeShapeType="1" noTextEdit="1"/>
          </p:cNvSpPr>
          <p:nvPr/>
        </p:nvSpPr>
        <p:spPr bwMode="auto">
          <a:xfrm>
            <a:off x="2771775" y="5589588"/>
            <a:ext cx="2873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e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69998" name="Line 14"/>
          <p:cNvSpPr>
            <a:spLocks noChangeShapeType="1"/>
          </p:cNvSpPr>
          <p:nvPr/>
        </p:nvSpPr>
        <p:spPr bwMode="auto">
          <a:xfrm>
            <a:off x="1979613" y="2133600"/>
            <a:ext cx="5761037" cy="33115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9999" name="WordArt 15"/>
          <p:cNvSpPr>
            <a:spLocks noChangeArrowheads="1" noChangeShapeType="1" noTextEdit="1"/>
          </p:cNvSpPr>
          <p:nvPr/>
        </p:nvSpPr>
        <p:spPr bwMode="auto">
          <a:xfrm>
            <a:off x="7885113" y="5516563"/>
            <a:ext cx="287337" cy="620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r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 animBg="1"/>
      <p:bldP spid="169989" grpId="0" animBg="1"/>
      <p:bldP spid="169990" grpId="0" animBg="1"/>
      <p:bldP spid="169991" grpId="0" animBg="1"/>
      <p:bldP spid="169992" grpId="0" animBg="1"/>
      <p:bldP spid="169993" grpId="0" animBg="1"/>
      <p:bldP spid="169994" grpId="0" animBg="1"/>
      <p:bldP spid="169995" grpId="0" animBg="1"/>
      <p:bldP spid="169996" grpId="0" animBg="1"/>
      <p:bldP spid="169997" grpId="0" animBg="1"/>
      <p:bldP spid="169998" grpId="0" animBg="1"/>
      <p:bldP spid="1699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</a:t>
            </a:r>
            <a:r>
              <a:rPr lang="ru-RU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Прямые, имеющие одну общую точку, называются </a:t>
            </a:r>
            <a:r>
              <a:rPr lang="ru-RU" sz="360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пересекающимися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784860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33FF"/>
                    </a:gs>
                    <a:gs pos="100000">
                      <a:srgbClr val="47187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Взаимное расположение прямых</a:t>
            </a:r>
          </a:p>
        </p:txBody>
      </p:sp>
      <p:sp>
        <p:nvSpPr>
          <p:cNvPr id="174085" name="Line 5"/>
          <p:cNvSpPr>
            <a:spLocks noChangeShapeType="1"/>
          </p:cNvSpPr>
          <p:nvPr/>
        </p:nvSpPr>
        <p:spPr bwMode="auto">
          <a:xfrm flipV="1">
            <a:off x="611188" y="3141663"/>
            <a:ext cx="4897437" cy="2374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086" name="Line 6"/>
          <p:cNvSpPr>
            <a:spLocks noChangeShapeType="1"/>
          </p:cNvSpPr>
          <p:nvPr/>
        </p:nvSpPr>
        <p:spPr bwMode="auto">
          <a:xfrm>
            <a:off x="250825" y="3716338"/>
            <a:ext cx="5688013" cy="2449512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087" name="Oval 7"/>
          <p:cNvSpPr>
            <a:spLocks noChangeArrowheads="1"/>
          </p:cNvSpPr>
          <p:nvPr/>
        </p:nvSpPr>
        <p:spPr bwMode="auto">
          <a:xfrm>
            <a:off x="2339975" y="4581525"/>
            <a:ext cx="142875" cy="149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088" name="WordArt 8"/>
          <p:cNvSpPr>
            <a:spLocks noChangeArrowheads="1" noChangeShapeType="1" noTextEdit="1"/>
          </p:cNvSpPr>
          <p:nvPr/>
        </p:nvSpPr>
        <p:spPr bwMode="auto">
          <a:xfrm>
            <a:off x="5724525" y="5300663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33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n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9933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4089" name="WordArt 9"/>
          <p:cNvSpPr>
            <a:spLocks noChangeArrowheads="1" noChangeShapeType="1" noTextEdit="1"/>
          </p:cNvSpPr>
          <p:nvPr/>
        </p:nvSpPr>
        <p:spPr bwMode="auto">
          <a:xfrm>
            <a:off x="5508625" y="3284538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h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4091" name="WordArt 11"/>
          <p:cNvSpPr>
            <a:spLocks noChangeArrowheads="1" noChangeShapeType="1" noTextEdit="1"/>
          </p:cNvSpPr>
          <p:nvPr/>
        </p:nvSpPr>
        <p:spPr bwMode="auto">
          <a:xfrm>
            <a:off x="2051050" y="3284538"/>
            <a:ext cx="576263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Q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092" name="Object 12"/>
          <p:cNvGraphicFramePr>
            <a:graphicFrameLocks noChangeAspect="1"/>
          </p:cNvGraphicFramePr>
          <p:nvPr/>
        </p:nvGraphicFramePr>
        <p:xfrm>
          <a:off x="6011863" y="3716338"/>
          <a:ext cx="2914650" cy="1352550"/>
        </p:xfrm>
        <a:graphic>
          <a:graphicData uri="http://schemas.openxmlformats.org/presentationml/2006/ole">
            <p:oleObj spid="_x0000_s2050" name="Формула" r:id="rId3" imgW="393359" imgH="177646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animBg="1"/>
      <p:bldP spid="174086" grpId="0" animBg="1"/>
      <p:bldP spid="174087" grpId="0" animBg="1"/>
      <p:bldP spid="174088" grpId="0" animBg="1"/>
      <p:bldP spid="174089" grpId="0" animBg="1"/>
      <p:bldP spid="1740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2" descr="учебник геом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66963">
            <a:off x="6865938" y="4065588"/>
            <a:ext cx="1662112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9350" y="212725"/>
            <a:ext cx="4310063" cy="1146175"/>
          </a:xfrm>
          <a:prstGeom prst="rect">
            <a:avLst/>
          </a:prstGeom>
          <a:noFill/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214313" y="2071688"/>
            <a:ext cx="111029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800"/>
              <a:t>Что изучает геометрия?</a:t>
            </a:r>
          </a:p>
          <a:p>
            <a:pPr marL="342900" indent="-342900"/>
            <a:r>
              <a:rPr lang="ru-RU" sz="2800"/>
              <a:t>2. Что означает слово «геометрия»?</a:t>
            </a:r>
          </a:p>
          <a:p>
            <a:pPr marL="342900" indent="-342900"/>
            <a:r>
              <a:rPr lang="ru-RU" sz="2800"/>
              <a:t>3. Когда и как зародилась наука «геометрия»?</a:t>
            </a:r>
          </a:p>
          <a:p>
            <a:pPr marL="342900" indent="-342900"/>
            <a:r>
              <a:rPr lang="ru-RU" sz="2800"/>
              <a:t>4. Какие геометрические фигуры известны</a:t>
            </a:r>
          </a:p>
          <a:p>
            <a:pPr marL="342900" indent="-342900"/>
            <a:r>
              <a:rPr lang="ru-RU" sz="2800"/>
              <a:t>    и что мы о них знаем?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581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Начальные геометрические сведения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642938" y="857250"/>
            <a:ext cx="3530600" cy="5313363"/>
            <a:chOff x="521" y="754"/>
            <a:chExt cx="2224" cy="3448"/>
          </a:xfrm>
        </p:grpSpPr>
        <p:sp>
          <p:nvSpPr>
            <p:cNvPr id="24616" name="AutoShape 4"/>
            <p:cNvSpPr>
              <a:spLocks noChangeArrowheads="1"/>
            </p:cNvSpPr>
            <p:nvPr/>
          </p:nvSpPr>
          <p:spPr bwMode="gray">
            <a:xfrm>
              <a:off x="521" y="1029"/>
              <a:ext cx="2217" cy="2552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Constantia" pitchFamily="18" charset="0"/>
              </a:endParaRPr>
            </a:p>
          </p:txBody>
        </p:sp>
        <p:sp>
          <p:nvSpPr>
            <p:cNvPr id="24617" name="AutoShape 5"/>
            <p:cNvSpPr>
              <a:spLocks noChangeArrowheads="1"/>
            </p:cNvSpPr>
            <p:nvPr/>
          </p:nvSpPr>
          <p:spPr bwMode="gray">
            <a:xfrm>
              <a:off x="555" y="1036"/>
              <a:ext cx="2151" cy="2504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Constantia" pitchFamily="18" charset="0"/>
              </a:endParaRPr>
            </a:p>
          </p:txBody>
        </p:sp>
        <p:sp>
          <p:nvSpPr>
            <p:cNvPr id="24618" name="AutoShape 6"/>
            <p:cNvSpPr>
              <a:spLocks noChangeArrowheads="1"/>
            </p:cNvSpPr>
            <p:nvPr/>
          </p:nvSpPr>
          <p:spPr bwMode="gray">
            <a:xfrm>
              <a:off x="573" y="2879"/>
              <a:ext cx="2122" cy="6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Constantia" pitchFamily="18" charset="0"/>
              </a:endParaRPr>
            </a:p>
          </p:txBody>
        </p:sp>
        <p:sp>
          <p:nvSpPr>
            <p:cNvPr id="24619" name="AutoShape 7"/>
            <p:cNvSpPr>
              <a:spLocks noChangeArrowheads="1"/>
            </p:cNvSpPr>
            <p:nvPr/>
          </p:nvSpPr>
          <p:spPr bwMode="gray">
            <a:xfrm>
              <a:off x="573" y="1056"/>
              <a:ext cx="2122" cy="63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Constantia" pitchFamily="18" charset="0"/>
              </a:endParaRPr>
            </a:p>
          </p:txBody>
        </p:sp>
        <p:sp>
          <p:nvSpPr>
            <p:cNvPr id="24620" name="AutoShape 8"/>
            <p:cNvSpPr>
              <a:spLocks noChangeArrowheads="1"/>
            </p:cNvSpPr>
            <p:nvPr/>
          </p:nvSpPr>
          <p:spPr bwMode="gray">
            <a:xfrm>
              <a:off x="528" y="3581"/>
              <a:ext cx="2217" cy="621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rgbClr val="F8FAF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Constantia" pitchFamily="18" charset="0"/>
              </a:endParaRPr>
            </a:p>
          </p:txBody>
        </p:sp>
        <p:sp>
          <p:nvSpPr>
            <p:cNvPr id="24621" name="AutoShape 9"/>
            <p:cNvSpPr>
              <a:spLocks noChangeArrowheads="1"/>
            </p:cNvSpPr>
            <p:nvPr/>
          </p:nvSpPr>
          <p:spPr bwMode="gray">
            <a:xfrm>
              <a:off x="573" y="3602"/>
              <a:ext cx="2122" cy="5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rgbClr val="F8FAF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Constantia" pitchFamily="18" charset="0"/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284" y="754"/>
              <a:ext cx="659" cy="560"/>
              <a:chOff x="1289" y="582"/>
              <a:chExt cx="668" cy="652"/>
            </a:xfrm>
          </p:grpSpPr>
          <p:sp>
            <p:nvSpPr>
              <p:cNvPr id="24629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392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24630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24631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24632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24633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>
                  <a:latin typeface="Constantia" pitchFamily="18" charset="0"/>
                </a:endParaRPr>
              </a:p>
            </p:txBody>
          </p:sp>
        </p:grpSp>
        <p:sp>
          <p:nvSpPr>
            <p:cNvPr id="24623" name="Text Box 16"/>
            <p:cNvSpPr txBox="1">
              <a:spLocks noChangeArrowheads="1"/>
            </p:cNvSpPr>
            <p:nvPr/>
          </p:nvSpPr>
          <p:spPr bwMode="gray">
            <a:xfrm>
              <a:off x="1496" y="836"/>
              <a:ext cx="177" cy="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Constantia" pitchFamily="18" charset="0"/>
                </a:rPr>
                <a:t>1</a:t>
              </a:r>
              <a:endParaRPr lang="en-US">
                <a:latin typeface="Constantia" pitchFamily="18" charset="0"/>
              </a:endParaRPr>
            </a:p>
          </p:txBody>
        </p:sp>
        <p:sp>
          <p:nvSpPr>
            <p:cNvPr id="24624" name="Text Box 17"/>
            <p:cNvSpPr txBox="1">
              <a:spLocks noChangeArrowheads="1"/>
            </p:cNvSpPr>
            <p:nvPr/>
          </p:nvSpPr>
          <p:spPr bwMode="gray">
            <a:xfrm>
              <a:off x="599" y="1435"/>
              <a:ext cx="2109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Constantia" pitchFamily="18" charset="0"/>
                </a:rPr>
                <a:t>Пересекаются</a:t>
              </a:r>
              <a:endParaRPr lang="en-US">
                <a:latin typeface="Constantia" pitchFamily="18" charset="0"/>
              </a:endParaRPr>
            </a:p>
          </p:txBody>
        </p:sp>
        <p:sp>
          <p:nvSpPr>
            <p:cNvPr id="24625" name="Line 84"/>
            <p:cNvSpPr>
              <a:spLocks noChangeShapeType="1"/>
            </p:cNvSpPr>
            <p:nvPr/>
          </p:nvSpPr>
          <p:spPr bwMode="auto">
            <a:xfrm flipV="1">
              <a:off x="930" y="2115"/>
              <a:ext cx="1225" cy="2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6" name="Line 85"/>
            <p:cNvSpPr>
              <a:spLocks noChangeShapeType="1"/>
            </p:cNvSpPr>
            <p:nvPr/>
          </p:nvSpPr>
          <p:spPr bwMode="auto">
            <a:xfrm>
              <a:off x="839" y="2115"/>
              <a:ext cx="1361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4627" name="Picture 88" descr="s_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" y="1842"/>
              <a:ext cx="20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8" name="Picture 89" descr="s_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8" y="1797"/>
              <a:ext cx="227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09"/>
          <p:cNvGrpSpPr>
            <a:grpSpLocks noGrp="1"/>
          </p:cNvGrpSpPr>
          <p:nvPr>
            <p:ph idx="1"/>
          </p:nvPr>
        </p:nvGrpSpPr>
        <p:grpSpPr bwMode="auto">
          <a:xfrm>
            <a:off x="4500563" y="1000125"/>
            <a:ext cx="3714750" cy="5143500"/>
            <a:chOff x="3152" y="754"/>
            <a:chExt cx="2223" cy="3447"/>
          </a:xfrm>
        </p:grpSpPr>
        <p:grpSp>
          <p:nvGrpSpPr>
            <p:cNvPr id="6" name="Group 50"/>
            <p:cNvGrpSpPr>
              <a:grpSpLocks/>
            </p:cNvGrpSpPr>
            <p:nvPr/>
          </p:nvGrpSpPr>
          <p:grpSpPr bwMode="auto">
            <a:xfrm>
              <a:off x="3152" y="755"/>
              <a:ext cx="2223" cy="3448"/>
              <a:chOff x="2208" y="1058"/>
              <a:chExt cx="1365" cy="2432"/>
            </a:xfrm>
          </p:grpSpPr>
          <p:sp>
            <p:nvSpPr>
              <p:cNvPr id="24601" name="AutoShape 30"/>
              <p:cNvSpPr>
                <a:spLocks noChangeArrowheads="1"/>
              </p:cNvSpPr>
              <p:nvPr/>
            </p:nvSpPr>
            <p:spPr bwMode="gray">
              <a:xfrm>
                <a:off x="2210" y="3052"/>
                <a:ext cx="1363" cy="438"/>
              </a:xfrm>
              <a:prstGeom prst="roundRect">
                <a:avLst>
                  <a:gd name="adj" fmla="val 40389"/>
                </a:avLst>
              </a:prstGeom>
              <a:gradFill rotWithShape="1">
                <a:gsLst>
                  <a:gs pos="0">
                    <a:srgbClr val="58A4AE"/>
                  </a:gs>
                  <a:gs pos="100000">
                    <a:srgbClr val="F8FAF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grpSp>
            <p:nvGrpSpPr>
              <p:cNvPr id="7" name="Group 49"/>
              <p:cNvGrpSpPr>
                <a:grpSpLocks/>
              </p:cNvGrpSpPr>
              <p:nvPr/>
            </p:nvGrpSpPr>
            <p:grpSpPr bwMode="auto">
              <a:xfrm>
                <a:off x="2208" y="1058"/>
                <a:ext cx="1363" cy="2398"/>
                <a:chOff x="2208" y="1058"/>
                <a:chExt cx="1363" cy="2398"/>
              </a:xfrm>
            </p:grpSpPr>
            <p:grpSp>
              <p:nvGrpSpPr>
                <p:cNvPr id="8" name="Group 48"/>
                <p:cNvGrpSpPr>
                  <a:grpSpLocks/>
                </p:cNvGrpSpPr>
                <p:nvPr/>
              </p:nvGrpSpPr>
              <p:grpSpPr bwMode="auto">
                <a:xfrm>
                  <a:off x="2208" y="1058"/>
                  <a:ext cx="1363" cy="1994"/>
                  <a:chOff x="2208" y="1058"/>
                  <a:chExt cx="1363" cy="1994"/>
                </a:xfrm>
              </p:grpSpPr>
              <p:sp>
                <p:nvSpPr>
                  <p:cNvPr id="24605" name="AutoShape 19"/>
                  <p:cNvSpPr>
                    <a:spLocks noChangeArrowheads="1"/>
                  </p:cNvSpPr>
                  <p:nvPr/>
                </p:nvSpPr>
                <p:spPr bwMode="gray">
                  <a:xfrm>
                    <a:off x="2208" y="1252"/>
                    <a:ext cx="1363" cy="1800"/>
                  </a:xfrm>
                  <a:prstGeom prst="roundRect">
                    <a:avLst>
                      <a:gd name="adj" fmla="val 17509"/>
                    </a:avLst>
                  </a:prstGeom>
                  <a:gradFill rotWithShape="1">
                    <a:gsLst>
                      <a:gs pos="0">
                        <a:srgbClr val="34B034"/>
                      </a:gs>
                      <a:gs pos="100000">
                        <a:srgbClr val="3F8B4A"/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24606" name="AutoShape 20"/>
                  <p:cNvSpPr>
                    <a:spLocks noChangeArrowheads="1"/>
                  </p:cNvSpPr>
                  <p:nvPr/>
                </p:nvSpPr>
                <p:spPr bwMode="gray">
                  <a:xfrm>
                    <a:off x="2229" y="1257"/>
                    <a:ext cx="1322" cy="176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73E77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24607" name="AutoShape 21"/>
                  <p:cNvSpPr>
                    <a:spLocks noChangeArrowheads="1"/>
                  </p:cNvSpPr>
                  <p:nvPr/>
                </p:nvSpPr>
                <p:spPr bwMode="gray">
                  <a:xfrm>
                    <a:off x="2240" y="2557"/>
                    <a:ext cx="1304" cy="44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73E77E"/>
                      </a:gs>
                      <a:gs pos="100000">
                        <a:srgbClr val="B3F2B9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24608" name="AutoShape 22"/>
                  <p:cNvSpPr>
                    <a:spLocks noChangeArrowheads="1"/>
                  </p:cNvSpPr>
                  <p:nvPr/>
                </p:nvSpPr>
                <p:spPr bwMode="gray">
                  <a:xfrm>
                    <a:off x="2240" y="1271"/>
                    <a:ext cx="1304" cy="44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D0F7D4"/>
                      </a:gs>
                      <a:gs pos="100000">
                        <a:srgbClr val="73E77E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24609" name="Oval 23"/>
                  <p:cNvSpPr>
                    <a:spLocks noChangeArrowheads="1"/>
                  </p:cNvSpPr>
                  <p:nvPr/>
                </p:nvSpPr>
                <p:spPr bwMode="gray">
                  <a:xfrm>
                    <a:off x="2677" y="1058"/>
                    <a:ext cx="405" cy="405"/>
                  </a:xfrm>
                  <a:prstGeom prst="ellipse">
                    <a:avLst/>
                  </a:prstGeom>
                  <a:solidFill>
                    <a:srgbClr val="333333"/>
                  </a:solidFill>
                  <a:ln w="38100" algn="ctr">
                    <a:noFill/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24610" name="Oval 24"/>
                  <p:cNvSpPr>
                    <a:spLocks noChangeArrowheads="1"/>
                  </p:cNvSpPr>
                  <p:nvPr/>
                </p:nvSpPr>
                <p:spPr bwMode="gray">
                  <a:xfrm>
                    <a:off x="2681" y="1061"/>
                    <a:ext cx="392" cy="39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24611" name="Oval 25"/>
                  <p:cNvSpPr>
                    <a:spLocks noChangeArrowheads="1"/>
                  </p:cNvSpPr>
                  <p:nvPr/>
                </p:nvSpPr>
                <p:spPr bwMode="gray">
                  <a:xfrm>
                    <a:off x="2686" y="1063"/>
                    <a:ext cx="383" cy="38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24612" name="Oval 26"/>
                  <p:cNvSpPr>
                    <a:spLocks noChangeArrowheads="1"/>
                  </p:cNvSpPr>
                  <p:nvPr/>
                </p:nvSpPr>
                <p:spPr bwMode="gray">
                  <a:xfrm>
                    <a:off x="2690" y="1067"/>
                    <a:ext cx="364" cy="35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24613" name="Oval 27"/>
                  <p:cNvSpPr>
                    <a:spLocks noChangeArrowheads="1"/>
                  </p:cNvSpPr>
                  <p:nvPr/>
                </p:nvSpPr>
                <p:spPr bwMode="gray">
                  <a:xfrm>
                    <a:off x="2712" y="1077"/>
                    <a:ext cx="323" cy="2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>
                      <a:latin typeface="Constantia" pitchFamily="18" charset="0"/>
                    </a:endParaRPr>
                  </a:p>
                </p:txBody>
              </p:sp>
              <p:sp>
                <p:nvSpPr>
                  <p:cNvPr id="24614" name="Text Box 28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2807" y="1116"/>
                    <a:ext cx="137" cy="20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400">
                        <a:solidFill>
                          <a:srgbClr val="000000"/>
                        </a:solidFill>
                        <a:latin typeface="Constantia" pitchFamily="18" charset="0"/>
                      </a:rPr>
                      <a:t>2</a:t>
                    </a:r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4615" name="Text Box 29"/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2256" y="1538"/>
                    <a:ext cx="1296" cy="16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ru-RU">
                        <a:latin typeface="Constantia" pitchFamily="18" charset="0"/>
                      </a:rPr>
                      <a:t>Параллельны</a:t>
                    </a:r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sp>
              <p:nvSpPr>
                <p:cNvPr id="24604" name="AutoShape 31"/>
                <p:cNvSpPr>
                  <a:spLocks noChangeArrowheads="1"/>
                </p:cNvSpPr>
                <p:nvPr/>
              </p:nvSpPr>
              <p:spPr bwMode="gray">
                <a:xfrm>
                  <a:off x="2238" y="3067"/>
                  <a:ext cx="1304" cy="38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72B2BB"/>
                    </a:gs>
                    <a:gs pos="100000">
                      <a:srgbClr val="F8FAF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</p:grpSp>
        </p:grpSp>
        <p:sp>
          <p:nvSpPr>
            <p:cNvPr id="24597" name="Line 82"/>
            <p:cNvSpPr>
              <a:spLocks noChangeShapeType="1"/>
            </p:cNvSpPr>
            <p:nvPr/>
          </p:nvSpPr>
          <p:spPr bwMode="auto">
            <a:xfrm flipV="1">
              <a:off x="3606" y="2069"/>
              <a:ext cx="1225" cy="2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8" name="Line 83"/>
            <p:cNvSpPr>
              <a:spLocks noChangeShapeType="1"/>
            </p:cNvSpPr>
            <p:nvPr/>
          </p:nvSpPr>
          <p:spPr bwMode="auto">
            <a:xfrm flipV="1">
              <a:off x="3651" y="2205"/>
              <a:ext cx="1225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4599" name="Picture 86" descr="s_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04" y="1842"/>
              <a:ext cx="203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0" name="Picture 87" descr="s_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76" y="2205"/>
              <a:ext cx="220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2500313" y="571500"/>
            <a:ext cx="4021137" cy="6021388"/>
            <a:chOff x="3692" y="1296"/>
            <a:chExt cx="1367" cy="2542"/>
          </a:xfrm>
        </p:grpSpPr>
        <p:sp>
          <p:nvSpPr>
            <p:cNvPr id="24582" name="AutoShape 5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24583" name="AutoShape 5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24584" name="AutoShape 5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24585" name="AutoShape 5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grpSp>
          <p:nvGrpSpPr>
            <p:cNvPr id="10" name="Group 5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24591" name="Oval 5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24592" name="Oval 5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24593" name="Oval 6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24594" name="Oval 6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  <p:sp>
            <p:nvSpPr>
              <p:cNvPr id="24595" name="Oval 6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onstantia" pitchFamily="18" charset="0"/>
                </a:endParaRPr>
              </a:p>
            </p:txBody>
          </p:sp>
        </p:grpSp>
        <p:sp>
          <p:nvSpPr>
            <p:cNvPr id="24587" name="Text Box 63"/>
            <p:cNvSpPr txBox="1">
              <a:spLocks noChangeArrowheads="1"/>
            </p:cNvSpPr>
            <p:nvPr/>
          </p:nvSpPr>
          <p:spPr bwMode="gray">
            <a:xfrm>
              <a:off x="4336" y="1385"/>
              <a:ext cx="54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>
                <a:latin typeface="Constantia" pitchFamily="18" charset="0"/>
              </a:endParaRPr>
            </a:p>
          </p:txBody>
        </p:sp>
        <p:sp>
          <p:nvSpPr>
            <p:cNvPr id="24588" name="Text Box 6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5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i="1">
                  <a:solidFill>
                    <a:srgbClr val="000000"/>
                  </a:solidFill>
                  <a:latin typeface="Constantia" pitchFamily="18" charset="0"/>
                </a:rPr>
                <a:t>Две прямые либо имеют одну общую точку, либо не имеют общих точек </a:t>
              </a:r>
              <a:endParaRPr lang="en-US" sz="2400" b="1" i="1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24589" name="AutoShape 6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24590" name="AutoShape 6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2071687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Отрезок </a:t>
            </a:r>
            <a:r>
              <a:rPr lang="ru-RU" sz="3200" b="1" i="1" dirty="0" smtClean="0">
                <a:solidFill>
                  <a:srgbClr val="002060"/>
                </a:solidFill>
              </a:rPr>
              <a:t>– часть прямой ограниченная  двумя точками. Эти точки называются концами отрезка ( отрезок содержит все точки прямой, лежащие между его концами и концы отрезка) </a:t>
            </a: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endParaRPr lang="ru-RU" sz="2400" dirty="0" smtClean="0">
              <a:solidFill>
                <a:srgbClr val="002060"/>
              </a:solidFill>
            </a:endParaRPr>
          </a:p>
        </p:txBody>
      </p:sp>
      <p:grpSp>
        <p:nvGrpSpPr>
          <p:cNvPr id="3" name="Group 3"/>
          <p:cNvGrpSpPr>
            <a:grpSpLocks noGrp="1"/>
          </p:cNvGrpSpPr>
          <p:nvPr>
            <p:ph idx="1"/>
          </p:nvPr>
        </p:nvGrpSpPr>
        <p:grpSpPr bwMode="auto">
          <a:xfrm rot="10288800">
            <a:off x="284163" y="4676775"/>
            <a:ext cx="8229600" cy="95250"/>
            <a:chOff x="0" y="1896"/>
            <a:chExt cx="5760" cy="120"/>
          </a:xfrm>
        </p:grpSpPr>
        <p:sp>
          <p:nvSpPr>
            <p:cNvPr id="25612" name="Rectangle 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25613" name="Rectangle 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grpSp>
        <p:nvGrpSpPr>
          <p:cNvPr id="4" name="Group 98"/>
          <p:cNvGrpSpPr>
            <a:grpSpLocks/>
          </p:cNvGrpSpPr>
          <p:nvPr/>
        </p:nvGrpSpPr>
        <p:grpSpPr bwMode="auto">
          <a:xfrm rot="-275370">
            <a:off x="1990725" y="4697413"/>
            <a:ext cx="4286250" cy="117475"/>
            <a:chOff x="792" y="1889"/>
            <a:chExt cx="4197" cy="73"/>
          </a:xfrm>
        </p:grpSpPr>
        <p:sp>
          <p:nvSpPr>
            <p:cNvPr id="25610" name="Rectangle 96"/>
            <p:cNvSpPr>
              <a:spLocks noChangeArrowheads="1"/>
            </p:cNvSpPr>
            <p:nvPr/>
          </p:nvSpPr>
          <p:spPr bwMode="gray">
            <a:xfrm rot="10562629">
              <a:off x="794" y="1933"/>
              <a:ext cx="4195" cy="29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D8D8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25611" name="Rectangle 97"/>
            <p:cNvSpPr>
              <a:spLocks noChangeArrowheads="1"/>
            </p:cNvSpPr>
            <p:nvPr/>
          </p:nvSpPr>
          <p:spPr bwMode="gray">
            <a:xfrm rot="10562629">
              <a:off x="792" y="1889"/>
              <a:ext cx="4195" cy="46"/>
            </a:xfrm>
            <a:prstGeom prst="rect">
              <a:avLst/>
            </a:prstGeom>
            <a:gradFill rotWithShape="1">
              <a:gsLst>
                <a:gs pos="0">
                  <a:srgbClr val="FFB2B2"/>
                </a:gs>
                <a:gs pos="100000">
                  <a:srgbClr val="FF000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nstantia" pitchFamily="18" charset="0"/>
              </a:endParaRPr>
            </a:p>
          </p:txBody>
        </p:sp>
      </p:grpSp>
      <p:sp>
        <p:nvSpPr>
          <p:cNvPr id="13" name="Блок-схема: узел 12"/>
          <p:cNvSpPr/>
          <p:nvPr/>
        </p:nvSpPr>
        <p:spPr>
          <a:xfrm>
            <a:off x="1857375" y="4929188"/>
            <a:ext cx="285750" cy="214312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143625" y="4286250"/>
            <a:ext cx="285750" cy="214313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Picture 99" descr="L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02466">
            <a:off x="1619250" y="4040188"/>
            <a:ext cx="592138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0" descr="L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2841">
            <a:off x="6065838" y="3424238"/>
            <a:ext cx="55086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571500" y="357188"/>
            <a:ext cx="8229600" cy="6334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Начальные геометрические сведения</a:t>
            </a:r>
            <a:r>
              <a:rPr lang="ru-RU" sz="3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4400" dirty="0" smtClean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2276" name="WordArt 4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6769100" cy="10080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Отрезок</a:t>
            </a:r>
          </a:p>
        </p:txBody>
      </p:sp>
      <p:sp>
        <p:nvSpPr>
          <p:cNvPr id="182277" name="Line 5"/>
          <p:cNvSpPr>
            <a:spLocks noChangeShapeType="1"/>
          </p:cNvSpPr>
          <p:nvPr/>
        </p:nvSpPr>
        <p:spPr bwMode="auto">
          <a:xfrm>
            <a:off x="1187450" y="3716338"/>
            <a:ext cx="6480175" cy="792162"/>
          </a:xfrm>
          <a:prstGeom prst="line">
            <a:avLst/>
          </a:prstGeom>
          <a:noFill/>
          <a:ln w="38100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2278" name="Oval 6"/>
          <p:cNvSpPr>
            <a:spLocks noChangeArrowheads="1"/>
          </p:cNvSpPr>
          <p:nvPr/>
        </p:nvSpPr>
        <p:spPr bwMode="auto">
          <a:xfrm>
            <a:off x="1116013" y="3644900"/>
            <a:ext cx="195262" cy="19526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2279" name="Oval 7"/>
          <p:cNvSpPr>
            <a:spLocks noChangeArrowheads="1"/>
          </p:cNvSpPr>
          <p:nvPr/>
        </p:nvSpPr>
        <p:spPr bwMode="auto">
          <a:xfrm>
            <a:off x="7524750" y="4437063"/>
            <a:ext cx="195263" cy="19526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2280" name="WordArt 8"/>
          <p:cNvSpPr>
            <a:spLocks noChangeArrowheads="1" noChangeShapeType="1" noTextEdit="1"/>
          </p:cNvSpPr>
          <p:nvPr/>
        </p:nvSpPr>
        <p:spPr bwMode="auto">
          <a:xfrm>
            <a:off x="539750" y="3357563"/>
            <a:ext cx="4778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</a:t>
            </a:r>
          </a:p>
        </p:txBody>
      </p:sp>
      <p:sp>
        <p:nvSpPr>
          <p:cNvPr id="182281" name="WordArt 9"/>
          <p:cNvSpPr>
            <a:spLocks noChangeArrowheads="1" noChangeShapeType="1" noTextEdit="1"/>
          </p:cNvSpPr>
          <p:nvPr/>
        </p:nvSpPr>
        <p:spPr bwMode="auto">
          <a:xfrm>
            <a:off x="7812088" y="3357563"/>
            <a:ext cx="5048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Е</a:t>
            </a:r>
          </a:p>
        </p:txBody>
      </p:sp>
      <p:sp>
        <p:nvSpPr>
          <p:cNvPr id="182282" name="WordArt 10"/>
          <p:cNvSpPr>
            <a:spLocks noChangeArrowheads="1" noChangeShapeType="1" noTextEdit="1"/>
          </p:cNvSpPr>
          <p:nvPr/>
        </p:nvSpPr>
        <p:spPr bwMode="auto">
          <a:xfrm>
            <a:off x="2928938" y="4714875"/>
            <a:ext cx="3086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концы отрезка</a:t>
            </a:r>
          </a:p>
        </p:txBody>
      </p:sp>
      <p:sp>
        <p:nvSpPr>
          <p:cNvPr id="182283" name="Line 11"/>
          <p:cNvSpPr>
            <a:spLocks noChangeShapeType="1"/>
          </p:cNvSpPr>
          <p:nvPr/>
        </p:nvSpPr>
        <p:spPr bwMode="auto">
          <a:xfrm>
            <a:off x="1214438" y="3786188"/>
            <a:ext cx="1571625" cy="12144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2284" name="Line 12"/>
          <p:cNvSpPr>
            <a:spLocks noChangeShapeType="1"/>
          </p:cNvSpPr>
          <p:nvPr/>
        </p:nvSpPr>
        <p:spPr bwMode="auto">
          <a:xfrm flipH="1">
            <a:off x="6215063" y="4652963"/>
            <a:ext cx="1381125" cy="419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8" name="TextBox 11"/>
          <p:cNvSpPr txBox="1">
            <a:spLocks noChangeArrowheads="1"/>
          </p:cNvSpPr>
          <p:nvPr/>
        </p:nvSpPr>
        <p:spPr bwMode="auto">
          <a:xfrm>
            <a:off x="1071563" y="5929313"/>
            <a:ext cx="4716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СЕ – обозначение отрезка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animBg="1"/>
      <p:bldP spid="182277" grpId="0" animBg="1"/>
      <p:bldP spid="182278" grpId="0" animBg="1"/>
      <p:bldP spid="182279" grpId="0" animBg="1"/>
      <p:bldP spid="182280" grpId="0" animBg="1"/>
      <p:bldP spid="182281" grpId="0" animBg="1"/>
      <p:bldP spid="182282" grpId="0" animBg="1"/>
      <p:bldP spid="182283" grpId="0" animBg="1"/>
      <p:bldP spid="18228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3375"/>
            <a:ext cx="7696200" cy="6119813"/>
          </a:xfrm>
          <a:ln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i="1" dirty="0" smtClean="0">
                <a:solidFill>
                  <a:schemeClr val="tx2"/>
                </a:solidFill>
              </a:rPr>
              <a:t>Задание: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i="1" dirty="0" smtClean="0">
                <a:solidFill>
                  <a:schemeClr val="hlink"/>
                </a:solidFill>
              </a:rPr>
              <a:t>сделать рисунки и обдумать ответ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>
                <a:solidFill>
                  <a:srgbClr val="000066"/>
                </a:solidFill>
              </a:rPr>
              <a:t>1</a:t>
            </a:r>
            <a:r>
              <a:rPr lang="ru-RU" sz="2800" dirty="0" smtClean="0"/>
              <a:t>. </a:t>
            </a:r>
            <a:r>
              <a:rPr lang="ru-RU" sz="2800" dirty="0" smtClean="0">
                <a:solidFill>
                  <a:srgbClr val="000066"/>
                </a:solidFill>
              </a:rPr>
              <a:t>На прямой </a:t>
            </a:r>
            <a:r>
              <a:rPr lang="en-US" sz="2800" dirty="0" smtClean="0">
                <a:solidFill>
                  <a:srgbClr val="000066"/>
                </a:solidFill>
              </a:rPr>
              <a:t> a</a:t>
            </a:r>
            <a:r>
              <a:rPr lang="ru-RU" sz="2800" dirty="0" smtClean="0">
                <a:solidFill>
                  <a:srgbClr val="000066"/>
                </a:solidFill>
              </a:rPr>
              <a:t>  отметьте последовательно точки О, </a:t>
            </a:r>
            <a:r>
              <a:rPr lang="en-US" sz="2800" dirty="0" smtClean="0">
                <a:solidFill>
                  <a:srgbClr val="000066"/>
                </a:solidFill>
              </a:rPr>
              <a:t>A, B, C.</a:t>
            </a:r>
            <a:endParaRPr lang="ru-RU" sz="28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000066"/>
                </a:solidFill>
              </a:rPr>
              <a:t>Запишите все получившиеся отрезки.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>
                <a:solidFill>
                  <a:schemeClr val="folHlink"/>
                </a:solidFill>
              </a:rPr>
              <a:t>2</a:t>
            </a:r>
            <a:r>
              <a:rPr lang="ru-RU" sz="2800" dirty="0" smtClean="0">
                <a:solidFill>
                  <a:schemeClr val="folHlink"/>
                </a:solidFill>
              </a:rPr>
              <a:t>. Начертите прямые </a:t>
            </a:r>
            <a:r>
              <a:rPr lang="en-US" sz="2800" dirty="0" smtClean="0">
                <a:solidFill>
                  <a:schemeClr val="folHlink"/>
                </a:solidFill>
              </a:rPr>
              <a:t>a </a:t>
            </a:r>
            <a:r>
              <a:rPr lang="ru-RU" sz="2800" dirty="0" smtClean="0">
                <a:solidFill>
                  <a:schemeClr val="folHlink"/>
                </a:solidFill>
              </a:rPr>
              <a:t>и </a:t>
            </a:r>
            <a:r>
              <a:rPr lang="en-US" sz="2800" dirty="0" smtClean="0">
                <a:solidFill>
                  <a:schemeClr val="folHlink"/>
                </a:solidFill>
              </a:rPr>
              <a:t>b</a:t>
            </a:r>
            <a:r>
              <a:rPr lang="ru-RU" sz="2800" dirty="0" smtClean="0">
                <a:solidFill>
                  <a:schemeClr val="folHlink"/>
                </a:solidFill>
              </a:rPr>
              <a:t>, пересекающиеся в точке М. На прямой </a:t>
            </a:r>
            <a:r>
              <a:rPr lang="en-US" sz="2800" dirty="0" smtClean="0">
                <a:solidFill>
                  <a:schemeClr val="folHlink"/>
                </a:solidFill>
              </a:rPr>
              <a:t>a </a:t>
            </a:r>
            <a:r>
              <a:rPr lang="ru-RU" sz="2800" dirty="0" smtClean="0">
                <a:solidFill>
                  <a:schemeClr val="folHlink"/>
                </a:solidFill>
              </a:rPr>
              <a:t>отметьте точку </a:t>
            </a:r>
            <a:r>
              <a:rPr lang="en-US" sz="2800" dirty="0" smtClean="0">
                <a:solidFill>
                  <a:schemeClr val="folHlink"/>
                </a:solidFill>
              </a:rPr>
              <a:t>N</a:t>
            </a:r>
            <a:r>
              <a:rPr lang="ru-RU" sz="2800" dirty="0" smtClean="0">
                <a:solidFill>
                  <a:schemeClr val="folHlink"/>
                </a:solidFill>
              </a:rPr>
              <a:t>, отличную от точки М.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dirty="0" smtClean="0">
                <a:solidFill>
                  <a:schemeClr val="folHlink"/>
                </a:solidFill>
              </a:rPr>
              <a:t>Являются ли прямые М </a:t>
            </a:r>
            <a:r>
              <a:rPr lang="en-US" sz="1800" dirty="0" smtClean="0">
                <a:solidFill>
                  <a:schemeClr val="folHlink"/>
                </a:solidFill>
              </a:rPr>
              <a:t>N</a:t>
            </a:r>
            <a:r>
              <a:rPr lang="ru-RU" sz="1800" dirty="0" smtClean="0">
                <a:solidFill>
                  <a:schemeClr val="folHlink"/>
                </a:solidFill>
              </a:rPr>
              <a:t> и </a:t>
            </a:r>
            <a:r>
              <a:rPr lang="en-US" sz="1800" dirty="0" smtClean="0">
                <a:solidFill>
                  <a:schemeClr val="folHlink"/>
                </a:solidFill>
              </a:rPr>
              <a:t>a</a:t>
            </a:r>
            <a:r>
              <a:rPr lang="ru-RU" sz="1800" dirty="0" smtClean="0">
                <a:solidFill>
                  <a:schemeClr val="folHlink"/>
                </a:solidFill>
              </a:rPr>
              <a:t> различными прямыми?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1800" dirty="0" smtClean="0">
                <a:solidFill>
                  <a:schemeClr val="folHlink"/>
                </a:solidFill>
              </a:rPr>
              <a:t>Может ли прямая </a:t>
            </a:r>
            <a:r>
              <a:rPr lang="en-US" sz="1800" dirty="0" smtClean="0">
                <a:solidFill>
                  <a:schemeClr val="folHlink"/>
                </a:solidFill>
              </a:rPr>
              <a:t>b</a:t>
            </a:r>
            <a:r>
              <a:rPr lang="ru-RU" sz="1800" dirty="0" smtClean="0">
                <a:solidFill>
                  <a:schemeClr val="folHlink"/>
                </a:solidFill>
              </a:rPr>
              <a:t> проходить через точку </a:t>
            </a:r>
            <a:r>
              <a:rPr lang="en-US" sz="1800" dirty="0" smtClean="0">
                <a:solidFill>
                  <a:schemeClr val="folHlink"/>
                </a:solidFill>
              </a:rPr>
              <a:t>N</a:t>
            </a:r>
            <a:r>
              <a:rPr lang="ru-RU" sz="1800" dirty="0" smtClean="0">
                <a:solidFill>
                  <a:schemeClr val="folHlink"/>
                </a:solidFill>
              </a:rPr>
              <a:t>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>
                <a:solidFill>
                  <a:srgbClr val="000066"/>
                </a:solidFill>
              </a:rPr>
              <a:t>3</a:t>
            </a:r>
            <a:r>
              <a:rPr lang="ru-RU" sz="2800" dirty="0" smtClean="0">
                <a:solidFill>
                  <a:srgbClr val="000066"/>
                </a:solidFill>
              </a:rPr>
              <a:t>. Дана прямая </a:t>
            </a:r>
            <a:r>
              <a:rPr lang="en-US" sz="2800" dirty="0" smtClean="0">
                <a:solidFill>
                  <a:srgbClr val="000066"/>
                </a:solidFill>
              </a:rPr>
              <a:t>EF</a:t>
            </a:r>
            <a:r>
              <a:rPr lang="ru-RU" sz="2800" dirty="0" smtClean="0">
                <a:solidFill>
                  <a:srgbClr val="000066"/>
                </a:solidFill>
              </a:rPr>
              <a:t>,</a:t>
            </a:r>
            <a:r>
              <a:rPr lang="en-US" sz="2800" dirty="0" smtClean="0">
                <a:solidFill>
                  <a:srgbClr val="000066"/>
                </a:solidFill>
              </a:rPr>
              <a:t> A </a:t>
            </a:r>
            <a:r>
              <a:rPr lang="ru-RU" sz="2400" dirty="0" err="1" smtClean="0">
                <a:solidFill>
                  <a:srgbClr val="000066"/>
                </a:solidFill>
              </a:rPr>
              <a:t>є</a:t>
            </a:r>
            <a:r>
              <a:rPr lang="ru-RU" sz="3600" dirty="0" smtClean="0">
                <a:solidFill>
                  <a:srgbClr val="000066"/>
                </a:solidFill>
              </a:rPr>
              <a:t> </a:t>
            </a:r>
            <a:r>
              <a:rPr lang="en-US" sz="2800" dirty="0" smtClean="0">
                <a:solidFill>
                  <a:srgbClr val="000066"/>
                </a:solidFill>
              </a:rPr>
              <a:t>EF, B </a:t>
            </a:r>
            <a:r>
              <a:rPr lang="ru-RU" sz="2400" dirty="0" err="1" smtClean="0">
                <a:solidFill>
                  <a:srgbClr val="000066"/>
                </a:solidFill>
              </a:rPr>
              <a:t>є</a:t>
            </a:r>
            <a:r>
              <a:rPr lang="en-US" sz="2800" dirty="0" smtClean="0">
                <a:solidFill>
                  <a:srgbClr val="000066"/>
                </a:solidFill>
              </a:rPr>
              <a:t> EF</a:t>
            </a:r>
            <a:r>
              <a:rPr lang="ru-RU" sz="2800" dirty="0" smtClean="0">
                <a:solidFill>
                  <a:srgbClr val="000066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000066"/>
                </a:solidFill>
              </a:rPr>
              <a:t>Может ли прямая АВ не пересекать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000066"/>
                </a:solidFill>
              </a:rPr>
              <a:t>            отрезок </a:t>
            </a:r>
            <a:r>
              <a:rPr lang="en-US" sz="2800" dirty="0" smtClean="0">
                <a:solidFill>
                  <a:srgbClr val="000066"/>
                </a:solidFill>
              </a:rPr>
              <a:t>EF</a:t>
            </a:r>
            <a:r>
              <a:rPr lang="ru-RU" sz="2800" dirty="0" smtClean="0">
                <a:solidFill>
                  <a:srgbClr val="000066"/>
                </a:solidFill>
              </a:rPr>
              <a:t>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 </a:t>
            </a:r>
          </a:p>
        </p:txBody>
      </p:sp>
      <p:sp>
        <p:nvSpPr>
          <p:cNvPr id="33795" name="Line 5"/>
          <p:cNvSpPr>
            <a:spLocks noChangeShapeType="1"/>
          </p:cNvSpPr>
          <p:nvPr/>
        </p:nvSpPr>
        <p:spPr bwMode="auto">
          <a:xfrm flipH="1">
            <a:off x="3857620" y="4143380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0"/>
            <a:ext cx="8715436" cy="6857999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chemeClr val="hlink"/>
                </a:solidFill>
              </a:rPr>
              <a:t>Проверь себя</a:t>
            </a:r>
          </a:p>
          <a:p>
            <a:pPr eaLnBrk="1" hangingPunct="1">
              <a:buFontTx/>
              <a:buNone/>
            </a:pPr>
            <a:r>
              <a:rPr lang="ru-RU" dirty="0">
                <a:solidFill>
                  <a:srgbClr val="333399"/>
                </a:solidFill>
              </a:rPr>
              <a:t>1</a:t>
            </a:r>
            <a:r>
              <a:rPr lang="ru-RU" dirty="0" smtClean="0">
                <a:solidFill>
                  <a:srgbClr val="333399"/>
                </a:solidFill>
              </a:rPr>
              <a:t>.</a:t>
            </a:r>
            <a:r>
              <a:rPr lang="ru-RU" dirty="0" smtClean="0">
                <a:solidFill>
                  <a:schemeClr val="hlink"/>
                </a:solidFill>
              </a:rPr>
              <a:t> </a:t>
            </a:r>
            <a:r>
              <a:rPr lang="ru-RU" dirty="0" smtClean="0">
                <a:solidFill>
                  <a:srgbClr val="333399"/>
                </a:solidFill>
              </a:rPr>
              <a:t>ОА, ОВ, ОС, АВ, АС, ВС, ОА.</a:t>
            </a:r>
          </a:p>
          <a:p>
            <a:pPr eaLnBrk="1" hangingPunct="1">
              <a:buFontTx/>
              <a:buNone/>
            </a:pPr>
            <a:endParaRPr lang="ru-RU" dirty="0" smtClean="0">
              <a:solidFill>
                <a:srgbClr val="333399"/>
              </a:solidFill>
            </a:endParaRPr>
          </a:p>
          <a:p>
            <a:pPr eaLnBrk="1" hangingPunct="1">
              <a:buFontTx/>
              <a:buNone/>
            </a:pPr>
            <a:endParaRPr lang="ru-RU" dirty="0" smtClean="0">
              <a:solidFill>
                <a:srgbClr val="333399"/>
              </a:solidFill>
            </a:endParaRPr>
          </a:p>
          <a:p>
            <a:pPr eaLnBrk="1" hangingPunct="1">
              <a:buFontTx/>
              <a:buNone/>
            </a:pPr>
            <a:r>
              <a:rPr lang="ru-RU" dirty="0">
                <a:solidFill>
                  <a:srgbClr val="333399"/>
                </a:solidFill>
              </a:rPr>
              <a:t>2</a:t>
            </a:r>
            <a:r>
              <a:rPr lang="ru-RU" dirty="0" smtClean="0">
                <a:solidFill>
                  <a:srgbClr val="333399"/>
                </a:solidFill>
              </a:rPr>
              <a:t>. </a:t>
            </a:r>
          </a:p>
          <a:p>
            <a:pPr eaLnBrk="1" hangingPunct="1">
              <a:buFontTx/>
              <a:buNone/>
            </a:pPr>
            <a:endParaRPr lang="ru-RU" dirty="0" smtClean="0">
              <a:solidFill>
                <a:schemeClr val="hlink"/>
              </a:solidFill>
            </a:endParaRP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4105275" cy="1785950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4820" name="Line 6"/>
          <p:cNvSpPr>
            <a:spLocks noChangeShapeType="1"/>
          </p:cNvSpPr>
          <p:nvPr/>
        </p:nvSpPr>
        <p:spPr bwMode="auto">
          <a:xfrm flipV="1">
            <a:off x="2484438" y="3213100"/>
            <a:ext cx="345757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1" name="Line 7"/>
          <p:cNvSpPr>
            <a:spLocks noChangeShapeType="1"/>
          </p:cNvSpPr>
          <p:nvPr/>
        </p:nvSpPr>
        <p:spPr bwMode="auto">
          <a:xfrm>
            <a:off x="2700338" y="3429000"/>
            <a:ext cx="403225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284663" y="3284538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  <a:latin typeface="Tahoma" pitchFamily="34" charset="0"/>
              </a:rPr>
              <a:t>М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700338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Tahoma" pitchFamily="34" charset="0"/>
              </a:rPr>
              <a:t>a</a:t>
            </a:r>
            <a:endParaRPr lang="ru-RU" b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5580063" y="29241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Tahoma" pitchFamily="34" charset="0"/>
              </a:rPr>
              <a:t>b</a:t>
            </a:r>
            <a:endParaRPr lang="ru-RU" b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5867400" y="3500438"/>
            <a:ext cx="288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•</a:t>
            </a:r>
            <a:r>
              <a:rPr lang="en-US" b="1">
                <a:solidFill>
                  <a:schemeClr val="tx2"/>
                </a:solidFill>
                <a:latin typeface="Tahoma" pitchFamily="34" charset="0"/>
              </a:rPr>
              <a:t>N</a:t>
            </a:r>
            <a:endParaRPr lang="ru-RU" b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4826" name="Rectangle 15"/>
          <p:cNvSpPr>
            <a:spLocks noChangeArrowheads="1"/>
          </p:cNvSpPr>
          <p:nvPr/>
        </p:nvSpPr>
        <p:spPr bwMode="auto">
          <a:xfrm>
            <a:off x="4500563" y="3357563"/>
            <a:ext cx="27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•</a:t>
            </a:r>
          </a:p>
        </p:txBody>
      </p:sp>
      <p:sp>
        <p:nvSpPr>
          <p:cNvPr id="34827" name="Rectangle 16"/>
          <p:cNvSpPr>
            <a:spLocks noChangeArrowheads="1"/>
          </p:cNvSpPr>
          <p:nvPr/>
        </p:nvSpPr>
        <p:spPr bwMode="auto">
          <a:xfrm>
            <a:off x="7092950" y="3021013"/>
            <a:ext cx="1755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66"/>
                </a:solidFill>
              </a:rPr>
              <a:t>a</a:t>
            </a:r>
            <a:r>
              <a:rPr lang="ru-RU" sz="2800">
                <a:solidFill>
                  <a:srgbClr val="000066"/>
                </a:solidFill>
              </a:rPr>
              <a:t> ∩</a:t>
            </a:r>
            <a:r>
              <a:rPr lang="en-US" sz="2800">
                <a:solidFill>
                  <a:srgbClr val="000066"/>
                </a:solidFill>
              </a:rPr>
              <a:t> b</a:t>
            </a:r>
            <a:r>
              <a:rPr lang="ru-RU" sz="2800">
                <a:solidFill>
                  <a:srgbClr val="000066"/>
                </a:solidFill>
              </a:rPr>
              <a:t> = М</a:t>
            </a:r>
          </a:p>
          <a:p>
            <a:r>
              <a:rPr lang="en-US" sz="2800">
                <a:solidFill>
                  <a:srgbClr val="000066"/>
                </a:solidFill>
              </a:rPr>
              <a:t>N </a:t>
            </a:r>
            <a:r>
              <a:rPr lang="ru-RU" sz="2800">
                <a:solidFill>
                  <a:srgbClr val="000066"/>
                </a:solidFill>
              </a:rPr>
              <a:t>є</a:t>
            </a:r>
            <a:r>
              <a:rPr lang="en-US" sz="2800">
                <a:solidFill>
                  <a:srgbClr val="000066"/>
                </a:solidFill>
              </a:rPr>
              <a:t> a</a:t>
            </a:r>
            <a:endParaRPr lang="ru-RU" sz="2800">
              <a:solidFill>
                <a:srgbClr val="000066"/>
              </a:solidFill>
            </a:endParaRPr>
          </a:p>
        </p:txBody>
      </p:sp>
      <p:sp>
        <p:nvSpPr>
          <p:cNvPr id="34828" name="Rectangle 17"/>
          <p:cNvSpPr>
            <a:spLocks noChangeArrowheads="1"/>
          </p:cNvSpPr>
          <p:nvPr/>
        </p:nvSpPr>
        <p:spPr bwMode="auto">
          <a:xfrm>
            <a:off x="539750" y="4221163"/>
            <a:ext cx="7775575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ru-RU" dirty="0">
                <a:solidFill>
                  <a:srgbClr val="000066"/>
                </a:solidFill>
              </a:rPr>
              <a:t>прямая М</a:t>
            </a:r>
            <a:r>
              <a:rPr lang="en-US" dirty="0">
                <a:solidFill>
                  <a:srgbClr val="000066"/>
                </a:solidFill>
              </a:rPr>
              <a:t>N </a:t>
            </a:r>
            <a:r>
              <a:rPr lang="ru-RU" dirty="0">
                <a:solidFill>
                  <a:srgbClr val="000066"/>
                </a:solidFill>
              </a:rPr>
              <a:t>и прямая</a:t>
            </a:r>
            <a:r>
              <a:rPr lang="en-US" dirty="0">
                <a:solidFill>
                  <a:srgbClr val="000066"/>
                </a:solidFill>
              </a:rPr>
              <a:t> a</a:t>
            </a:r>
            <a:r>
              <a:rPr lang="ru-RU" dirty="0">
                <a:solidFill>
                  <a:srgbClr val="000066"/>
                </a:solidFill>
              </a:rPr>
              <a:t> совпадают, то есть это одна и та же прямая.</a:t>
            </a:r>
          </a:p>
          <a:p>
            <a:pPr marL="342900" indent="-342900">
              <a:buFontTx/>
              <a:buAutoNum type="alphaLcParenR"/>
            </a:pPr>
            <a:r>
              <a:rPr lang="ru-RU" dirty="0">
                <a:solidFill>
                  <a:srgbClr val="000066"/>
                </a:solidFill>
              </a:rPr>
              <a:t>прямая</a:t>
            </a:r>
            <a:r>
              <a:rPr lang="en-US" dirty="0">
                <a:solidFill>
                  <a:srgbClr val="000066"/>
                </a:solidFill>
              </a:rPr>
              <a:t> b</a:t>
            </a:r>
            <a:r>
              <a:rPr lang="ru-RU" dirty="0">
                <a:solidFill>
                  <a:srgbClr val="000066"/>
                </a:solidFill>
              </a:rPr>
              <a:t> не может проходить через точку </a:t>
            </a:r>
            <a:r>
              <a:rPr lang="en-US" dirty="0">
                <a:solidFill>
                  <a:srgbClr val="000066"/>
                </a:solidFill>
              </a:rPr>
              <a:t>N</a:t>
            </a:r>
            <a:r>
              <a:rPr lang="ru-RU" dirty="0">
                <a:solidFill>
                  <a:srgbClr val="000066"/>
                </a:solidFill>
              </a:rPr>
              <a:t>, т.к. она уже проходит через точку </a:t>
            </a:r>
            <a:r>
              <a:rPr lang="en-US" dirty="0">
                <a:solidFill>
                  <a:srgbClr val="000066"/>
                </a:solidFill>
              </a:rPr>
              <a:t>M</a:t>
            </a:r>
            <a:r>
              <a:rPr lang="ru-RU" dirty="0">
                <a:solidFill>
                  <a:srgbClr val="000066"/>
                </a:solidFill>
              </a:rPr>
              <a:t>, а через точки М и </a:t>
            </a:r>
            <a:r>
              <a:rPr lang="en-US" dirty="0">
                <a:solidFill>
                  <a:srgbClr val="000066"/>
                </a:solidFill>
              </a:rPr>
              <a:t>N</a:t>
            </a:r>
            <a:r>
              <a:rPr lang="en-US" dirty="0"/>
              <a:t> </a:t>
            </a:r>
            <a:r>
              <a:rPr lang="ru-RU" dirty="0">
                <a:solidFill>
                  <a:srgbClr val="000066"/>
                </a:solidFill>
              </a:rPr>
              <a:t>можно провести прямую и притом только одну (это прямая а).</a:t>
            </a:r>
          </a:p>
          <a:p>
            <a:pPr marL="342900" indent="-342900"/>
            <a:endParaRPr lang="ru-RU" dirty="0">
              <a:solidFill>
                <a:srgbClr val="000066"/>
              </a:solidFill>
            </a:endParaRPr>
          </a:p>
          <a:p>
            <a:pPr marL="342900" indent="-342900"/>
            <a:r>
              <a:rPr lang="ru-RU" sz="2400" dirty="0">
                <a:solidFill>
                  <a:srgbClr val="000066"/>
                </a:solidFill>
              </a:rPr>
              <a:t>              </a:t>
            </a:r>
            <a:r>
              <a:rPr lang="ru-RU" sz="2400" dirty="0" smtClean="0">
                <a:solidFill>
                  <a:srgbClr val="000066"/>
                </a:solidFill>
              </a:rPr>
              <a:t>3.</a:t>
            </a:r>
            <a:r>
              <a:rPr lang="ru-RU" dirty="0" smtClean="0">
                <a:solidFill>
                  <a:srgbClr val="000066"/>
                </a:solidFill>
              </a:rPr>
              <a:t>  </a:t>
            </a:r>
            <a:r>
              <a:rPr lang="ru-RU" sz="2800" dirty="0">
                <a:solidFill>
                  <a:srgbClr val="000066"/>
                </a:solidFill>
              </a:rPr>
              <a:t>Не может</a:t>
            </a:r>
          </a:p>
        </p:txBody>
      </p:sp>
      <p:sp>
        <p:nvSpPr>
          <p:cNvPr id="34829" name="Line 19"/>
          <p:cNvSpPr>
            <a:spLocks noChangeShapeType="1"/>
          </p:cNvSpPr>
          <p:nvPr/>
        </p:nvSpPr>
        <p:spPr bwMode="auto">
          <a:xfrm flipV="1">
            <a:off x="4572000" y="5876925"/>
            <a:ext cx="331311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0" name="Rectangle 21"/>
          <p:cNvSpPr>
            <a:spLocks noChangeArrowheads="1"/>
          </p:cNvSpPr>
          <p:nvPr/>
        </p:nvSpPr>
        <p:spPr bwMode="auto">
          <a:xfrm>
            <a:off x="5435600" y="5911850"/>
            <a:ext cx="360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•</a:t>
            </a:r>
          </a:p>
        </p:txBody>
      </p:sp>
      <p:sp>
        <p:nvSpPr>
          <p:cNvPr id="34831" name="Rectangle 23"/>
          <p:cNvSpPr>
            <a:spLocks noChangeArrowheads="1"/>
          </p:cNvSpPr>
          <p:nvPr/>
        </p:nvSpPr>
        <p:spPr bwMode="auto">
          <a:xfrm>
            <a:off x="6588125" y="5805488"/>
            <a:ext cx="27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•</a:t>
            </a:r>
          </a:p>
        </p:txBody>
      </p:sp>
      <p:sp>
        <p:nvSpPr>
          <p:cNvPr id="34832" name="Rectangle 24"/>
          <p:cNvSpPr>
            <a:spLocks noChangeArrowheads="1"/>
          </p:cNvSpPr>
          <p:nvPr/>
        </p:nvSpPr>
        <p:spPr bwMode="auto">
          <a:xfrm>
            <a:off x="7308850" y="5734050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•</a:t>
            </a:r>
          </a:p>
        </p:txBody>
      </p:sp>
      <p:sp>
        <p:nvSpPr>
          <p:cNvPr id="34833" name="Rectangle 25"/>
          <p:cNvSpPr>
            <a:spLocks noChangeArrowheads="1"/>
          </p:cNvSpPr>
          <p:nvPr/>
        </p:nvSpPr>
        <p:spPr bwMode="auto">
          <a:xfrm>
            <a:off x="5508625" y="6308725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•</a:t>
            </a:r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 rot="210825">
            <a:off x="5362575" y="6323013"/>
            <a:ext cx="500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  <a:latin typeface="Tahoma" pitchFamily="34" charset="0"/>
              </a:rPr>
              <a:t>А</a:t>
            </a: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5364163" y="573405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  <a:latin typeface="Tahoma" pitchFamily="34" charset="0"/>
              </a:rPr>
              <a:t>Е</a:t>
            </a:r>
          </a:p>
        </p:txBody>
      </p: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6443663" y="56610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  <a:latin typeface="Tahoma" pitchFamily="34" charset="0"/>
              </a:rPr>
              <a:t>В</a:t>
            </a:r>
          </a:p>
        </p:txBody>
      </p:sp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7235825" y="558958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Tahoma" pitchFamily="34" charset="0"/>
              </a:rPr>
              <a:t>F</a:t>
            </a:r>
            <a:endParaRPr lang="ru-RU" b="1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2" grpId="0"/>
      <p:bldP spid="72713" grpId="0"/>
      <p:bldP spid="72714" grpId="0"/>
      <p:bldP spid="72716" grpId="0"/>
      <p:bldP spid="72730" grpId="0"/>
      <p:bldP spid="72731" grpId="0"/>
      <p:bldP spid="72732" grpId="0"/>
      <p:bldP spid="727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4813"/>
            <a:ext cx="7696200" cy="58324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chemeClr val="tx2"/>
                </a:solidFill>
              </a:rPr>
              <a:t>Решаем по учебнику: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chemeClr val="hlink"/>
                </a:solidFill>
              </a:rPr>
              <a:t>страница 7    № 2, 5, 6.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chemeClr val="tx2"/>
                </a:solidFill>
              </a:rPr>
              <a:t>Дополнительные задачи: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smtClean="0">
                <a:solidFill>
                  <a:srgbClr val="000066"/>
                </a:solidFill>
              </a:rPr>
              <a:t>Сколько точек пересечения могут иметь три прямые? Рассмотрите все возможные случаи и сделайте соответствующие рисунки.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smtClean="0">
                <a:solidFill>
                  <a:srgbClr val="000066"/>
                </a:solidFill>
              </a:rPr>
              <a:t>На плоскости даны три точки. Сколько прямых можно провести через эти точки так, чтобы на каждой прямой лежали хотя бы две из данных точек? Рассмотрите все возможные случаи и сделайте рисунки.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404813"/>
            <a:ext cx="8002587" cy="6048375"/>
          </a:xfrm>
        </p:spPr>
        <p:txBody>
          <a:bodyPr/>
          <a:lstStyle/>
          <a:p>
            <a:pPr marL="609600" indent="-609600"/>
            <a:r>
              <a:rPr lang="ru-RU" sz="2400">
                <a:solidFill>
                  <a:schemeClr val="tx2"/>
                </a:solidFill>
              </a:rPr>
              <a:t>Вставь пропущенное слово: «Через любые две точки можно провести ... ; и при том только одну».</a:t>
            </a:r>
          </a:p>
          <a:p>
            <a:pPr marL="609600" indent="-609600"/>
            <a:r>
              <a:rPr lang="ru-RU" sz="2400">
                <a:solidFill>
                  <a:schemeClr val="tx2"/>
                </a:solidFill>
              </a:rPr>
              <a:t>Математический знак </a:t>
            </a:r>
          </a:p>
          <a:p>
            <a:pPr marL="609600" indent="-609600"/>
            <a:r>
              <a:rPr lang="ru-RU" sz="2400">
                <a:solidFill>
                  <a:schemeClr val="tx2"/>
                </a:solidFill>
              </a:rPr>
              <a:t>Название книги, в которой впервые был систематизирован геометрический материал.</a:t>
            </a:r>
          </a:p>
          <a:p>
            <a:pPr marL="609600" indent="-609600"/>
            <a:r>
              <a:rPr lang="ru-RU" sz="2400">
                <a:solidFill>
                  <a:schemeClr val="tx2"/>
                </a:solidFill>
              </a:rPr>
              <a:t>Геометрическая фигура на плоскости.</a:t>
            </a:r>
          </a:p>
          <a:p>
            <a:pPr marL="609600" indent="-609600"/>
            <a:r>
              <a:rPr lang="ru-RU" sz="2400">
                <a:solidFill>
                  <a:schemeClr val="tx2"/>
                </a:solidFill>
              </a:rPr>
              <a:t>Геометрическая фигура в пространстве.</a:t>
            </a:r>
          </a:p>
          <a:p>
            <a:pPr marL="609600" indent="-609600"/>
            <a:r>
              <a:rPr lang="ru-RU" sz="2400">
                <a:solidFill>
                  <a:schemeClr val="tx2"/>
                </a:solidFill>
              </a:rPr>
              <a:t>Раздел геометрии.</a:t>
            </a:r>
          </a:p>
          <a:p>
            <a:pPr marL="609600" indent="-609600"/>
            <a:r>
              <a:rPr lang="ru-RU" sz="2400">
                <a:solidFill>
                  <a:schemeClr val="tx2"/>
                </a:solidFill>
              </a:rPr>
              <a:t>Математический знак   ∩</a:t>
            </a:r>
          </a:p>
          <a:p>
            <a:pPr marL="609600" indent="-609600"/>
            <a:r>
              <a:rPr lang="ru-RU" sz="2400">
                <a:solidFill>
                  <a:schemeClr val="tx2"/>
                </a:solidFill>
              </a:rPr>
              <a:t>Первоначальное понятие в геометрии.</a:t>
            </a:r>
          </a:p>
          <a:p>
            <a:pPr marL="609600" indent="-609600"/>
            <a:r>
              <a:rPr lang="ru-RU" sz="2400">
                <a:solidFill>
                  <a:schemeClr val="tx2"/>
                </a:solidFill>
              </a:rPr>
              <a:t>Часть прямой, ограниченная двумя точками.</a:t>
            </a:r>
          </a:p>
          <a:p>
            <a:pPr marL="609600" indent="-609600"/>
            <a:r>
              <a:rPr lang="ru-RU" sz="2400">
                <a:solidFill>
                  <a:schemeClr val="tx2"/>
                </a:solidFill>
              </a:rPr>
              <a:t>Древнегреческий математик.</a:t>
            </a:r>
          </a:p>
          <a:p>
            <a:pPr marL="609600" indent="-609600"/>
            <a:r>
              <a:rPr lang="ru-RU" sz="2400">
                <a:solidFill>
                  <a:schemeClr val="tx2"/>
                </a:solidFill>
              </a:rPr>
              <a:t>Геометрическая фигура на плоскости.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341438"/>
            <a:ext cx="288925" cy="274637"/>
          </a:xfrm>
          <a:noFill/>
          <a:ln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85813" y="214313"/>
            <a:ext cx="7772400" cy="15557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Домашнее задание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571500" y="2143125"/>
            <a:ext cx="8215313" cy="4071938"/>
          </a:xfrm>
        </p:spPr>
        <p:txBody>
          <a:bodyPr/>
          <a:lstStyle/>
          <a:p>
            <a:pPr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п. </a:t>
            </a:r>
            <a:r>
              <a:rPr lang="ru-RU" sz="4400" dirty="0" smtClean="0">
                <a:solidFill>
                  <a:srgbClr val="FF0000"/>
                </a:solidFill>
              </a:rPr>
              <a:t>1,2;               </a:t>
            </a:r>
            <a:r>
              <a:rPr lang="ru-RU" sz="4400" dirty="0" smtClean="0">
                <a:solidFill>
                  <a:srgbClr val="FF0000"/>
                </a:solidFill>
              </a:rPr>
              <a:t>вопросы </a:t>
            </a:r>
            <a:r>
              <a:rPr lang="ru-RU" sz="4400" dirty="0" smtClean="0">
                <a:solidFill>
                  <a:srgbClr val="FF0000"/>
                </a:solidFill>
              </a:rPr>
              <a:t>1-3 </a:t>
            </a:r>
            <a:r>
              <a:rPr lang="ru-RU" sz="4400" dirty="0" smtClean="0">
                <a:solidFill>
                  <a:srgbClr val="FF0000"/>
                </a:solidFill>
              </a:rPr>
              <a:t>(</a:t>
            </a:r>
            <a:r>
              <a:rPr lang="ru-RU" sz="4400" dirty="0" err="1" smtClean="0">
                <a:solidFill>
                  <a:srgbClr val="FF0000"/>
                </a:solidFill>
              </a:rPr>
              <a:t>стр</a:t>
            </a:r>
            <a:r>
              <a:rPr lang="ru-RU" sz="4400" dirty="0" smtClean="0">
                <a:solidFill>
                  <a:srgbClr val="FF0000"/>
                </a:solidFill>
              </a:rPr>
              <a:t> 25); практические задания 4</a:t>
            </a:r>
            <a:r>
              <a:rPr lang="ru-RU" sz="4400" smtClean="0">
                <a:solidFill>
                  <a:srgbClr val="FF0000"/>
                </a:solidFill>
              </a:rPr>
              <a:t>, </a:t>
            </a:r>
            <a:r>
              <a:rPr lang="ru-RU" sz="4400" smtClean="0">
                <a:solidFill>
                  <a:srgbClr val="FF0000"/>
                </a:solidFill>
              </a:rPr>
              <a:t>6</a:t>
            </a:r>
            <a:endParaRPr lang="ru-RU" sz="4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WordArt 4"/>
          <p:cNvSpPr>
            <a:spLocks noChangeArrowheads="1" noChangeShapeType="1" noTextEdit="1"/>
          </p:cNvSpPr>
          <p:nvPr/>
        </p:nvSpPr>
        <p:spPr bwMode="auto">
          <a:xfrm>
            <a:off x="857250" y="571500"/>
            <a:ext cx="7777163" cy="5688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Желаю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набраться терпения 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на трудном пути 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изучения геометрии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 animBg="1"/>
      <p:bldP spid="183300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Line 4"/>
          <p:cNvSpPr>
            <a:spLocks noChangeShapeType="1"/>
          </p:cNvSpPr>
          <p:nvPr/>
        </p:nvSpPr>
        <p:spPr bwMode="auto">
          <a:xfrm flipV="1">
            <a:off x="1258888" y="1844675"/>
            <a:ext cx="6697662" cy="3168650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6136" name="Oval 8"/>
          <p:cNvSpPr>
            <a:spLocks noChangeArrowheads="1"/>
          </p:cNvSpPr>
          <p:nvPr/>
        </p:nvSpPr>
        <p:spPr bwMode="auto">
          <a:xfrm>
            <a:off x="6588125" y="2349500"/>
            <a:ext cx="142875" cy="149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6147" name="Oval 19"/>
          <p:cNvSpPr>
            <a:spLocks noChangeArrowheads="1"/>
          </p:cNvSpPr>
          <p:nvPr/>
        </p:nvSpPr>
        <p:spPr bwMode="auto">
          <a:xfrm>
            <a:off x="2411413" y="4365625"/>
            <a:ext cx="142875" cy="149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 flipV="1">
            <a:off x="4787900" y="1844675"/>
            <a:ext cx="3168650" cy="15128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6151" name="WordArt 23"/>
          <p:cNvSpPr>
            <a:spLocks noChangeArrowheads="1" noChangeShapeType="1" noTextEdit="1"/>
          </p:cNvSpPr>
          <p:nvPr/>
        </p:nvSpPr>
        <p:spPr bwMode="auto">
          <a:xfrm>
            <a:off x="1979613" y="3284538"/>
            <a:ext cx="576262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A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6152" name="WordArt 24"/>
          <p:cNvSpPr>
            <a:spLocks noChangeArrowheads="1" noChangeShapeType="1" noTextEdit="1"/>
          </p:cNvSpPr>
          <p:nvPr/>
        </p:nvSpPr>
        <p:spPr bwMode="auto">
          <a:xfrm>
            <a:off x="6372225" y="1341438"/>
            <a:ext cx="504825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B</a:t>
            </a:r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6153" name="WordArt 25"/>
          <p:cNvSpPr>
            <a:spLocks noChangeArrowheads="1" noChangeShapeType="1" noTextEdit="1"/>
          </p:cNvSpPr>
          <p:nvPr/>
        </p:nvSpPr>
        <p:spPr bwMode="auto">
          <a:xfrm>
            <a:off x="4427538" y="2349500"/>
            <a:ext cx="504825" cy="811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</a:t>
            </a:r>
          </a:p>
        </p:txBody>
      </p:sp>
      <p:sp>
        <p:nvSpPr>
          <p:cNvPr id="176155" name="WordArt 27"/>
          <p:cNvSpPr>
            <a:spLocks noChangeArrowheads="1" noChangeShapeType="1" noTextEdit="1"/>
          </p:cNvSpPr>
          <p:nvPr/>
        </p:nvSpPr>
        <p:spPr bwMode="auto">
          <a:xfrm>
            <a:off x="6156325" y="2924175"/>
            <a:ext cx="241776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Луч СВ</a:t>
            </a:r>
          </a:p>
        </p:txBody>
      </p:sp>
      <p:sp>
        <p:nvSpPr>
          <p:cNvPr id="176156" name="WordArt 28"/>
          <p:cNvSpPr>
            <a:spLocks noChangeArrowheads="1" noChangeShapeType="1" noTextEdit="1"/>
          </p:cNvSpPr>
          <p:nvPr/>
        </p:nvSpPr>
        <p:spPr bwMode="auto">
          <a:xfrm>
            <a:off x="2051050" y="5229225"/>
            <a:ext cx="241776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Луч СА</a:t>
            </a:r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 flipV="1">
            <a:off x="1258888" y="3357563"/>
            <a:ext cx="3457575" cy="16557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6140" name="Oval 12"/>
          <p:cNvSpPr>
            <a:spLocks noChangeArrowheads="1"/>
          </p:cNvSpPr>
          <p:nvPr/>
        </p:nvSpPr>
        <p:spPr bwMode="auto">
          <a:xfrm>
            <a:off x="4643438" y="3284538"/>
            <a:ext cx="142875" cy="149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5900" y="-225425"/>
            <a:ext cx="3327400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animBg="1"/>
      <p:bldP spid="176136" grpId="0" animBg="1"/>
      <p:bldP spid="176147" grpId="0" animBg="1"/>
      <p:bldP spid="176150" grpId="0" animBg="1"/>
      <p:bldP spid="176151" grpId="0" animBg="1"/>
      <p:bldP spid="176152" grpId="0" animBg="1"/>
      <p:bldP spid="176153" grpId="0" animBg="1"/>
      <p:bldP spid="176155" grpId="0" animBg="1"/>
      <p:bldP spid="176156" grpId="0" animBg="1"/>
      <p:bldP spid="176148" grpId="0" animBg="1"/>
      <p:bldP spid="1761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428625"/>
            <a:ext cx="8229600" cy="5375275"/>
          </a:xfrm>
        </p:spPr>
        <p:txBody>
          <a:bodyPr/>
          <a:lstStyle/>
          <a:p>
            <a:pPr eaLnBrk="1" hangingPunct="1">
              <a:defRPr/>
            </a:pPr>
            <a:endParaRPr lang="ru-RU" sz="2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  <a:p>
            <a:pPr algn="ctr">
              <a:defRPr/>
            </a:pPr>
            <a:endParaRPr lang="ru-RU" sz="2400" b="1" dirty="0" smtClean="0"/>
          </a:p>
          <a:p>
            <a:pPr algn="ctr">
              <a:defRPr/>
            </a:pPr>
            <a:endParaRPr lang="ru-RU" sz="2400" b="1" dirty="0" smtClean="0"/>
          </a:p>
          <a:p>
            <a:pPr algn="ctr"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FFFF66"/>
              </a:solidFill>
            </a:endParaRPr>
          </a:p>
          <a:p>
            <a:pPr algn="ctr">
              <a:defRPr/>
            </a:pPr>
            <a:endParaRPr lang="ru-RU" sz="2400" b="1" dirty="0" smtClean="0"/>
          </a:p>
          <a:p>
            <a:pPr algn="ctr">
              <a:defRPr/>
            </a:pPr>
            <a:endParaRPr lang="ru-RU" sz="2400" b="1" dirty="0" smtClean="0"/>
          </a:p>
          <a:p>
            <a:pPr algn="ctr">
              <a:defRPr/>
            </a:pPr>
            <a:endParaRPr lang="ru-RU" sz="2400" b="1" dirty="0" smtClean="0"/>
          </a:p>
          <a:p>
            <a:pPr algn="ctr">
              <a:defRPr/>
            </a:pPr>
            <a:r>
              <a:rPr lang="ru-RU" sz="2400" b="1" dirty="0" smtClean="0"/>
              <a:t>Фалес Милетский имел титул одного из семи мудрецов Греции, он был поистине первым философом, первым математиком, астрономом и вообще первым по всем наукам в Греции. </a:t>
            </a:r>
            <a:endParaRPr lang="ru-RU" sz="2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pic>
        <p:nvPicPr>
          <p:cNvPr id="3" name="Picture 5" descr="thales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857250"/>
            <a:ext cx="2411413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928938" y="785813"/>
            <a:ext cx="55721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/>
          </a:p>
          <a:p>
            <a:endParaRPr lang="ru-RU" sz="2800"/>
          </a:p>
          <a:p>
            <a:endParaRPr lang="ru-RU" sz="2800"/>
          </a:p>
          <a:p>
            <a:r>
              <a:rPr lang="ru-RU" sz="2800"/>
              <a:t>Великий ученый </a:t>
            </a:r>
            <a:r>
              <a:rPr lang="ru-RU" sz="2800" b="1">
                <a:solidFill>
                  <a:srgbClr val="0000CC"/>
                </a:solidFill>
              </a:rPr>
              <a:t>Фалес</a:t>
            </a:r>
            <a:r>
              <a:rPr lang="ru-RU" sz="2800">
                <a:solidFill>
                  <a:srgbClr val="0000CC"/>
                </a:solidFill>
              </a:rPr>
              <a:t> </a:t>
            </a:r>
            <a:r>
              <a:rPr lang="ru-RU" sz="2800" b="1">
                <a:solidFill>
                  <a:srgbClr val="000099"/>
                </a:solidFill>
              </a:rPr>
              <a:t>Милетский </a:t>
            </a:r>
            <a:r>
              <a:rPr lang="ru-RU" sz="2800">
                <a:solidFill>
                  <a:srgbClr val="000099"/>
                </a:solidFill>
              </a:rPr>
              <a:t> </a:t>
            </a:r>
            <a:r>
              <a:rPr lang="ru-RU" sz="2800"/>
              <a:t>  основал    одну              из прекраснейших                                   наук – </a:t>
            </a:r>
            <a:r>
              <a:rPr lang="ru-RU" sz="2800" b="1" i="1">
                <a:solidFill>
                  <a:srgbClr val="003300"/>
                </a:solidFill>
              </a:rPr>
              <a:t>ГЕОМЕТРИЮ</a:t>
            </a:r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</p:txBody>
      </p:sp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2857500" y="285750"/>
            <a:ext cx="600075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CC"/>
                </a:solidFill>
              </a:rPr>
              <a:t>Геометрия – наука, занимающая изучением геометрических фигур</a:t>
            </a: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Часть прямой, расположенная по одну сторону от какой-либо точки этой прямой</a:t>
            </a:r>
            <a:r>
              <a:rPr lang="ru-RU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.</a:t>
            </a:r>
          </a:p>
        </p:txBody>
      </p:sp>
      <p:sp>
        <p:nvSpPr>
          <p:cNvPr id="181252" name="WordArt 4"/>
          <p:cNvSpPr>
            <a:spLocks noChangeArrowheads="1" noChangeShapeType="1" noTextEdit="1"/>
          </p:cNvSpPr>
          <p:nvPr/>
        </p:nvSpPr>
        <p:spPr bwMode="auto">
          <a:xfrm>
            <a:off x="1763713" y="476250"/>
            <a:ext cx="4895850" cy="7191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8662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Луч</a:t>
            </a:r>
          </a:p>
        </p:txBody>
      </p:sp>
      <p:sp>
        <p:nvSpPr>
          <p:cNvPr id="181253" name="Line 5"/>
          <p:cNvSpPr>
            <a:spLocks noChangeShapeType="1"/>
          </p:cNvSpPr>
          <p:nvPr/>
        </p:nvSpPr>
        <p:spPr bwMode="auto">
          <a:xfrm flipV="1">
            <a:off x="1908175" y="3789363"/>
            <a:ext cx="5184775" cy="115252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1254" name="Oval 6"/>
          <p:cNvSpPr>
            <a:spLocks noChangeArrowheads="1"/>
          </p:cNvSpPr>
          <p:nvPr/>
        </p:nvSpPr>
        <p:spPr bwMode="auto">
          <a:xfrm>
            <a:off x="1835150" y="4868863"/>
            <a:ext cx="142875" cy="17145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1255" name="WordArt 7"/>
          <p:cNvSpPr>
            <a:spLocks noChangeArrowheads="1" noChangeShapeType="1" noTextEdit="1"/>
          </p:cNvSpPr>
          <p:nvPr/>
        </p:nvSpPr>
        <p:spPr bwMode="auto">
          <a:xfrm>
            <a:off x="1979613" y="5157788"/>
            <a:ext cx="26384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latin typeface="Arial"/>
                <a:cs typeface="Arial"/>
              </a:rPr>
              <a:t>начало луча</a:t>
            </a:r>
          </a:p>
        </p:txBody>
      </p:sp>
      <p:sp>
        <p:nvSpPr>
          <p:cNvPr id="181256" name="WordArt 8"/>
          <p:cNvSpPr>
            <a:spLocks noChangeArrowheads="1" noChangeShapeType="1" noTextEdit="1"/>
          </p:cNvSpPr>
          <p:nvPr/>
        </p:nvSpPr>
        <p:spPr bwMode="auto">
          <a:xfrm>
            <a:off x="1187450" y="3933825"/>
            <a:ext cx="73183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181257" name="WordArt 9"/>
          <p:cNvSpPr>
            <a:spLocks noChangeArrowheads="1" noChangeShapeType="1" noTextEdit="1"/>
          </p:cNvSpPr>
          <p:nvPr/>
        </p:nvSpPr>
        <p:spPr bwMode="auto">
          <a:xfrm>
            <a:off x="6588125" y="3141663"/>
            <a:ext cx="339725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f</a:t>
            </a:r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81258" name="WordArt 10"/>
          <p:cNvSpPr>
            <a:spLocks noChangeArrowheads="1" noChangeShapeType="1" noTextEdit="1"/>
          </p:cNvSpPr>
          <p:nvPr/>
        </p:nvSpPr>
        <p:spPr bwMode="auto">
          <a:xfrm>
            <a:off x="7235825" y="4005263"/>
            <a:ext cx="134937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луч </a:t>
            </a:r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f</a:t>
            </a:r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12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/>
      <p:bldP spid="181253" grpId="0" animBg="1"/>
      <p:bldP spid="181254" grpId="0" animBg="1"/>
      <p:bldP spid="181255" grpId="0" animBg="1"/>
      <p:bldP spid="181256" grpId="0" animBg="1"/>
      <p:bldP spid="181257" grpId="0" animBg="1"/>
      <p:bldP spid="18125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5" descr="Волны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4752975" cy="1155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Impact"/>
              </a:rPr>
              <a:t>УГОЛ</a:t>
            </a:r>
          </a:p>
        </p:txBody>
      </p:sp>
      <p:sp>
        <p:nvSpPr>
          <p:cNvPr id="27651" name="Line 6"/>
          <p:cNvSpPr>
            <a:spLocks noChangeShapeType="1"/>
          </p:cNvSpPr>
          <p:nvPr/>
        </p:nvSpPr>
        <p:spPr bwMode="auto">
          <a:xfrm flipV="1">
            <a:off x="1476375" y="1773238"/>
            <a:ext cx="5903913" cy="18716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Oval 8"/>
          <p:cNvSpPr>
            <a:spLocks noChangeArrowheads="1"/>
          </p:cNvSpPr>
          <p:nvPr/>
        </p:nvSpPr>
        <p:spPr bwMode="auto">
          <a:xfrm>
            <a:off x="1476375" y="3573463"/>
            <a:ext cx="195263" cy="19526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WordArt 9"/>
          <p:cNvSpPr>
            <a:spLocks noChangeArrowheads="1" noChangeShapeType="1" noTextEdit="1"/>
          </p:cNvSpPr>
          <p:nvPr/>
        </p:nvSpPr>
        <p:spPr bwMode="auto">
          <a:xfrm>
            <a:off x="7308850" y="1125538"/>
            <a:ext cx="576263" cy="55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f</a:t>
            </a:r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84330" name="WordArt 10"/>
          <p:cNvSpPr>
            <a:spLocks noChangeArrowheads="1" noChangeShapeType="1" noTextEdit="1"/>
          </p:cNvSpPr>
          <p:nvPr/>
        </p:nvSpPr>
        <p:spPr bwMode="auto">
          <a:xfrm>
            <a:off x="8027988" y="4149725"/>
            <a:ext cx="488950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84331" name="Line 11"/>
          <p:cNvSpPr>
            <a:spLocks noChangeShapeType="1"/>
          </p:cNvSpPr>
          <p:nvPr/>
        </p:nvSpPr>
        <p:spPr bwMode="auto">
          <a:xfrm>
            <a:off x="1692275" y="3644900"/>
            <a:ext cx="6696075" cy="1444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32" name="WordArt 12"/>
          <p:cNvSpPr>
            <a:spLocks noChangeArrowheads="1" noChangeShapeType="1" noTextEdit="1"/>
          </p:cNvSpPr>
          <p:nvPr/>
        </p:nvSpPr>
        <p:spPr bwMode="auto">
          <a:xfrm>
            <a:off x="7885113" y="2924175"/>
            <a:ext cx="5048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g</a:t>
            </a:r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84333" name="WordArt 13"/>
          <p:cNvSpPr>
            <a:spLocks noChangeArrowheads="1" noChangeShapeType="1" noTextEdit="1"/>
          </p:cNvSpPr>
          <p:nvPr/>
        </p:nvSpPr>
        <p:spPr bwMode="auto">
          <a:xfrm>
            <a:off x="1116013" y="4365625"/>
            <a:ext cx="7296150" cy="2147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Угол-это геометрическая фигура,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состоящая из двух лучей,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 выходящих из одной точки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0" grpId="0" animBg="1"/>
      <p:bldP spid="184331" grpId="0" animBg="1"/>
      <p:bldP spid="184332" grpId="0" animBg="1"/>
      <p:bldP spid="1843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4" descr="Волны"/>
          <p:cNvSpPr>
            <a:spLocks noChangeArrowheads="1" noChangeShapeType="1" noTextEdit="1"/>
          </p:cNvSpPr>
          <p:nvPr/>
        </p:nvSpPr>
        <p:spPr bwMode="auto">
          <a:xfrm>
            <a:off x="1476375" y="333375"/>
            <a:ext cx="5689600" cy="9810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Impact"/>
              </a:rPr>
              <a:t>УГОЛ</a:t>
            </a: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 flipV="1">
            <a:off x="1331913" y="1557338"/>
            <a:ext cx="5256212" cy="1871662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Line 6"/>
          <p:cNvSpPr>
            <a:spLocks noChangeShapeType="1"/>
          </p:cNvSpPr>
          <p:nvPr/>
        </p:nvSpPr>
        <p:spPr bwMode="auto">
          <a:xfrm>
            <a:off x="1331913" y="3429000"/>
            <a:ext cx="5976937" cy="1152525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7" name="Oval 7"/>
          <p:cNvSpPr>
            <a:spLocks noChangeArrowheads="1"/>
          </p:cNvSpPr>
          <p:nvPr/>
        </p:nvSpPr>
        <p:spPr bwMode="auto">
          <a:xfrm>
            <a:off x="1258888" y="3357563"/>
            <a:ext cx="193675" cy="19367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5352" name="WordArt 8"/>
          <p:cNvSpPr>
            <a:spLocks noChangeArrowheads="1" noChangeShapeType="1" noTextEdit="1"/>
          </p:cNvSpPr>
          <p:nvPr/>
        </p:nvSpPr>
        <p:spPr bwMode="auto">
          <a:xfrm>
            <a:off x="2411413" y="5661025"/>
            <a:ext cx="5746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28679" name="WordArt 9"/>
          <p:cNvSpPr>
            <a:spLocks noChangeArrowheads="1" noChangeShapeType="1" noTextEdit="1"/>
          </p:cNvSpPr>
          <p:nvPr/>
        </p:nvSpPr>
        <p:spPr bwMode="auto">
          <a:xfrm>
            <a:off x="5724525" y="981075"/>
            <a:ext cx="504825" cy="696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</a:t>
            </a:r>
          </a:p>
        </p:txBody>
      </p:sp>
      <p:sp>
        <p:nvSpPr>
          <p:cNvPr id="28680" name="WordArt 10"/>
          <p:cNvSpPr>
            <a:spLocks noChangeArrowheads="1" noChangeShapeType="1" noTextEdit="1"/>
          </p:cNvSpPr>
          <p:nvPr/>
        </p:nvSpPr>
        <p:spPr bwMode="auto">
          <a:xfrm>
            <a:off x="6804025" y="4652963"/>
            <a:ext cx="503238" cy="766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</a:t>
            </a:r>
          </a:p>
        </p:txBody>
      </p:sp>
      <p:sp>
        <p:nvSpPr>
          <p:cNvPr id="185355" name="WordArt 11"/>
          <p:cNvSpPr>
            <a:spLocks noChangeArrowheads="1" noChangeShapeType="1" noTextEdit="1"/>
          </p:cNvSpPr>
          <p:nvPr/>
        </p:nvSpPr>
        <p:spPr bwMode="auto">
          <a:xfrm>
            <a:off x="684213" y="3860800"/>
            <a:ext cx="17272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вершина</a:t>
            </a:r>
          </a:p>
        </p:txBody>
      </p:sp>
      <p:sp>
        <p:nvSpPr>
          <p:cNvPr id="185356" name="WordArt 12"/>
          <p:cNvSpPr>
            <a:spLocks noChangeArrowheads="1" noChangeShapeType="1" noTextEdit="1"/>
          </p:cNvSpPr>
          <p:nvPr/>
        </p:nvSpPr>
        <p:spPr bwMode="auto">
          <a:xfrm>
            <a:off x="5795963" y="1916113"/>
            <a:ext cx="1724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сторона</a:t>
            </a:r>
          </a:p>
        </p:txBody>
      </p:sp>
      <p:sp>
        <p:nvSpPr>
          <p:cNvPr id="185357" name="WordArt 13"/>
          <p:cNvSpPr>
            <a:spLocks noChangeArrowheads="1" noChangeShapeType="1" noTextEdit="1"/>
          </p:cNvSpPr>
          <p:nvPr/>
        </p:nvSpPr>
        <p:spPr bwMode="auto">
          <a:xfrm>
            <a:off x="6227763" y="3716338"/>
            <a:ext cx="1871662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сторона</a:t>
            </a:r>
          </a:p>
        </p:txBody>
      </p:sp>
      <p:sp>
        <p:nvSpPr>
          <p:cNvPr id="185358" name="Line 14"/>
          <p:cNvSpPr>
            <a:spLocks noChangeShapeType="1"/>
          </p:cNvSpPr>
          <p:nvPr/>
        </p:nvSpPr>
        <p:spPr bwMode="auto">
          <a:xfrm>
            <a:off x="827088" y="6381750"/>
            <a:ext cx="8651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359" name="Line 15"/>
          <p:cNvSpPr>
            <a:spLocks noChangeShapeType="1"/>
          </p:cNvSpPr>
          <p:nvPr/>
        </p:nvSpPr>
        <p:spPr bwMode="auto">
          <a:xfrm flipV="1">
            <a:off x="827088" y="5876925"/>
            <a:ext cx="649287" cy="5048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5360" name="WordArt 16"/>
          <p:cNvSpPr>
            <a:spLocks noChangeArrowheads="1" noChangeShapeType="1" noTextEdit="1"/>
          </p:cNvSpPr>
          <p:nvPr/>
        </p:nvSpPr>
        <p:spPr bwMode="auto">
          <a:xfrm>
            <a:off x="1835150" y="5734050"/>
            <a:ext cx="504825" cy="696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</a:t>
            </a:r>
          </a:p>
        </p:txBody>
      </p:sp>
      <p:sp>
        <p:nvSpPr>
          <p:cNvPr id="28687" name="WordArt 17"/>
          <p:cNvSpPr>
            <a:spLocks noChangeArrowheads="1" noChangeShapeType="1" noTextEdit="1"/>
          </p:cNvSpPr>
          <p:nvPr/>
        </p:nvSpPr>
        <p:spPr bwMode="auto">
          <a:xfrm>
            <a:off x="900113" y="2565400"/>
            <a:ext cx="5746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185362" name="WordArt 18"/>
          <p:cNvSpPr>
            <a:spLocks noChangeArrowheads="1" noChangeShapeType="1" noTextEdit="1"/>
          </p:cNvSpPr>
          <p:nvPr/>
        </p:nvSpPr>
        <p:spPr bwMode="auto">
          <a:xfrm>
            <a:off x="3132138" y="5661025"/>
            <a:ext cx="503237" cy="766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2" grpId="0" animBg="1"/>
      <p:bldP spid="185352" grpId="1" animBg="1"/>
      <p:bldP spid="185355" grpId="0" animBg="1"/>
      <p:bldP spid="185356" grpId="0" animBg="1"/>
      <p:bldP spid="185357" grpId="0" animBg="1"/>
      <p:bldP spid="185358" grpId="0" animBg="1"/>
      <p:bldP spid="185359" grpId="0" animBg="1"/>
      <p:bldP spid="185360" grpId="0" animBg="1"/>
      <p:bldP spid="1853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6250"/>
            <a:ext cx="7696200" cy="576103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000066"/>
                </a:solidFill>
              </a:rPr>
              <a:t>         </a:t>
            </a:r>
            <a:r>
              <a:rPr lang="ru-RU" dirty="0" err="1" smtClean="0">
                <a:solidFill>
                  <a:srgbClr val="000066"/>
                </a:solidFill>
              </a:rPr>
              <a:t>Евдем</a:t>
            </a:r>
            <a:r>
              <a:rPr lang="ru-RU" dirty="0" smtClean="0">
                <a:solidFill>
                  <a:srgbClr val="000066"/>
                </a:solidFill>
              </a:rPr>
              <a:t> Родосский </a:t>
            </a:r>
          </a:p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rgbClr val="000066"/>
                </a:solidFill>
              </a:rPr>
              <a:t>              (</a:t>
            </a:r>
            <a:r>
              <a:rPr lang="en-US" dirty="0" smtClean="0">
                <a:solidFill>
                  <a:srgbClr val="000066"/>
                </a:solidFill>
              </a:rPr>
              <a:t>IV</a:t>
            </a:r>
            <a:r>
              <a:rPr lang="ru-RU" dirty="0" smtClean="0">
                <a:solidFill>
                  <a:srgbClr val="000066"/>
                </a:solidFill>
              </a:rPr>
              <a:t> век до н.э.) 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66"/>
                </a:solidFill>
              </a:rPr>
              <a:t>   объясняет происхождение термина </a:t>
            </a:r>
            <a:r>
              <a:rPr lang="ru-RU" dirty="0" smtClean="0">
                <a:solidFill>
                  <a:schemeClr val="tx2"/>
                </a:solidFill>
              </a:rPr>
              <a:t>«геометрия»</a:t>
            </a:r>
            <a:r>
              <a:rPr lang="ru-RU" dirty="0" smtClean="0">
                <a:solidFill>
                  <a:srgbClr val="000066"/>
                </a:solidFill>
              </a:rPr>
              <a:t> так: «Геометрия была открыта египтянами и возникла при измерении Земли. Это измерение было им необходимо вследствие разлития реки Нила, постоянно смывавшего границы».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WordArt 5"/>
          <p:cNvSpPr>
            <a:spLocks noChangeArrowheads="1" noChangeShapeType="1" noTextEdit="1"/>
          </p:cNvSpPr>
          <p:nvPr/>
        </p:nvSpPr>
        <p:spPr bwMode="auto">
          <a:xfrm>
            <a:off x="684213" y="3357563"/>
            <a:ext cx="2232025" cy="122396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solidFill>
                <a:srgbClr val="00FFFF"/>
              </a:solidFill>
              <a:latin typeface="Times New Roman"/>
              <a:cs typeface="Times New Roman"/>
            </a:endParaRPr>
          </a:p>
        </p:txBody>
      </p:sp>
      <p:sp>
        <p:nvSpPr>
          <p:cNvPr id="179206" name="WordArt 6"/>
          <p:cNvSpPr>
            <a:spLocks noChangeArrowheads="1" noChangeShapeType="1" noTextEdit="1"/>
          </p:cNvSpPr>
          <p:nvPr/>
        </p:nvSpPr>
        <p:spPr bwMode="auto">
          <a:xfrm>
            <a:off x="4500563" y="2060575"/>
            <a:ext cx="2424112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земля</a:t>
            </a:r>
          </a:p>
        </p:txBody>
      </p:sp>
      <p:sp>
        <p:nvSpPr>
          <p:cNvPr id="179207" name="WordArt 7"/>
          <p:cNvSpPr>
            <a:spLocks noChangeArrowheads="1" noChangeShapeType="1" noTextEdit="1"/>
          </p:cNvSpPr>
          <p:nvPr/>
        </p:nvSpPr>
        <p:spPr bwMode="auto">
          <a:xfrm>
            <a:off x="4643438" y="3573463"/>
            <a:ext cx="31686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" y="214313"/>
            <a:ext cx="82153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/>
            </a:r>
            <a:br>
              <a:rPr lang="ru-RU" sz="3600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</a:br>
            <a:endParaRPr lang="ru-RU" sz="3600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1500188" y="1428750"/>
            <a:ext cx="2414587" cy="1428750"/>
          </a:xfrm>
          <a:prstGeom prst="wedgeEllipseCallout">
            <a:avLst>
              <a:gd name="adj1" fmla="val -37761"/>
              <a:gd name="adj2" fmla="val 13320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ьная выноска 9"/>
          <p:cNvSpPr/>
          <p:nvPr/>
        </p:nvSpPr>
        <p:spPr>
          <a:xfrm>
            <a:off x="3857625" y="1285875"/>
            <a:ext cx="3929063" cy="1643063"/>
          </a:xfrm>
          <a:prstGeom prst="wedgeEllipseCallout">
            <a:avLst>
              <a:gd name="adj1" fmla="val 19063"/>
              <a:gd name="adj2" fmla="val 10662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90613"/>
            <a:ext cx="7085013" cy="1597025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3449638"/>
            <a:ext cx="3640137" cy="1377950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7825" y="3303588"/>
            <a:ext cx="4846638" cy="1384300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0350" y="5327650"/>
            <a:ext cx="5718175" cy="1816100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>
            <a:off x="1857375" y="4643438"/>
            <a:ext cx="2000250" cy="928687"/>
          </a:xfrm>
          <a:prstGeom prst="straightConnector1">
            <a:avLst/>
          </a:prstGeom>
          <a:ln w="57150">
            <a:solidFill>
              <a:srgbClr val="33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cxnSpLocks noChangeShapeType="1"/>
            <a:stCxn id="0" idx="2"/>
            <a:endCxn id="0" idx="0"/>
          </p:cNvCxnSpPr>
          <p:nvPr/>
        </p:nvCxnSpPr>
        <p:spPr bwMode="auto">
          <a:xfrm flipH="1">
            <a:off x="4389438" y="4687888"/>
            <a:ext cx="2222500" cy="639762"/>
          </a:xfrm>
          <a:prstGeom prst="straightConnector1">
            <a:avLst/>
          </a:prstGeom>
          <a:noFill/>
          <a:ln w="57150" algn="ctr">
            <a:solidFill>
              <a:srgbClr val="3366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animBg="1"/>
      <p:bldP spid="179206" grpId="0" animBg="1"/>
      <p:bldP spid="1792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leibni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2565400"/>
            <a:ext cx="16637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8291512" cy="1422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Вильгельм Лейбниц сказал: </a:t>
            </a:r>
            <a:r>
              <a:rPr lang="ru-RU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«Кто хочет ограничиться настоящим, без знания прошлого, тот никогда его не поймет».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Заглянем в прошлое, когда зародилась наука геометрия....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>
          <a:xfrm>
            <a:off x="3708400" y="549275"/>
            <a:ext cx="5111750" cy="1143000"/>
          </a:xfrm>
        </p:spPr>
        <p:txBody>
          <a:bodyPr/>
          <a:lstStyle/>
          <a:p>
            <a:r>
              <a:rPr lang="ru-RU" sz="2400" i="1"/>
              <a:t>Сами того не зная, люди все время занимались геометрией</a:t>
            </a:r>
            <a:r>
              <a:rPr lang="ru-RU"/>
              <a:t> </a:t>
            </a:r>
          </a:p>
        </p:txBody>
      </p:sp>
      <p:pic>
        <p:nvPicPr>
          <p:cNvPr id="6148" name="Picture 4" descr="безымянный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18000"/>
          </a:blip>
          <a:srcRect/>
          <a:stretch>
            <a:fillRect/>
          </a:stretch>
        </p:blipFill>
        <p:spPr>
          <a:xfrm rot="21448483">
            <a:off x="358775" y="231775"/>
            <a:ext cx="2916238" cy="6284913"/>
          </a:xfrm>
          <a:noFill/>
          <a:ln/>
        </p:spPr>
      </p:pic>
      <p:graphicFrame>
        <p:nvGraphicFramePr>
          <p:cNvPr id="6151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3419475" y="1700213"/>
          <a:ext cx="3313113" cy="2413000"/>
        </p:xfrm>
        <a:graphic>
          <a:graphicData uri="http://schemas.openxmlformats.org/presentationml/2006/ole">
            <p:oleObj spid="_x0000_s3074" name="Точечный рисунок" r:id="rId4" imgW="4029637" imgH="2933333" progId="PBrush">
              <p:embed/>
            </p:oleObj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5940425" y="4076700"/>
          <a:ext cx="2779713" cy="2454275"/>
        </p:xfrm>
        <a:graphic>
          <a:graphicData uri="http://schemas.openxmlformats.org/presentationml/2006/ole">
            <p:oleObj spid="_x0000_s3075" name="Фотография Photo Editor" r:id="rId5" imgW="1542857" imgH="136226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0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4572000" y="274638"/>
            <a:ext cx="4321175" cy="1785937"/>
          </a:xfrm>
        </p:spPr>
        <p:txBody>
          <a:bodyPr/>
          <a:lstStyle/>
          <a:p>
            <a:r>
              <a:rPr lang="ru-RU" sz="2900" i="1"/>
              <a:t>Издавна люди любили украшать себя, свою одежду, свое жилище.</a:t>
            </a:r>
            <a:r>
              <a:rPr lang="ru-RU"/>
              <a:t> </a:t>
            </a:r>
          </a:p>
        </p:txBody>
      </p:sp>
      <p:pic>
        <p:nvPicPr>
          <p:cNvPr id="19460" name="Picture 4" descr="13 (5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3789363"/>
            <a:ext cx="2736850" cy="2001837"/>
          </a:xfrm>
          <a:noFill/>
          <a:ln/>
        </p:spPr>
      </p:pic>
      <p:pic>
        <p:nvPicPr>
          <p:cNvPr id="19463" name="Picture 7" descr="70809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3573463"/>
            <a:ext cx="4537075" cy="3024187"/>
          </a:xfrm>
          <a:noFill/>
          <a:ln/>
        </p:spPr>
      </p:pic>
      <p:pic>
        <p:nvPicPr>
          <p:cNvPr id="19469" name="Picture 13" descr="Орнамент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732588" y="2060575"/>
            <a:ext cx="1685925" cy="1682750"/>
          </a:xfrm>
          <a:noFill/>
          <a:ln/>
        </p:spPr>
      </p:pic>
      <p:pic>
        <p:nvPicPr>
          <p:cNvPr id="19473" name="Picture 17" descr="caf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250825" y="260350"/>
            <a:ext cx="4176713" cy="3133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1173</Words>
  <Application>Microsoft Office PowerPoint</Application>
  <PresentationFormat>Экран (4:3)</PresentationFormat>
  <Paragraphs>236</Paragraphs>
  <Slides>42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Тема Office</vt:lpstr>
      <vt:lpstr>Точечный рисунок</vt:lpstr>
      <vt:lpstr>Фотография Photo Editor</vt:lpstr>
      <vt:lpstr>Формула</vt:lpstr>
      <vt:lpstr>Слайд 1</vt:lpstr>
      <vt:lpstr>Тема урока:</vt:lpstr>
      <vt:lpstr>Слайд 3</vt:lpstr>
      <vt:lpstr>Слайд 4</vt:lpstr>
      <vt:lpstr>Слайд 5</vt:lpstr>
      <vt:lpstr>Слайд 6</vt:lpstr>
      <vt:lpstr>Вильгельм Лейбниц сказал: «Кто хочет ограничиться настоящим, без знания прошлого, тот никогда его не поймет».</vt:lpstr>
      <vt:lpstr>Сами того не зная, люди все время занимались геометрией </vt:lpstr>
      <vt:lpstr>Издавна люди любили украшать себя, свою одежду, свое жилище. </vt:lpstr>
      <vt:lpstr>«Все боится времени, но само время боится пирамид».</vt:lpstr>
      <vt:lpstr>Слайд 11</vt:lpstr>
      <vt:lpstr>Почти все великие ученые древности и средних веков были выдающимися геометрами.  Девиз академии Платона был: "Не знающие геометрии не допускаются!"</vt:lpstr>
      <vt:lpstr>Вавилонская глиняная табличка, содержащая геометрические задачи. Начало II тысячелетия до н.э. Квадрат поделен на различные фигуры, площадь которых ученик должен вычислить.</vt:lpstr>
      <vt:lpstr> Евклид (Eνκλειδηζ) (365-300 до н.э.) древнегреческий математик , автор первого из дошедших до нас теоретических трактатов по математике «Начала» (13 книг).  </vt:lpstr>
      <vt:lpstr>Слайд 15</vt:lpstr>
      <vt:lpstr>Слайд 16</vt:lpstr>
      <vt:lpstr>Слайд 17</vt:lpstr>
      <vt:lpstr>Слайд 18</vt:lpstr>
      <vt:lpstr>Вот что говорят фигуры о нас</vt:lpstr>
      <vt:lpstr>Слайд 20</vt:lpstr>
      <vt:lpstr>Точка (punctum) – результат мгновенного касания</vt:lpstr>
      <vt:lpstr>Слайд 22</vt:lpstr>
      <vt:lpstr>Слайд 23</vt:lpstr>
      <vt:lpstr>Слайд 24</vt:lpstr>
      <vt:lpstr>Слайд 25</vt:lpstr>
      <vt:lpstr>Проверь себя</vt:lpstr>
      <vt:lpstr>Сколько прямых можно провести  через точки К и N?</vt:lpstr>
      <vt:lpstr>Сколько прямых можно провести  через точку К?</vt:lpstr>
      <vt:lpstr>Слайд 29</vt:lpstr>
      <vt:lpstr>Начальные геометрические сведения </vt:lpstr>
      <vt:lpstr>Отрезок – часть прямой ограниченная  двумя точками. Эти точки называются концами отрезка ( отрезок содержит все точки прямой, лежащие между его концами и концы отрезка)  </vt:lpstr>
      <vt:lpstr>Слайд 32</vt:lpstr>
      <vt:lpstr>Слайд 33</vt:lpstr>
      <vt:lpstr>Слайд 34</vt:lpstr>
      <vt:lpstr>Слайд 35</vt:lpstr>
      <vt:lpstr>Слайд 36</vt:lpstr>
      <vt:lpstr>Домашнее задание</vt:lpstr>
      <vt:lpstr>Слайд 38</vt:lpstr>
      <vt:lpstr>Слайд 39</vt:lpstr>
      <vt:lpstr>Слайд 40</vt:lpstr>
      <vt:lpstr>Слайд 41</vt:lpstr>
      <vt:lpstr>Слайд 42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2013-10-13T17:55:17Z</dcterms:created>
  <dcterms:modified xsi:type="dcterms:W3CDTF">2013-10-21T19:07:20Z</dcterms:modified>
</cp:coreProperties>
</file>