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67" r:id="rId3"/>
    <p:sldId id="268" r:id="rId4"/>
    <p:sldId id="269" r:id="rId5"/>
    <p:sldId id="270" r:id="rId6"/>
    <p:sldId id="272" r:id="rId7"/>
    <p:sldId id="273" r:id="rId8"/>
    <p:sldId id="274" r:id="rId9"/>
    <p:sldId id="275" r:id="rId10"/>
    <p:sldId id="276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EAD1D-3AB0-49E4-B4CD-7E6E8D6CD998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7A4B5E-3A44-4E68-8025-DDF77193D39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A9C2A4-A2B1-4104-B97A-0CCC6C8E03B2}" type="slidenum">
              <a:rPr lang="ru-RU"/>
              <a:pPr/>
              <a:t>1</a:t>
            </a:fld>
            <a:endParaRPr lang="ru-RU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E12A4-8D54-4EDC-87EC-DAAAB54CC6FC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FA305-40D9-4E07-8538-A0F62B0F8E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E12A4-8D54-4EDC-87EC-DAAAB54CC6FC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FA305-40D9-4E07-8538-A0F62B0F8E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E12A4-8D54-4EDC-87EC-DAAAB54CC6FC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FA305-40D9-4E07-8538-A0F62B0F8E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E12A4-8D54-4EDC-87EC-DAAAB54CC6FC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FA305-40D9-4E07-8538-A0F62B0F8E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E12A4-8D54-4EDC-87EC-DAAAB54CC6FC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FA305-40D9-4E07-8538-A0F62B0F8E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E12A4-8D54-4EDC-87EC-DAAAB54CC6FC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FA305-40D9-4E07-8538-A0F62B0F8E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E12A4-8D54-4EDC-87EC-DAAAB54CC6FC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FA305-40D9-4E07-8538-A0F62B0F8E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E12A4-8D54-4EDC-87EC-DAAAB54CC6FC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FA305-40D9-4E07-8538-A0F62B0F8E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E12A4-8D54-4EDC-87EC-DAAAB54CC6FC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FA305-40D9-4E07-8538-A0F62B0F8E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E12A4-8D54-4EDC-87EC-DAAAB54CC6FC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FA305-40D9-4E07-8538-A0F62B0F8E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E12A4-8D54-4EDC-87EC-DAAAB54CC6FC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FA305-40D9-4E07-8538-A0F62B0F8E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E12A4-8D54-4EDC-87EC-DAAAB54CC6FC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FA305-40D9-4E07-8538-A0F62B0F8E6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dd36efffaae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636838"/>
            <a:ext cx="2428875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5" descr="Рисунок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18263" y="2420938"/>
            <a:ext cx="2725737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WordArt 6"/>
          <p:cNvSpPr>
            <a:spLocks noChangeArrowheads="1" noChangeShapeType="1" noTextEdit="1"/>
          </p:cNvSpPr>
          <p:nvPr/>
        </p:nvSpPr>
        <p:spPr bwMode="auto">
          <a:xfrm rot="-1629030">
            <a:off x="1692275" y="-315913"/>
            <a:ext cx="6551613" cy="4554538"/>
          </a:xfrm>
          <a:prstGeom prst="rect">
            <a:avLst/>
          </a:prstGeom>
        </p:spPr>
        <p:txBody>
          <a:bodyPr wrap="none" fromWordArt="1">
            <a:prstTxWarp prst="textCurveDown">
              <a:avLst>
                <a:gd name="adj" fmla="val 43477"/>
              </a:avLst>
            </a:prstTxWarp>
          </a:bodyPr>
          <a:lstStyle/>
          <a:p>
            <a:pPr algn="ctr"/>
            <a:r>
              <a:rPr lang="ru-RU" sz="3600" b="1" i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FFFF"/>
                    </a:gs>
                    <a:gs pos="50000">
                      <a:srgbClr val="0066CC"/>
                    </a:gs>
                    <a:gs pos="100000">
                      <a:srgbClr val="66FFFF"/>
                    </a:gs>
                  </a:gsLst>
                  <a:lin ang="27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Упрощение</a:t>
            </a:r>
          </a:p>
          <a:p>
            <a:pPr algn="ctr"/>
            <a:r>
              <a:rPr lang="ru-RU" sz="3600" b="1" i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FFFF"/>
                    </a:gs>
                    <a:gs pos="50000">
                      <a:srgbClr val="0066CC"/>
                    </a:gs>
                    <a:gs pos="100000">
                      <a:srgbClr val="66FFFF"/>
                    </a:gs>
                  </a:gsLst>
                  <a:lin ang="27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выражений.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3786182" y="5857892"/>
            <a:ext cx="3240087" cy="622300"/>
          </a:xfrm>
          <a:noFill/>
        </p:spPr>
        <p:txBody>
          <a:bodyPr>
            <a:noAutofit/>
          </a:bodyPr>
          <a:lstStyle/>
          <a:p>
            <a:pPr algn="ctr" eaLnBrk="1" hangingPunct="1"/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урок 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1</a:t>
            </a:r>
            <a:endParaRPr lang="ru-RU" sz="4000" b="1" dirty="0" smtClean="0">
              <a:solidFill>
                <a:schemeClr val="accent2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10246" name="WordArt 9"/>
          <p:cNvSpPr>
            <a:spLocks noChangeArrowheads="1" noChangeShapeType="1" noTextEdit="1"/>
          </p:cNvSpPr>
          <p:nvPr/>
        </p:nvSpPr>
        <p:spPr bwMode="auto">
          <a:xfrm rot="956723">
            <a:off x="3708400" y="765175"/>
            <a:ext cx="2016125" cy="298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i="1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a + b = b + a</a:t>
            </a:r>
            <a:endParaRPr lang="ru-RU" sz="3600" b="1" i="1" kern="1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0247" name="WordArt 10"/>
          <p:cNvSpPr>
            <a:spLocks noChangeArrowheads="1" noChangeShapeType="1" noTextEdit="1"/>
          </p:cNvSpPr>
          <p:nvPr/>
        </p:nvSpPr>
        <p:spPr bwMode="auto">
          <a:xfrm rot="-1858456">
            <a:off x="2843213" y="4941888"/>
            <a:ext cx="3598862" cy="360362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/>
            <a:r>
              <a:rPr lang="pt-BR" sz="3600" b="1" i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(a + b) + c = a + (b + c)</a:t>
            </a:r>
            <a:endParaRPr lang="ru-RU" sz="3600" b="1" i="1" kern="1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 rot="-2098876">
            <a:off x="323850" y="1196975"/>
            <a:ext cx="1512888" cy="288925"/>
            <a:chOff x="1746" y="3203"/>
            <a:chExt cx="2404" cy="499"/>
          </a:xfrm>
        </p:grpSpPr>
        <p:sp>
          <p:nvSpPr>
            <p:cNvPr id="10259" name="Oval 13"/>
            <p:cNvSpPr>
              <a:spLocks noChangeArrowheads="1"/>
            </p:cNvSpPr>
            <p:nvPr/>
          </p:nvSpPr>
          <p:spPr bwMode="auto">
            <a:xfrm>
              <a:off x="2154" y="3475"/>
              <a:ext cx="90" cy="9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60" name="Oval 14"/>
            <p:cNvSpPr>
              <a:spLocks noChangeArrowheads="1"/>
            </p:cNvSpPr>
            <p:nvPr/>
          </p:nvSpPr>
          <p:spPr bwMode="auto">
            <a:xfrm>
              <a:off x="3696" y="3475"/>
              <a:ext cx="90" cy="9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61" name="WordArt 15"/>
            <p:cNvSpPr>
              <a:spLocks noChangeArrowheads="1" noChangeShapeType="1" noTextEdit="1"/>
            </p:cNvSpPr>
            <p:nvPr/>
          </p:nvSpPr>
          <p:spPr bwMode="auto">
            <a:xfrm>
              <a:off x="1746" y="3203"/>
              <a:ext cx="2404" cy="499"/>
            </a:xfrm>
            <a:prstGeom prst="rect">
              <a:avLst/>
            </a:prstGeom>
          </p:spPr>
          <p:txBody>
            <a:bodyPr wrap="none" fromWordArt="1">
              <a:prstTxWarp prst="textCanUp">
                <a:avLst>
                  <a:gd name="adj" fmla="val 85713"/>
                </a:avLst>
              </a:prstTxWarp>
            </a:bodyPr>
            <a:lstStyle/>
            <a:p>
              <a:pPr algn="ctr"/>
              <a:r>
                <a:rPr lang="en-US" sz="3200" b="1" i="1" kern="10">
                  <a:ln w="19050">
                    <a:solidFill>
                      <a:srgbClr val="FFCC99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a   b = b   a</a:t>
              </a:r>
              <a:endParaRPr lang="ru-RU" sz="3200" b="1" i="1" kern="10">
                <a:ln w="19050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endParaRPr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 rot="3137086">
            <a:off x="7727951" y="530225"/>
            <a:ext cx="1122362" cy="160337"/>
            <a:chOff x="1746" y="1979"/>
            <a:chExt cx="3175" cy="771"/>
          </a:xfrm>
        </p:grpSpPr>
        <p:sp>
          <p:nvSpPr>
            <p:cNvPr id="10257" name="Oval 17"/>
            <p:cNvSpPr>
              <a:spLocks noChangeArrowheads="1"/>
            </p:cNvSpPr>
            <p:nvPr/>
          </p:nvSpPr>
          <p:spPr bwMode="auto">
            <a:xfrm>
              <a:off x="2562" y="2387"/>
              <a:ext cx="90" cy="9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58" name="WordArt 18"/>
            <p:cNvSpPr>
              <a:spLocks noChangeArrowheads="1" noChangeShapeType="1" noTextEdit="1"/>
            </p:cNvSpPr>
            <p:nvPr/>
          </p:nvSpPr>
          <p:spPr bwMode="auto">
            <a:xfrm>
              <a:off x="1746" y="1979"/>
              <a:ext cx="3175" cy="77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b="1" i="1" kern="10">
                  <a:ln w="19050">
                    <a:solidFill>
                      <a:srgbClr val="FFCC99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a   0 = 0</a:t>
              </a:r>
              <a:endParaRPr lang="ru-RU" sz="3200" b="1" i="1" kern="10">
                <a:ln w="19050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endParaRPr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 rot="1728647">
            <a:off x="2208213" y="2944813"/>
            <a:ext cx="1368425" cy="215900"/>
            <a:chOff x="1746" y="1979"/>
            <a:chExt cx="3175" cy="771"/>
          </a:xfrm>
        </p:grpSpPr>
        <p:sp>
          <p:nvSpPr>
            <p:cNvPr id="10255" name="Oval 20"/>
            <p:cNvSpPr>
              <a:spLocks noChangeArrowheads="1"/>
            </p:cNvSpPr>
            <p:nvPr/>
          </p:nvSpPr>
          <p:spPr bwMode="auto">
            <a:xfrm>
              <a:off x="2562" y="2387"/>
              <a:ext cx="90" cy="9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56" name="WordArt 21"/>
            <p:cNvSpPr>
              <a:spLocks noChangeArrowheads="1" noChangeShapeType="1" noTextEdit="1"/>
            </p:cNvSpPr>
            <p:nvPr/>
          </p:nvSpPr>
          <p:spPr bwMode="auto">
            <a:xfrm>
              <a:off x="1746" y="1979"/>
              <a:ext cx="3175" cy="77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b="1" i="1" kern="10">
                  <a:ln w="19050">
                    <a:solidFill>
                      <a:srgbClr val="FFCC99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a   1 = </a:t>
              </a:r>
              <a:r>
                <a:rPr lang="ru-RU" sz="3200" b="1" i="1" kern="10">
                  <a:ln w="19050">
                    <a:solidFill>
                      <a:srgbClr val="FFCC99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а</a:t>
              </a:r>
            </a:p>
          </p:txBody>
        </p:sp>
      </p:grpSp>
      <p:sp>
        <p:nvSpPr>
          <p:cNvPr id="10252" name="WordArt 25"/>
          <p:cNvSpPr>
            <a:spLocks noChangeArrowheads="1" noChangeShapeType="1" noTextEdit="1"/>
          </p:cNvSpPr>
          <p:nvPr/>
        </p:nvSpPr>
        <p:spPr bwMode="auto">
          <a:xfrm rot="385883">
            <a:off x="5651500" y="5229225"/>
            <a:ext cx="1295400" cy="215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b="1" i="1" kern="10">
                <a:ln w="19050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a : b = c</a:t>
            </a:r>
            <a:endParaRPr lang="ru-RU" sz="3200" b="1" i="1" kern="10">
              <a:ln w="19050">
                <a:solidFill>
                  <a:srgbClr val="FFCC99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0253" name="WordArt 26"/>
          <p:cNvSpPr>
            <a:spLocks noChangeArrowheads="1" noChangeShapeType="1" noTextEdit="1"/>
          </p:cNvSpPr>
          <p:nvPr/>
        </p:nvSpPr>
        <p:spPr bwMode="auto">
          <a:xfrm>
            <a:off x="2268538" y="1125538"/>
            <a:ext cx="1152525" cy="215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b="1" i="1" kern="10">
                <a:ln w="19050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a : a = 1</a:t>
            </a:r>
            <a:endParaRPr lang="ru-RU" sz="3200" b="1" i="1" kern="10">
              <a:ln w="19050">
                <a:solidFill>
                  <a:srgbClr val="FFCC99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0254" name="WordArt 27"/>
          <p:cNvSpPr>
            <a:spLocks noChangeArrowheads="1" noChangeShapeType="1" noTextEdit="1"/>
          </p:cNvSpPr>
          <p:nvPr/>
        </p:nvSpPr>
        <p:spPr bwMode="auto">
          <a:xfrm rot="-1023715">
            <a:off x="5651500" y="2276475"/>
            <a:ext cx="1008063" cy="215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0 : а = 0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Решите уравнение: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800" b="1" dirty="0" smtClean="0">
                <a:solidFill>
                  <a:srgbClr val="002060"/>
                </a:solidFill>
              </a:rPr>
              <a:t>а</a:t>
            </a:r>
            <a:r>
              <a:rPr lang="ru-RU" sz="4800" b="1" dirty="0">
                <a:solidFill>
                  <a:srgbClr val="002060"/>
                </a:solidFill>
              </a:rPr>
              <a:t>) 4х + </a:t>
            </a:r>
            <a:r>
              <a:rPr lang="ru-RU" sz="4800" b="1" dirty="0" err="1">
                <a:solidFill>
                  <a:srgbClr val="002060"/>
                </a:solidFill>
              </a:rPr>
              <a:t>4х</a:t>
            </a:r>
            <a:r>
              <a:rPr lang="ru-RU" sz="4800" b="1" dirty="0">
                <a:solidFill>
                  <a:srgbClr val="002060"/>
                </a:solidFill>
              </a:rPr>
              <a:t> = 424;</a:t>
            </a:r>
          </a:p>
          <a:p>
            <a:pPr>
              <a:buNone/>
            </a:pPr>
            <a:r>
              <a:rPr lang="ru-RU" sz="4800" b="1" dirty="0">
                <a:solidFill>
                  <a:srgbClr val="002060"/>
                </a:solidFill>
              </a:rPr>
              <a:t> б) 10к – к = 702;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4" name="Picture 4" descr="dd36efffaa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971675" cy="321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5" name="AutoShape 5"/>
          <p:cNvSpPr>
            <a:spLocks noChangeArrowheads="1"/>
          </p:cNvSpPr>
          <p:nvPr/>
        </p:nvSpPr>
        <p:spPr bwMode="auto">
          <a:xfrm>
            <a:off x="2916238" y="260350"/>
            <a:ext cx="5975350" cy="836613"/>
          </a:xfrm>
          <a:prstGeom prst="wedgeRoundRectCallout">
            <a:avLst>
              <a:gd name="adj1" fmla="val -76968"/>
              <a:gd name="adj2" fmla="val 110532"/>
              <a:gd name="adj3" fmla="val 16667"/>
            </a:avLst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400" b="1" i="1">
                <a:solidFill>
                  <a:srgbClr val="993300"/>
                </a:solidFill>
                <a:latin typeface="Georgia" pitchFamily="18" charset="0"/>
              </a:rPr>
              <a:t>Составь по рисунку уравнение и реши его. </a:t>
            </a:r>
          </a:p>
        </p:txBody>
      </p:sp>
      <p:sp>
        <p:nvSpPr>
          <p:cNvPr id="35846" name="Freeform 6"/>
          <p:cNvSpPr>
            <a:spLocks/>
          </p:cNvSpPr>
          <p:nvPr/>
        </p:nvSpPr>
        <p:spPr bwMode="auto">
          <a:xfrm>
            <a:off x="2184400" y="2906713"/>
            <a:ext cx="6462713" cy="14287"/>
          </a:xfrm>
          <a:custGeom>
            <a:avLst/>
            <a:gdLst>
              <a:gd name="T0" fmla="*/ 0 w 4071"/>
              <a:gd name="T1" fmla="*/ 9 h 9"/>
              <a:gd name="T2" fmla="*/ 4071 w 4071"/>
              <a:gd name="T3" fmla="*/ 0 h 9"/>
              <a:gd name="T4" fmla="*/ 0 60000 65536"/>
              <a:gd name="T5" fmla="*/ 0 60000 65536"/>
              <a:gd name="T6" fmla="*/ 0 w 4071"/>
              <a:gd name="T7" fmla="*/ 0 h 9"/>
              <a:gd name="T8" fmla="*/ 4071 w 4071"/>
              <a:gd name="T9" fmla="*/ 9 h 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071" h="9">
                <a:moveTo>
                  <a:pt x="0" y="9"/>
                </a:moveTo>
                <a:lnTo>
                  <a:pt x="4071" y="0"/>
                </a:lnTo>
              </a:path>
            </a:pathLst>
          </a:custGeom>
          <a:noFill/>
          <a:ln w="50800">
            <a:solidFill>
              <a:schemeClr val="tx1"/>
            </a:solidFill>
            <a:round/>
            <a:headEnd type="diamond" w="med" len="med"/>
            <a:tailEnd type="diamond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auto">
          <a:xfrm>
            <a:off x="8675688" y="2276475"/>
            <a:ext cx="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848" name="Line 8"/>
          <p:cNvSpPr>
            <a:spLocks noChangeShapeType="1"/>
          </p:cNvSpPr>
          <p:nvPr/>
        </p:nvSpPr>
        <p:spPr bwMode="auto">
          <a:xfrm>
            <a:off x="2193925" y="2276475"/>
            <a:ext cx="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>
            <a:off x="2193925" y="2565400"/>
            <a:ext cx="6481763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4859338" y="2060575"/>
            <a:ext cx="1028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chemeClr val="accent2"/>
                </a:solidFill>
                <a:latin typeface="Times New Roman" pitchFamily="18" charset="0"/>
              </a:rPr>
              <a:t>96 см</a:t>
            </a:r>
          </a:p>
        </p:txBody>
      </p:sp>
      <p:sp>
        <p:nvSpPr>
          <p:cNvPr id="35851" name="Freeform 11"/>
          <p:cNvSpPr>
            <a:spLocks/>
          </p:cNvSpPr>
          <p:nvPr/>
        </p:nvSpPr>
        <p:spPr bwMode="auto">
          <a:xfrm>
            <a:off x="6084888" y="2906713"/>
            <a:ext cx="1587" cy="593725"/>
          </a:xfrm>
          <a:custGeom>
            <a:avLst/>
            <a:gdLst>
              <a:gd name="T0" fmla="*/ 1 w 1"/>
              <a:gd name="T1" fmla="*/ 0 h 374"/>
              <a:gd name="T2" fmla="*/ 0 w 1"/>
              <a:gd name="T3" fmla="*/ 374 h 374"/>
              <a:gd name="T4" fmla="*/ 0 60000 65536"/>
              <a:gd name="T5" fmla="*/ 0 60000 65536"/>
              <a:gd name="T6" fmla="*/ 0 w 1"/>
              <a:gd name="T7" fmla="*/ 0 h 374"/>
              <a:gd name="T8" fmla="*/ 1 w 1"/>
              <a:gd name="T9" fmla="*/ 374 h 37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74">
                <a:moveTo>
                  <a:pt x="1" y="0"/>
                </a:moveTo>
                <a:lnTo>
                  <a:pt x="0" y="37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852" name="Line 12"/>
          <p:cNvSpPr>
            <a:spLocks noChangeShapeType="1"/>
          </p:cNvSpPr>
          <p:nvPr/>
        </p:nvSpPr>
        <p:spPr bwMode="auto">
          <a:xfrm>
            <a:off x="2193925" y="3357563"/>
            <a:ext cx="38893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3562350" y="3284538"/>
            <a:ext cx="12065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FF0000"/>
                </a:solidFill>
                <a:latin typeface="Times New Roman" pitchFamily="18" charset="0"/>
              </a:rPr>
              <a:t>11х см</a:t>
            </a:r>
          </a:p>
        </p:txBody>
      </p:sp>
      <p:sp>
        <p:nvSpPr>
          <p:cNvPr id="35854" name="Line 14"/>
          <p:cNvSpPr>
            <a:spLocks noChangeShapeType="1"/>
          </p:cNvSpPr>
          <p:nvPr/>
        </p:nvSpPr>
        <p:spPr bwMode="auto">
          <a:xfrm>
            <a:off x="6083300" y="3357563"/>
            <a:ext cx="259238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6731000" y="3284538"/>
            <a:ext cx="1028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FF0000"/>
                </a:solidFill>
                <a:latin typeface="Times New Roman" pitchFamily="18" charset="0"/>
              </a:rPr>
              <a:t>5х см</a:t>
            </a:r>
          </a:p>
        </p:txBody>
      </p:sp>
      <p:sp>
        <p:nvSpPr>
          <p:cNvPr id="35856" name="WordArt 16"/>
          <p:cNvSpPr>
            <a:spLocks noChangeArrowheads="1" noChangeShapeType="1" noTextEdit="1"/>
          </p:cNvSpPr>
          <p:nvPr/>
        </p:nvSpPr>
        <p:spPr bwMode="auto">
          <a:xfrm>
            <a:off x="2411413" y="4221163"/>
            <a:ext cx="4319587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11х + 5х = 96</a:t>
            </a:r>
          </a:p>
        </p:txBody>
      </p:sp>
      <p:sp>
        <p:nvSpPr>
          <p:cNvPr id="35857" name="WordArt 17"/>
          <p:cNvSpPr>
            <a:spLocks noChangeArrowheads="1" noChangeShapeType="1" noTextEdit="1"/>
          </p:cNvSpPr>
          <p:nvPr/>
        </p:nvSpPr>
        <p:spPr bwMode="auto">
          <a:xfrm>
            <a:off x="4859338" y="5157788"/>
            <a:ext cx="1727200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х = 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10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10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10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000"/>
                            </p:stCondLst>
                            <p:childTnLst>
                              <p:par>
                                <p:cTn id="4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10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5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5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58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58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5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 animBg="1"/>
      <p:bldP spid="35846" grpId="0" animBg="1"/>
      <p:bldP spid="35847" grpId="0" animBg="1"/>
      <p:bldP spid="35848" grpId="0" animBg="1"/>
      <p:bldP spid="35849" grpId="0" animBg="1"/>
      <p:bldP spid="35850" grpId="0"/>
      <p:bldP spid="35851" grpId="0" animBg="1"/>
      <p:bldP spid="35852" grpId="0" animBg="1"/>
      <p:bldP spid="35853" grpId="0"/>
      <p:bldP spid="35854" grpId="0" animBg="1"/>
      <p:bldP spid="35855" grpId="0"/>
      <p:bldP spid="35856" grpId="0" animBg="1"/>
      <p:bldP spid="3585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0" y="3352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205" name="Object 13"/>
          <p:cNvGraphicFramePr>
            <a:graphicFrameLocks noChangeAspect="1"/>
          </p:cNvGraphicFramePr>
          <p:nvPr/>
        </p:nvGraphicFramePr>
        <p:xfrm>
          <a:off x="642910" y="1071546"/>
          <a:ext cx="6369050" cy="1417638"/>
        </p:xfrm>
        <a:graphic>
          <a:graphicData uri="http://schemas.openxmlformats.org/presentationml/2006/ole">
            <p:oleObj spid="_x0000_s1026" name="Формула" r:id="rId4" imgW="787320" imgH="177480" progId="Equation.3">
              <p:embed/>
            </p:oleObj>
          </a:graphicData>
        </a:graphic>
      </p:graphicFrame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571472" y="2643182"/>
          <a:ext cx="6815137" cy="1143000"/>
        </p:xfrm>
        <a:graphic>
          <a:graphicData uri="http://schemas.openxmlformats.org/presentationml/2006/ole">
            <p:oleObj spid="_x0000_s1027" name="Формула" r:id="rId5" imgW="1079280" imgH="17748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642910" y="3929066"/>
          <a:ext cx="7519988" cy="1393825"/>
        </p:xfrm>
        <a:graphic>
          <a:graphicData uri="http://schemas.openxmlformats.org/presentationml/2006/ole">
            <p:oleObj spid="_x0000_s1028" name="Формула" r:id="rId6" imgW="1117440" imgH="203040" progId="Equation.3">
              <p:embed/>
            </p:oleObj>
          </a:graphicData>
        </a:graphic>
      </p:graphicFrame>
    </p:spTree>
  </p:cSld>
  <p:clrMapOvr>
    <a:masterClrMapping/>
  </p:clrMapOvr>
  <p:transition>
    <p:sndAc>
      <p:stSnd>
        <p:snd r:embed="rId3" name="Bell23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1526" name="Rectangle 22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1525" name="Object 21"/>
          <p:cNvGraphicFramePr>
            <a:graphicFrameLocks noChangeAspect="1"/>
          </p:cNvGraphicFramePr>
          <p:nvPr/>
        </p:nvGraphicFramePr>
        <p:xfrm>
          <a:off x="785786" y="857232"/>
          <a:ext cx="6886575" cy="1114425"/>
        </p:xfrm>
        <a:graphic>
          <a:graphicData uri="http://schemas.openxmlformats.org/presentationml/2006/ole">
            <p:oleObj spid="_x0000_s2050" name="Формула" r:id="rId4" imgW="1117440" imgH="177480" progId="Equation.3">
              <p:embed/>
            </p:oleObj>
          </a:graphicData>
        </a:graphic>
      </p:graphicFrame>
      <p:sp>
        <p:nvSpPr>
          <p:cNvPr id="21528" name="Rectangle 24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066800" y="2133600"/>
          <a:ext cx="7134225" cy="1077913"/>
        </p:xfrm>
        <a:graphic>
          <a:graphicData uri="http://schemas.openxmlformats.org/presentationml/2006/ole">
            <p:oleObj spid="_x0000_s2051" name="Формула" r:id="rId5" imgW="1155600" imgH="177480" progId="Equation.3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714348" y="3500438"/>
          <a:ext cx="7199313" cy="1114425"/>
        </p:xfrm>
        <a:graphic>
          <a:graphicData uri="http://schemas.openxmlformats.org/presentationml/2006/ole">
            <p:oleObj spid="_x0000_s2052" name="Формула" r:id="rId6" imgW="1168200" imgH="177480" progId="Equation.3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1000100" y="4786322"/>
          <a:ext cx="6977062" cy="1077913"/>
        </p:xfrm>
        <a:graphic>
          <a:graphicData uri="http://schemas.openxmlformats.org/presentationml/2006/ole">
            <p:oleObj spid="_x0000_s2053" name="Формула" r:id="rId7" imgW="1130040" imgH="177480" progId="Equation.3">
              <p:embed/>
            </p:oleObj>
          </a:graphicData>
        </a:graphic>
      </p:graphicFrame>
    </p:spTree>
  </p:cSld>
  <p:clrMapOvr>
    <a:masterClrMapping/>
  </p:clrMapOvr>
  <p:transition>
    <p:sndAc>
      <p:stSnd>
        <p:snd r:embed="rId3" name="squeak1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rgbClr val="FF0000"/>
                </a:solidFill>
              </a:rPr>
              <a:t>Вычислите: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50083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а</a:t>
            </a:r>
            <a:r>
              <a:rPr lang="ru-RU" sz="4400" b="1" dirty="0">
                <a:solidFill>
                  <a:srgbClr val="002060"/>
                </a:solidFill>
              </a:rPr>
              <a:t>)   30 + 20</a:t>
            </a:r>
          </a:p>
          <a:p>
            <a:pPr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            </a:t>
            </a:r>
            <a:r>
              <a:rPr lang="ru-RU" sz="4400" b="1" dirty="0">
                <a:solidFill>
                  <a:srgbClr val="002060"/>
                </a:solidFill>
              </a:rPr>
              <a:t>.  2</a:t>
            </a:r>
          </a:p>
          <a:p>
            <a:pPr>
              <a:buNone/>
            </a:pPr>
            <a:r>
              <a:rPr lang="ru-RU" sz="4400" b="1" dirty="0">
                <a:solidFill>
                  <a:srgbClr val="002060"/>
                </a:solidFill>
              </a:rPr>
              <a:t> </a:t>
            </a:r>
            <a:r>
              <a:rPr lang="ru-RU" sz="4400" b="1" dirty="0" smtClean="0">
                <a:solidFill>
                  <a:srgbClr val="002060"/>
                </a:solidFill>
              </a:rPr>
              <a:t>           : </a:t>
            </a:r>
            <a:r>
              <a:rPr lang="ru-RU" sz="4400" b="1" dirty="0">
                <a:solidFill>
                  <a:srgbClr val="002060"/>
                </a:solidFill>
              </a:rPr>
              <a:t>20</a:t>
            </a:r>
          </a:p>
          <a:p>
            <a:pPr>
              <a:buNone/>
            </a:pPr>
            <a:r>
              <a:rPr lang="ru-RU" sz="4400" b="1" u="sng" dirty="0" smtClean="0">
                <a:solidFill>
                  <a:srgbClr val="002060"/>
                </a:solidFill>
              </a:rPr>
              <a:t>           +</a:t>
            </a:r>
            <a:r>
              <a:rPr lang="ru-RU" sz="4400" b="1" u="sng" dirty="0">
                <a:solidFill>
                  <a:srgbClr val="002060"/>
                </a:solidFill>
              </a:rPr>
              <a:t>19 	</a:t>
            </a:r>
            <a:endParaRPr lang="ru-RU" sz="44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б) 60 + 30</a:t>
            </a:r>
          </a:p>
          <a:p>
            <a:pPr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           : </a:t>
            </a:r>
            <a:r>
              <a:rPr lang="ru-RU" sz="4400" b="1" dirty="0">
                <a:solidFill>
                  <a:srgbClr val="002060"/>
                </a:solidFill>
              </a:rPr>
              <a:t>3</a:t>
            </a:r>
          </a:p>
          <a:p>
            <a:pPr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          </a:t>
            </a:r>
            <a:r>
              <a:rPr lang="ru-RU" sz="4400" b="1" dirty="0">
                <a:solidFill>
                  <a:srgbClr val="002060"/>
                </a:solidFill>
              </a:rPr>
              <a:t>+ 15</a:t>
            </a:r>
          </a:p>
          <a:p>
            <a:pPr>
              <a:buNone/>
            </a:pPr>
            <a:r>
              <a:rPr lang="ru-RU" sz="4400" b="1" u="sng" dirty="0" smtClean="0">
                <a:solidFill>
                  <a:srgbClr val="002060"/>
                </a:solidFill>
              </a:rPr>
              <a:t>            : </a:t>
            </a:r>
            <a:r>
              <a:rPr lang="ru-RU" sz="4400" b="1" u="sng" dirty="0">
                <a:solidFill>
                  <a:srgbClr val="002060"/>
                </a:solidFill>
              </a:rPr>
              <a:t>9	</a:t>
            </a:r>
            <a:endParaRPr lang="ru-RU" sz="4400" b="1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4400" u="sng" dirty="0"/>
              <a:t/>
            </a:r>
            <a:br>
              <a:rPr lang="ru-RU" sz="4400" u="sng" dirty="0"/>
            </a:b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FF0000"/>
                </a:solidFill>
              </a:rPr>
              <a:t> </a:t>
            </a:r>
            <a:br>
              <a:rPr lang="ru-RU" sz="3100" b="1" dirty="0" smtClean="0">
                <a:solidFill>
                  <a:srgbClr val="FF0000"/>
                </a:solidFill>
              </a:rPr>
            </a:br>
            <a:r>
              <a:rPr lang="ru-RU" sz="3100" b="1" dirty="0" smtClean="0">
                <a:solidFill>
                  <a:srgbClr val="FF0000"/>
                </a:solidFill>
              </a:rPr>
              <a:t>Вычислите, применяя законы арифметических действий: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а</a:t>
            </a:r>
            <a:r>
              <a:rPr lang="ru-RU" sz="4400" b="1" dirty="0">
                <a:solidFill>
                  <a:srgbClr val="002060"/>
                </a:solidFill>
              </a:rPr>
              <a:t>) 372 + 2444 + 1628;</a:t>
            </a:r>
          </a:p>
          <a:p>
            <a:pPr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б</a:t>
            </a:r>
            <a:r>
              <a:rPr lang="ru-RU" sz="4400" b="1" dirty="0">
                <a:solidFill>
                  <a:srgbClr val="002060"/>
                </a:solidFill>
              </a:rPr>
              <a:t>) 156 + 1037 + 2063 + 844;</a:t>
            </a:r>
          </a:p>
          <a:p>
            <a:pPr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в</a:t>
            </a:r>
            <a:r>
              <a:rPr lang="ru-RU" sz="4400" b="1" dirty="0">
                <a:solidFill>
                  <a:srgbClr val="002060"/>
                </a:solidFill>
              </a:rPr>
              <a:t>) 125 </a:t>
            </a:r>
            <a:r>
              <a:rPr lang="ru-RU" sz="4400" b="1" dirty="0" smtClean="0">
                <a:solidFill>
                  <a:srgbClr val="002060"/>
                </a:solidFill>
              </a:rPr>
              <a:t>∙ 53 </a:t>
            </a:r>
            <a:r>
              <a:rPr lang="ru-RU" sz="4400" b="1" dirty="0" smtClean="0">
                <a:solidFill>
                  <a:srgbClr val="002060"/>
                </a:solidFill>
              </a:rPr>
              <a:t>∙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r>
              <a:rPr lang="ru-RU" sz="4400" b="1" dirty="0">
                <a:solidFill>
                  <a:srgbClr val="002060"/>
                </a:solidFill>
              </a:rPr>
              <a:t>8;</a:t>
            </a:r>
          </a:p>
          <a:p>
            <a:pPr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г</a:t>
            </a:r>
            <a:r>
              <a:rPr lang="ru-RU" sz="4400" b="1" dirty="0">
                <a:solidFill>
                  <a:srgbClr val="002060"/>
                </a:solidFill>
              </a:rPr>
              <a:t>) 52 </a:t>
            </a:r>
            <a:r>
              <a:rPr lang="ru-RU" sz="4400" b="1" dirty="0" smtClean="0">
                <a:solidFill>
                  <a:srgbClr val="002060"/>
                </a:solidFill>
              </a:rPr>
              <a:t>∙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r>
              <a:rPr lang="ru-RU" sz="4400" b="1" dirty="0">
                <a:solidFill>
                  <a:srgbClr val="002060"/>
                </a:solidFill>
              </a:rPr>
              <a:t>138 + 48 </a:t>
            </a:r>
            <a:r>
              <a:rPr lang="ru-RU" sz="4400" b="1" dirty="0" smtClean="0">
                <a:solidFill>
                  <a:srgbClr val="002060"/>
                </a:solidFill>
              </a:rPr>
              <a:t>∙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r>
              <a:rPr lang="ru-RU" sz="4400" b="1" dirty="0">
                <a:solidFill>
                  <a:srgbClr val="002060"/>
                </a:solidFill>
              </a:rPr>
              <a:t>138;</a:t>
            </a:r>
          </a:p>
          <a:p>
            <a:pPr>
              <a:buNone/>
            </a:pPr>
            <a:r>
              <a:rPr lang="ru-RU" sz="4400" b="1" dirty="0" err="1" smtClean="0">
                <a:solidFill>
                  <a:srgbClr val="002060"/>
                </a:solidFill>
              </a:rPr>
              <a:t>д</a:t>
            </a:r>
            <a:r>
              <a:rPr lang="ru-RU" sz="4400" b="1" dirty="0">
                <a:solidFill>
                  <a:srgbClr val="002060"/>
                </a:solidFill>
              </a:rPr>
              <a:t>) 67 </a:t>
            </a:r>
            <a:r>
              <a:rPr lang="ru-RU" sz="4400" b="1" dirty="0" smtClean="0">
                <a:solidFill>
                  <a:srgbClr val="002060"/>
                </a:solidFill>
              </a:rPr>
              <a:t>∙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r>
              <a:rPr lang="ru-RU" sz="4400" b="1" dirty="0">
                <a:solidFill>
                  <a:srgbClr val="002060"/>
                </a:solidFill>
              </a:rPr>
              <a:t>149 + 149 </a:t>
            </a:r>
            <a:r>
              <a:rPr lang="ru-RU" sz="4400" b="1" dirty="0" smtClean="0">
                <a:solidFill>
                  <a:srgbClr val="002060"/>
                </a:solidFill>
              </a:rPr>
              <a:t>∙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r>
              <a:rPr lang="ru-RU" sz="4400" b="1" dirty="0">
                <a:solidFill>
                  <a:srgbClr val="002060"/>
                </a:solidFill>
              </a:rPr>
              <a:t>33;</a:t>
            </a:r>
          </a:p>
          <a:p>
            <a:pPr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е</a:t>
            </a:r>
            <a:r>
              <a:rPr lang="ru-RU" sz="4400" b="1" dirty="0">
                <a:solidFill>
                  <a:srgbClr val="002060"/>
                </a:solidFill>
              </a:rPr>
              <a:t>) 150 </a:t>
            </a:r>
            <a:r>
              <a:rPr lang="ru-RU" sz="4400" b="1" dirty="0" smtClean="0">
                <a:solidFill>
                  <a:srgbClr val="002060"/>
                </a:solidFill>
              </a:rPr>
              <a:t>∙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r>
              <a:rPr lang="ru-RU" sz="4400" b="1" dirty="0">
                <a:solidFill>
                  <a:srgbClr val="002060"/>
                </a:solidFill>
              </a:rPr>
              <a:t>97 – 57 </a:t>
            </a:r>
            <a:r>
              <a:rPr lang="ru-RU" sz="4400" b="1" dirty="0" smtClean="0">
                <a:solidFill>
                  <a:srgbClr val="002060"/>
                </a:solidFill>
              </a:rPr>
              <a:t>∙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r>
              <a:rPr lang="ru-RU" sz="4400" b="1" dirty="0">
                <a:solidFill>
                  <a:srgbClr val="002060"/>
                </a:solidFill>
              </a:rPr>
              <a:t>150.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2800" b="1" dirty="0" smtClean="0">
                <a:solidFill>
                  <a:srgbClr val="FF0000"/>
                </a:solidFill>
              </a:rPr>
              <a:t>Решите уравнение: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  <a:p>
            <a:pPr>
              <a:buNone/>
            </a:pPr>
            <a:r>
              <a:rPr lang="ru-RU" sz="4400" b="1" dirty="0">
                <a:solidFill>
                  <a:srgbClr val="002060"/>
                </a:solidFill>
              </a:rPr>
              <a:t>а) </a:t>
            </a:r>
            <a:r>
              <a:rPr lang="ru-RU" sz="4400" b="1" dirty="0" err="1">
                <a:solidFill>
                  <a:srgbClr val="002060"/>
                </a:solidFill>
              </a:rPr>
              <a:t>х</a:t>
            </a:r>
            <a:r>
              <a:rPr lang="ru-RU" sz="4400" b="1" dirty="0">
                <a:solidFill>
                  <a:srgbClr val="002060"/>
                </a:solidFill>
              </a:rPr>
              <a:t> – 2041 = 3059; </a:t>
            </a:r>
            <a:endParaRPr lang="ru-RU" sz="44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б</a:t>
            </a:r>
            <a:r>
              <a:rPr lang="ru-RU" sz="4400" b="1" dirty="0">
                <a:solidFill>
                  <a:srgbClr val="002060"/>
                </a:solidFill>
              </a:rPr>
              <a:t>) 289 + у = 301; </a:t>
            </a:r>
            <a:endParaRPr lang="ru-RU" sz="44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в</a:t>
            </a:r>
            <a:r>
              <a:rPr lang="ru-RU" sz="4400" b="1" dirty="0">
                <a:solidFill>
                  <a:srgbClr val="002060"/>
                </a:solidFill>
              </a:rPr>
              <a:t>) </a:t>
            </a:r>
            <a:r>
              <a:rPr lang="ru-RU" sz="4400" b="1" dirty="0" err="1">
                <a:solidFill>
                  <a:srgbClr val="002060"/>
                </a:solidFill>
              </a:rPr>
              <a:t>z</a:t>
            </a:r>
            <a:r>
              <a:rPr lang="ru-RU" sz="4400" b="1" dirty="0">
                <a:solidFill>
                  <a:srgbClr val="002060"/>
                </a:solidFill>
              </a:rPr>
              <a:t> </a:t>
            </a:r>
            <a:r>
              <a:rPr lang="ru-RU" sz="4400" b="1" dirty="0" smtClean="0">
                <a:solidFill>
                  <a:srgbClr val="002060"/>
                </a:solidFill>
              </a:rPr>
              <a:t>∙ </a:t>
            </a:r>
            <a:r>
              <a:rPr lang="ru-RU" sz="4400" b="1" dirty="0">
                <a:solidFill>
                  <a:srgbClr val="002060"/>
                </a:solidFill>
              </a:rPr>
              <a:t>93 = 186</a:t>
            </a:r>
            <a:r>
              <a:rPr lang="ru-RU" sz="4400" b="1" dirty="0" smtClean="0">
                <a:solidFill>
                  <a:srgbClr val="002060"/>
                </a:solidFill>
              </a:rPr>
              <a:t>;</a:t>
            </a:r>
          </a:p>
          <a:p>
            <a:pPr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r>
              <a:rPr lang="ru-RU" sz="4400" b="1" dirty="0">
                <a:solidFill>
                  <a:srgbClr val="002060"/>
                </a:solidFill>
              </a:rPr>
              <a:t>г) 100 : </a:t>
            </a:r>
            <a:r>
              <a:rPr lang="ru-RU" sz="4400" b="1" dirty="0" err="1">
                <a:solidFill>
                  <a:srgbClr val="002060"/>
                </a:solidFill>
              </a:rPr>
              <a:t>a</a:t>
            </a:r>
            <a:r>
              <a:rPr lang="ru-RU" sz="4400" b="1" dirty="0">
                <a:solidFill>
                  <a:srgbClr val="002060"/>
                </a:solidFill>
              </a:rPr>
              <a:t> = 25.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24 + </a:t>
            </a:r>
            <a:r>
              <a:rPr lang="ru-RU" sz="4400" b="1" dirty="0">
                <a:solidFill>
                  <a:srgbClr val="002060"/>
                </a:solidFill>
              </a:rPr>
              <a:t>36          </a:t>
            </a:r>
            <a:r>
              <a:rPr lang="ru-RU" sz="4400" b="1" dirty="0" smtClean="0">
                <a:solidFill>
                  <a:srgbClr val="002060"/>
                </a:solidFill>
              </a:rPr>
              <a:t>  </a:t>
            </a:r>
            <a:r>
              <a:rPr lang="ru-RU" sz="4400" b="1" dirty="0">
                <a:solidFill>
                  <a:srgbClr val="002060"/>
                </a:solidFill>
              </a:rPr>
              <a:t>58-12                 2х+5х </a:t>
            </a:r>
          </a:p>
          <a:p>
            <a:pPr>
              <a:buNone/>
            </a:pPr>
            <a:r>
              <a:rPr lang="ru-RU" sz="4400" b="1" dirty="0">
                <a:solidFill>
                  <a:srgbClr val="FF0000"/>
                </a:solidFill>
              </a:rPr>
              <a:t>2х+5х=(2+5)х=7х</a:t>
            </a:r>
          </a:p>
          <a:p>
            <a:pPr>
              <a:buNone/>
            </a:pPr>
            <a:r>
              <a:rPr lang="ru-RU" sz="4400" b="1" dirty="0">
                <a:solidFill>
                  <a:srgbClr val="002060"/>
                </a:solidFill>
              </a:rPr>
              <a:t>Какой закон мы применили?</a:t>
            </a:r>
          </a:p>
          <a:p>
            <a:r>
              <a:rPr lang="ru-RU" sz="4400" b="1" dirty="0">
                <a:solidFill>
                  <a:srgbClr val="FF0000"/>
                </a:solidFill>
              </a:rPr>
              <a:t>7 </a:t>
            </a:r>
            <a:r>
              <a:rPr lang="ru-RU" sz="4400" b="1" dirty="0">
                <a:solidFill>
                  <a:srgbClr val="002060"/>
                </a:solidFill>
              </a:rPr>
              <a:t>– числовой </a:t>
            </a:r>
            <a:r>
              <a:rPr lang="ru-RU" sz="4400" b="1" dirty="0" smtClean="0">
                <a:solidFill>
                  <a:srgbClr val="002060"/>
                </a:solidFill>
              </a:rPr>
              <a:t>множитель </a:t>
            </a:r>
            <a:r>
              <a:rPr lang="ru-RU" sz="4400" b="1" dirty="0" smtClean="0">
                <a:solidFill>
                  <a:srgbClr val="FF0000"/>
                </a:solidFill>
              </a:rPr>
              <a:t>(коэффициент).</a:t>
            </a:r>
            <a:endParaRPr lang="ru-RU" sz="4400" b="1" dirty="0">
              <a:solidFill>
                <a:srgbClr val="FF0000"/>
              </a:solidFill>
            </a:endParaRPr>
          </a:p>
          <a:p>
            <a:r>
              <a:rPr lang="ru-RU" sz="4400" b="1" dirty="0">
                <a:solidFill>
                  <a:srgbClr val="FF0000"/>
                </a:solidFill>
              </a:rPr>
              <a:t> </a:t>
            </a:r>
            <a:r>
              <a:rPr lang="ru-RU" sz="4400" b="1" dirty="0" err="1">
                <a:solidFill>
                  <a:srgbClr val="FF0000"/>
                </a:solidFill>
              </a:rPr>
              <a:t>х</a:t>
            </a:r>
            <a:r>
              <a:rPr lang="ru-RU" sz="4400" b="1" dirty="0">
                <a:solidFill>
                  <a:srgbClr val="FF0000"/>
                </a:solidFill>
              </a:rPr>
              <a:t> </a:t>
            </a:r>
            <a:r>
              <a:rPr lang="ru-RU" sz="4400" b="1" dirty="0">
                <a:solidFill>
                  <a:srgbClr val="002060"/>
                </a:solidFill>
              </a:rPr>
              <a:t>– буквенный множитель.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500034" y="0"/>
            <a:ext cx="807249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Какие выражения вы можете упростить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(или вычислить)? 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Упростите выражение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642918"/>
            <a:ext cx="4038600" cy="54832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800" b="1" dirty="0" smtClean="0">
                <a:solidFill>
                  <a:srgbClr val="002060"/>
                </a:solidFill>
              </a:rPr>
              <a:t>1)  </a:t>
            </a:r>
            <a:r>
              <a:rPr lang="ru-RU" sz="4800" b="1" dirty="0">
                <a:solidFill>
                  <a:srgbClr val="002060"/>
                </a:solidFill>
              </a:rPr>
              <a:t>3а + </a:t>
            </a:r>
            <a:r>
              <a:rPr lang="ru-RU" sz="4800" b="1" dirty="0" smtClean="0">
                <a:solidFill>
                  <a:srgbClr val="002060"/>
                </a:solidFill>
              </a:rPr>
              <a:t>7а</a:t>
            </a:r>
            <a:endParaRPr lang="ru-RU" sz="4800" b="1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4800" b="1" dirty="0" smtClean="0">
                <a:solidFill>
                  <a:srgbClr val="002060"/>
                </a:solidFill>
              </a:rPr>
              <a:t>2)  </a:t>
            </a:r>
            <a:r>
              <a:rPr lang="ru-RU" sz="4800" b="1" dirty="0">
                <a:solidFill>
                  <a:srgbClr val="002060"/>
                </a:solidFill>
              </a:rPr>
              <a:t>27у – </a:t>
            </a:r>
            <a:r>
              <a:rPr lang="ru-RU" sz="4800" b="1" dirty="0" smtClean="0">
                <a:solidFill>
                  <a:srgbClr val="002060"/>
                </a:solidFill>
              </a:rPr>
              <a:t>12у</a:t>
            </a:r>
            <a:endParaRPr lang="ru-RU" sz="4800" b="1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4800" b="1" dirty="0" smtClean="0">
                <a:solidFill>
                  <a:srgbClr val="002060"/>
                </a:solidFill>
              </a:rPr>
              <a:t>3)  </a:t>
            </a:r>
            <a:r>
              <a:rPr lang="ru-RU" sz="4800" b="1" dirty="0">
                <a:solidFill>
                  <a:srgbClr val="002060"/>
                </a:solidFill>
              </a:rPr>
              <a:t>49х + </a:t>
            </a:r>
            <a:r>
              <a:rPr lang="ru-RU" sz="4800" b="1" dirty="0" err="1" smtClean="0">
                <a:solidFill>
                  <a:srgbClr val="002060"/>
                </a:solidFill>
              </a:rPr>
              <a:t>х</a:t>
            </a:r>
            <a:endParaRPr lang="ru-RU" sz="4800" b="1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4800" b="1" dirty="0" smtClean="0">
                <a:solidFill>
                  <a:srgbClr val="002060"/>
                </a:solidFill>
              </a:rPr>
              <a:t>4)  </a:t>
            </a:r>
            <a:r>
              <a:rPr lang="ru-RU" sz="4800" b="1" dirty="0">
                <a:solidFill>
                  <a:srgbClr val="002060"/>
                </a:solidFill>
              </a:rPr>
              <a:t>63b – </a:t>
            </a:r>
            <a:r>
              <a:rPr lang="ru-RU" sz="4800" b="1" dirty="0" err="1" smtClean="0">
                <a:solidFill>
                  <a:srgbClr val="002060"/>
                </a:solidFill>
              </a:rPr>
              <a:t>b</a:t>
            </a:r>
            <a:endParaRPr lang="ru-RU" sz="4800" b="1" dirty="0">
              <a:solidFill>
                <a:srgbClr val="002060"/>
              </a:solidFill>
            </a:endParaRP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00496" y="714356"/>
            <a:ext cx="5000660" cy="54118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800" b="1" dirty="0" smtClean="0">
                <a:solidFill>
                  <a:srgbClr val="FF0000"/>
                </a:solidFill>
              </a:rPr>
              <a:t>= (3 + 7)∙а = 10а</a:t>
            </a:r>
          </a:p>
          <a:p>
            <a:pPr>
              <a:buNone/>
            </a:pPr>
            <a:r>
              <a:rPr lang="ru-RU" sz="4800" b="1" dirty="0" smtClean="0">
                <a:solidFill>
                  <a:srgbClr val="FF0000"/>
                </a:solidFill>
              </a:rPr>
              <a:t>=(27 – 12) ∙ у = 15у</a:t>
            </a:r>
          </a:p>
          <a:p>
            <a:pPr>
              <a:buNone/>
            </a:pPr>
            <a:r>
              <a:rPr lang="ru-RU" sz="4800" b="1" dirty="0" smtClean="0">
                <a:solidFill>
                  <a:srgbClr val="FF0000"/>
                </a:solidFill>
              </a:rPr>
              <a:t>=  (49 + 1) ∙ </a:t>
            </a:r>
            <a:r>
              <a:rPr lang="ru-RU" sz="4800" b="1" dirty="0" err="1" smtClean="0">
                <a:solidFill>
                  <a:srgbClr val="FF0000"/>
                </a:solidFill>
              </a:rPr>
              <a:t>х</a:t>
            </a:r>
            <a:r>
              <a:rPr lang="ru-RU" sz="4800" b="1" dirty="0" smtClean="0">
                <a:solidFill>
                  <a:srgbClr val="FF0000"/>
                </a:solidFill>
              </a:rPr>
              <a:t> = 50х</a:t>
            </a:r>
          </a:p>
          <a:p>
            <a:pPr>
              <a:buNone/>
            </a:pPr>
            <a:r>
              <a:rPr lang="ru-RU" sz="4800" b="1" dirty="0" smtClean="0">
                <a:solidFill>
                  <a:srgbClr val="FF0000"/>
                </a:solidFill>
              </a:rPr>
              <a:t> = (63 – </a:t>
            </a:r>
            <a:r>
              <a:rPr lang="ru-RU" sz="4800" b="1" smtClean="0">
                <a:solidFill>
                  <a:srgbClr val="FF0000"/>
                </a:solidFill>
              </a:rPr>
              <a:t>1) ∙ </a:t>
            </a:r>
            <a:r>
              <a:rPr lang="ru-RU" sz="4800" b="1" dirty="0" err="1" smtClean="0">
                <a:solidFill>
                  <a:srgbClr val="FF0000"/>
                </a:solidFill>
              </a:rPr>
              <a:t>b</a:t>
            </a:r>
            <a:r>
              <a:rPr lang="ru-RU" sz="4800" b="1" dirty="0" smtClean="0">
                <a:solidFill>
                  <a:srgbClr val="FF0000"/>
                </a:solidFill>
              </a:rPr>
              <a:t> = 62b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592935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4800" b="1" dirty="0">
                <a:solidFill>
                  <a:srgbClr val="002060"/>
                </a:solidFill>
              </a:rPr>
              <a:t>8у – 3у = </a:t>
            </a:r>
            <a:r>
              <a:rPr lang="ru-RU" sz="4800" b="1" dirty="0">
                <a:solidFill>
                  <a:srgbClr val="FF0000"/>
                </a:solidFill>
              </a:rPr>
              <a:t>5у</a:t>
            </a:r>
            <a:r>
              <a:rPr lang="ru-RU" sz="4800" dirty="0"/>
              <a:t>; </a:t>
            </a:r>
            <a:r>
              <a:rPr lang="ru-RU" sz="4800" b="1" dirty="0">
                <a:solidFill>
                  <a:srgbClr val="002060"/>
                </a:solidFill>
              </a:rPr>
              <a:t>17х + </a:t>
            </a:r>
            <a:r>
              <a:rPr lang="ru-RU" sz="4800" b="1" dirty="0" err="1">
                <a:solidFill>
                  <a:srgbClr val="002060"/>
                </a:solidFill>
              </a:rPr>
              <a:t>х</a:t>
            </a:r>
            <a:r>
              <a:rPr lang="ru-RU" sz="4800" b="1" dirty="0">
                <a:solidFill>
                  <a:srgbClr val="002060"/>
                </a:solidFill>
              </a:rPr>
              <a:t> = </a:t>
            </a:r>
            <a:r>
              <a:rPr lang="ru-RU" sz="4800" b="1" dirty="0">
                <a:solidFill>
                  <a:srgbClr val="FF0000"/>
                </a:solidFill>
              </a:rPr>
              <a:t>18х</a:t>
            </a:r>
            <a:r>
              <a:rPr lang="ru-RU" sz="4800" dirty="0" smtClean="0"/>
              <a:t>.</a:t>
            </a:r>
          </a:p>
          <a:p>
            <a:pPr>
              <a:buNone/>
            </a:pPr>
            <a:endParaRPr lang="ru-RU" sz="4800" dirty="0" smtClean="0"/>
          </a:p>
          <a:p>
            <a:pPr>
              <a:buNone/>
            </a:pPr>
            <a:r>
              <a:rPr lang="ru-RU" sz="4800" b="1" dirty="0" smtClean="0">
                <a:solidFill>
                  <a:srgbClr val="002060"/>
                </a:solidFill>
              </a:rPr>
              <a:t>Буквенные </a:t>
            </a:r>
            <a:r>
              <a:rPr lang="ru-RU" sz="4800" b="1" dirty="0">
                <a:solidFill>
                  <a:srgbClr val="002060"/>
                </a:solidFill>
              </a:rPr>
              <a:t>выражения, у которых одинаковая буквенная </a:t>
            </a:r>
            <a:r>
              <a:rPr lang="ru-RU" sz="4800" b="1" dirty="0" smtClean="0">
                <a:solidFill>
                  <a:srgbClr val="002060"/>
                </a:solidFill>
              </a:rPr>
              <a:t>часть, </a:t>
            </a:r>
            <a:r>
              <a:rPr lang="ru-RU" sz="4800" b="1" dirty="0" smtClean="0">
                <a:solidFill>
                  <a:srgbClr val="FF0000"/>
                </a:solidFill>
              </a:rPr>
              <a:t>называют </a:t>
            </a:r>
            <a:r>
              <a:rPr lang="ru-RU" sz="4800" b="1" dirty="0">
                <a:solidFill>
                  <a:srgbClr val="FF0000"/>
                </a:solidFill>
              </a:rPr>
              <a:t>подобными</a:t>
            </a:r>
            <a:r>
              <a:rPr lang="ru-RU" sz="4800" b="1" dirty="0" smtClean="0">
                <a:solidFill>
                  <a:srgbClr val="FF0000"/>
                </a:solidFill>
              </a:rPr>
              <a:t>.</a:t>
            </a:r>
            <a:r>
              <a:rPr lang="ru-RU" sz="4800" b="1" i="1" dirty="0" smtClean="0"/>
              <a:t> </a:t>
            </a:r>
          </a:p>
          <a:p>
            <a:pPr>
              <a:buNone/>
            </a:pPr>
            <a:r>
              <a:rPr lang="ru-RU" sz="4800" b="1" i="1" dirty="0" smtClean="0">
                <a:solidFill>
                  <a:srgbClr val="002060"/>
                </a:solidFill>
              </a:rPr>
              <a:t>Чтобы</a:t>
            </a:r>
            <a:r>
              <a:rPr lang="ru-RU" sz="4800" b="1" i="1" dirty="0" smtClean="0"/>
              <a:t> </a:t>
            </a:r>
            <a:r>
              <a:rPr lang="ru-RU" sz="4800" b="1" i="1" dirty="0" smtClean="0">
                <a:solidFill>
                  <a:srgbClr val="FF0000"/>
                </a:solidFill>
              </a:rPr>
              <a:t>упростить выражение</a:t>
            </a:r>
            <a:r>
              <a:rPr lang="ru-RU" sz="4800" b="1" i="1" dirty="0" smtClean="0">
                <a:solidFill>
                  <a:srgbClr val="002060"/>
                </a:solidFill>
              </a:rPr>
              <a:t>, </a:t>
            </a:r>
          </a:p>
          <a:p>
            <a:pPr>
              <a:buNone/>
            </a:pPr>
            <a:r>
              <a:rPr lang="ru-RU" sz="4800" b="1" i="1" dirty="0" smtClean="0">
                <a:solidFill>
                  <a:srgbClr val="002060"/>
                </a:solidFill>
              </a:rPr>
              <a:t>содержащее одинаковую букву, </a:t>
            </a:r>
          </a:p>
          <a:p>
            <a:pPr>
              <a:buNone/>
            </a:pPr>
            <a:r>
              <a:rPr lang="ru-RU" sz="4800" b="1" i="1" dirty="0" smtClean="0">
                <a:solidFill>
                  <a:srgbClr val="002060"/>
                </a:solidFill>
              </a:rPr>
              <a:t>нужно</a:t>
            </a:r>
            <a:r>
              <a:rPr lang="ru-RU" sz="4800" b="1" i="1" dirty="0" smtClean="0"/>
              <a:t> </a:t>
            </a:r>
            <a:r>
              <a:rPr lang="ru-RU" sz="4800" b="1" i="1" dirty="0" smtClean="0">
                <a:solidFill>
                  <a:srgbClr val="FF0000"/>
                </a:solidFill>
              </a:rPr>
              <a:t>сложить</a:t>
            </a:r>
            <a:r>
              <a:rPr lang="ru-RU" sz="4800" b="1" i="1" dirty="0" smtClean="0"/>
              <a:t> </a:t>
            </a:r>
            <a:r>
              <a:rPr lang="ru-RU" sz="4800" b="1" i="1" dirty="0" smtClean="0">
                <a:solidFill>
                  <a:srgbClr val="002060"/>
                </a:solidFill>
              </a:rPr>
              <a:t>или</a:t>
            </a:r>
            <a:r>
              <a:rPr lang="ru-RU" sz="4800" b="1" i="1" dirty="0" smtClean="0"/>
              <a:t> </a:t>
            </a:r>
            <a:r>
              <a:rPr lang="ru-RU" sz="4800" b="1" i="1" dirty="0" smtClean="0">
                <a:solidFill>
                  <a:srgbClr val="FF0000"/>
                </a:solidFill>
              </a:rPr>
              <a:t>вычесть</a:t>
            </a:r>
            <a:r>
              <a:rPr lang="ru-RU" sz="4800" b="1" i="1" dirty="0" smtClean="0"/>
              <a:t> </a:t>
            </a:r>
            <a:r>
              <a:rPr lang="ru-RU" sz="4800" b="1" i="1" dirty="0" smtClean="0">
                <a:solidFill>
                  <a:srgbClr val="FF0000"/>
                </a:solidFill>
              </a:rPr>
              <a:t>числа</a:t>
            </a:r>
            <a:r>
              <a:rPr lang="ru-RU" sz="4800" b="1" i="1" dirty="0" smtClean="0"/>
              <a:t>  </a:t>
            </a:r>
            <a:r>
              <a:rPr lang="ru-RU" sz="4800" b="1" i="1" dirty="0" smtClean="0">
                <a:solidFill>
                  <a:srgbClr val="002060"/>
                </a:solidFill>
              </a:rPr>
              <a:t>стоящие перед буквой.</a:t>
            </a:r>
          </a:p>
          <a:p>
            <a:pPr>
              <a:buNone/>
            </a:pPr>
            <a:endParaRPr lang="ru-RU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Устно. </a:t>
            </a:r>
            <a:r>
              <a:rPr lang="ru-RU" sz="3200" dirty="0" smtClean="0">
                <a:solidFill>
                  <a:srgbClr val="002060"/>
                </a:solidFill>
              </a:rPr>
              <a:t>Упростите выражение, если это возможно: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None/>
            </a:pPr>
            <a:r>
              <a:rPr lang="ru-RU" sz="4400" b="1" i="1" dirty="0" smtClean="0">
                <a:solidFill>
                  <a:srgbClr val="002060"/>
                </a:solidFill>
              </a:rPr>
              <a:t>1) 27а+13в</a:t>
            </a:r>
            <a:endParaRPr lang="ru-RU" sz="4400" dirty="0">
              <a:solidFill>
                <a:srgbClr val="002060"/>
              </a:solidFill>
            </a:endParaRPr>
          </a:p>
          <a:p>
            <a:pPr lvl="0">
              <a:buNone/>
            </a:pPr>
            <a:r>
              <a:rPr lang="ru-RU" sz="4400" b="1" i="1" dirty="0" smtClean="0">
                <a:solidFill>
                  <a:srgbClr val="002060"/>
                </a:solidFill>
              </a:rPr>
              <a:t>2) 17х+3х</a:t>
            </a:r>
            <a:endParaRPr lang="ru-RU" sz="4400" dirty="0">
              <a:solidFill>
                <a:srgbClr val="002060"/>
              </a:solidFill>
            </a:endParaRPr>
          </a:p>
          <a:p>
            <a:pPr lvl="0">
              <a:buNone/>
            </a:pPr>
            <a:r>
              <a:rPr lang="ru-RU" sz="4400" b="1" i="1" dirty="0" smtClean="0">
                <a:solidFill>
                  <a:srgbClr val="002060"/>
                </a:solidFill>
              </a:rPr>
              <a:t>3) 16а-5а</a:t>
            </a:r>
            <a:endParaRPr lang="ru-RU" sz="4400" dirty="0">
              <a:solidFill>
                <a:srgbClr val="002060"/>
              </a:solidFill>
            </a:endParaRPr>
          </a:p>
          <a:p>
            <a:pPr lvl="0">
              <a:buNone/>
            </a:pPr>
            <a:r>
              <a:rPr lang="ru-RU" sz="4400" b="1" i="1" dirty="0" smtClean="0">
                <a:solidFill>
                  <a:srgbClr val="002060"/>
                </a:solidFill>
              </a:rPr>
              <a:t>4) 6х-6у</a:t>
            </a:r>
            <a:endParaRPr lang="ru-RU" sz="4400" dirty="0">
              <a:solidFill>
                <a:srgbClr val="002060"/>
              </a:solidFill>
            </a:endParaRPr>
          </a:p>
          <a:p>
            <a:pPr lvl="0">
              <a:buNone/>
            </a:pPr>
            <a:r>
              <a:rPr lang="ru-RU" sz="4400" b="1" i="1" dirty="0" smtClean="0">
                <a:solidFill>
                  <a:srgbClr val="002060"/>
                </a:solidFill>
              </a:rPr>
              <a:t>5) 7а- </a:t>
            </a:r>
            <a:r>
              <a:rPr lang="ru-RU" sz="4400" b="1" i="1" dirty="0">
                <a:solidFill>
                  <a:srgbClr val="002060"/>
                </a:solidFill>
              </a:rPr>
              <a:t>а</a:t>
            </a:r>
            <a:endParaRPr lang="ru-RU" sz="4400" dirty="0">
              <a:solidFill>
                <a:srgbClr val="002060"/>
              </a:solidFill>
            </a:endParaRPr>
          </a:p>
          <a:p>
            <a:pPr lvl="0">
              <a:buNone/>
            </a:pPr>
            <a:r>
              <a:rPr lang="ru-RU" sz="4400" b="1" i="1" dirty="0" smtClean="0">
                <a:solidFill>
                  <a:srgbClr val="002060"/>
                </a:solidFill>
              </a:rPr>
              <a:t>6)54а-31в</a:t>
            </a:r>
            <a:endParaRPr lang="ru-RU" sz="4400" dirty="0">
              <a:solidFill>
                <a:srgbClr val="00206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Упростите выражения: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142984"/>
            <a:ext cx="3471858" cy="5429288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lvl="0"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1) 27х </a:t>
            </a:r>
            <a:r>
              <a:rPr lang="ru-RU" sz="4400" b="1" dirty="0">
                <a:solidFill>
                  <a:srgbClr val="002060"/>
                </a:solidFill>
              </a:rPr>
              <a:t>+ 29х</a:t>
            </a:r>
            <a:endParaRPr lang="ru-RU" sz="4400" dirty="0">
              <a:solidFill>
                <a:srgbClr val="002060"/>
              </a:solidFill>
            </a:endParaRPr>
          </a:p>
          <a:p>
            <a:pPr lvl="0"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2)  </a:t>
            </a:r>
            <a:r>
              <a:rPr lang="ru-RU" sz="4400" b="1" dirty="0">
                <a:solidFill>
                  <a:srgbClr val="002060"/>
                </a:solidFill>
              </a:rPr>
              <a:t>12у + 78у</a:t>
            </a:r>
            <a:endParaRPr lang="ru-RU" sz="4400" dirty="0">
              <a:solidFill>
                <a:srgbClr val="002060"/>
              </a:solidFill>
            </a:endParaRPr>
          </a:p>
          <a:p>
            <a:pPr lvl="0"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3)  </a:t>
            </a:r>
            <a:r>
              <a:rPr lang="ru-RU" sz="4400" b="1" dirty="0">
                <a:solidFill>
                  <a:srgbClr val="002060"/>
                </a:solidFill>
              </a:rPr>
              <a:t>103а – 87а</a:t>
            </a:r>
            <a:endParaRPr lang="ru-RU" sz="4400" dirty="0">
              <a:solidFill>
                <a:srgbClr val="002060"/>
              </a:solidFill>
            </a:endParaRPr>
          </a:p>
          <a:p>
            <a:pPr lvl="0">
              <a:buNone/>
            </a:pPr>
            <a:r>
              <a:rPr lang="ru-RU" sz="4400" dirty="0" smtClean="0">
                <a:solidFill>
                  <a:srgbClr val="002060"/>
                </a:solidFill>
              </a:rPr>
              <a:t>4)  </a:t>
            </a:r>
            <a:r>
              <a:rPr lang="ru-RU" sz="4400" b="1" dirty="0">
                <a:solidFill>
                  <a:srgbClr val="002060"/>
                </a:solidFill>
              </a:rPr>
              <a:t>96в+3в </a:t>
            </a:r>
            <a:endParaRPr lang="ru-RU" sz="4400" dirty="0">
              <a:solidFill>
                <a:srgbClr val="002060"/>
              </a:solidFill>
            </a:endParaRPr>
          </a:p>
          <a:p>
            <a:pPr lvl="0"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5) 24а-6а</a:t>
            </a:r>
            <a:endParaRPr lang="ru-RU" sz="4400" dirty="0">
              <a:solidFill>
                <a:srgbClr val="002060"/>
              </a:solidFill>
            </a:endParaRPr>
          </a:p>
          <a:p>
            <a:pPr lvl="0"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6) 12b </a:t>
            </a:r>
            <a:r>
              <a:rPr lang="ru-RU" sz="4400" b="1" dirty="0">
                <a:solidFill>
                  <a:srgbClr val="002060"/>
                </a:solidFill>
              </a:rPr>
              <a:t>– </a:t>
            </a:r>
            <a:r>
              <a:rPr lang="ru-RU" sz="4400" b="1" dirty="0" err="1">
                <a:solidFill>
                  <a:srgbClr val="002060"/>
                </a:solidFill>
              </a:rPr>
              <a:t>b</a:t>
            </a:r>
            <a:endParaRPr lang="ru-RU" sz="4400" dirty="0">
              <a:solidFill>
                <a:srgbClr val="002060"/>
              </a:solidFill>
            </a:endParaRP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29058" y="1142984"/>
            <a:ext cx="4757742" cy="5429288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lvl="0"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7) 57с+14с </a:t>
            </a:r>
            <a:endParaRPr lang="ru-RU" sz="4400" dirty="0" smtClean="0">
              <a:solidFill>
                <a:srgbClr val="002060"/>
              </a:solidFill>
            </a:endParaRPr>
          </a:p>
          <a:p>
            <a:pPr lvl="0"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8) 72х-14х</a:t>
            </a:r>
            <a:endParaRPr lang="ru-RU" sz="4400" dirty="0" smtClean="0">
              <a:solidFill>
                <a:srgbClr val="002060"/>
              </a:solidFill>
            </a:endParaRPr>
          </a:p>
          <a:p>
            <a:pPr lvl="0"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9) 38у-у-у</a:t>
            </a:r>
            <a:endParaRPr lang="ru-RU" sz="4400" dirty="0" smtClean="0">
              <a:solidFill>
                <a:srgbClr val="002060"/>
              </a:solidFill>
            </a:endParaRPr>
          </a:p>
          <a:p>
            <a:pPr lvl="0"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10) 124п-20п+6п</a:t>
            </a:r>
            <a:endParaRPr lang="ru-RU" sz="4400" dirty="0" smtClean="0">
              <a:solidFill>
                <a:srgbClr val="002060"/>
              </a:solidFill>
            </a:endParaRPr>
          </a:p>
          <a:p>
            <a:pPr lvl="0"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11) 3100с+45с-2с</a:t>
            </a:r>
            <a:endParaRPr lang="ru-RU" sz="4400" dirty="0" smtClean="0">
              <a:solidFill>
                <a:srgbClr val="002060"/>
              </a:solidFill>
            </a:endParaRPr>
          </a:p>
          <a:p>
            <a:pPr lvl="0"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12) 13z + 2z + </a:t>
            </a:r>
            <a:r>
              <a:rPr lang="ru-RU" sz="4400" b="1" dirty="0" err="1" smtClean="0">
                <a:solidFill>
                  <a:srgbClr val="002060"/>
                </a:solidFill>
              </a:rPr>
              <a:t>z</a:t>
            </a:r>
            <a:r>
              <a:rPr lang="ru-RU" sz="4400" b="1" dirty="0" smtClean="0">
                <a:solidFill>
                  <a:srgbClr val="002060"/>
                </a:solidFill>
              </a:rPr>
              <a:t> – 5z</a:t>
            </a:r>
            <a:endParaRPr lang="ru-RU" sz="4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426</Words>
  <Application>Microsoft Office PowerPoint</Application>
  <PresentationFormat>Экран (4:3)</PresentationFormat>
  <Paragraphs>86</Paragraphs>
  <Slides>13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Тема Office</vt:lpstr>
      <vt:lpstr>Формула</vt:lpstr>
      <vt:lpstr>Слайд 1</vt:lpstr>
      <vt:lpstr>Вычислите:  </vt:lpstr>
      <vt:lpstr>  Вычислите, применяя законы арифметических действий: </vt:lpstr>
      <vt:lpstr> Решите уравнение:</vt:lpstr>
      <vt:lpstr>Слайд 5</vt:lpstr>
      <vt:lpstr>Упростите выражение</vt:lpstr>
      <vt:lpstr>Слайд 7</vt:lpstr>
      <vt:lpstr>Устно. Упростите выражение, если это возможно:</vt:lpstr>
      <vt:lpstr>Упростите выражения:</vt:lpstr>
      <vt:lpstr>Решите уравнение:</vt:lpstr>
      <vt:lpstr>Слайд 11</vt:lpstr>
      <vt:lpstr>Слайд 12</vt:lpstr>
      <vt:lpstr>Слайд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8</cp:revision>
  <dcterms:created xsi:type="dcterms:W3CDTF">2013-10-22T05:51:57Z</dcterms:created>
  <dcterms:modified xsi:type="dcterms:W3CDTF">2013-10-22T06:38:01Z</dcterms:modified>
</cp:coreProperties>
</file>