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60" r:id="rId4"/>
    <p:sldId id="261" r:id="rId5"/>
    <p:sldId id="263" r:id="rId6"/>
    <p:sldId id="317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  <p:sldId id="283" r:id="rId23"/>
    <p:sldId id="304" r:id="rId24"/>
    <p:sldId id="300" r:id="rId25"/>
    <p:sldId id="308" r:id="rId26"/>
    <p:sldId id="309" r:id="rId27"/>
    <p:sldId id="315" r:id="rId28"/>
    <p:sldId id="31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E5ED-C290-4D06-B0C2-7E670283DE96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6584C-E5FE-4AD6-A8B2-A9369EDC23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1C3E2E-F804-43E6-86A3-B3E0905D95C4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2497-83B0-4A6F-BE03-B412A73F74BB}" type="datetimeFigureOut">
              <a:rPr lang="ru-RU" smtClean="0"/>
              <a:t>25.11.2013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0AD1-D55A-4254-94A1-BA301C656D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913" y="1981200"/>
            <a:ext cx="7354887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6000" dirty="0" smtClean="0">
                <a:solidFill>
                  <a:srgbClr val="FF0000"/>
                </a:solidFill>
                <a:latin typeface="Monotype Corsiva" pitchFamily="66" charset="0"/>
                <a:ea typeface="Microsoft Himalaya" pitchFamily="2" charset="0"/>
                <a:cs typeface="Microsoft Uighur" pitchFamily="2" charset="-78"/>
              </a:rPr>
              <a:t>N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  <a:ea typeface="Microsoft Himalaya" pitchFamily="2" charset="0"/>
                <a:cs typeface="Microsoft Uighur" pitchFamily="2" charset="-78"/>
              </a:rPr>
              <a:t> –натуральные числа</a:t>
            </a:r>
            <a:endParaRPr lang="en-US" sz="6000" dirty="0" smtClean="0">
              <a:solidFill>
                <a:srgbClr val="002060"/>
              </a:solidFill>
              <a:latin typeface="Monotype Corsiva" pitchFamily="66" charset="0"/>
              <a:ea typeface="Microsoft Himalaya" pitchFamily="2" charset="0"/>
              <a:cs typeface="Microsoft Uighur" pitchFamily="2" charset="-78"/>
            </a:endParaRPr>
          </a:p>
          <a:p>
            <a:pPr>
              <a:buFont typeface="Wingdings" pitchFamily="2" charset="2"/>
              <a:buNone/>
            </a:pPr>
            <a:r>
              <a:rPr lang="en-US" sz="6000" dirty="0" smtClean="0">
                <a:solidFill>
                  <a:srgbClr val="FF0000"/>
                </a:solidFill>
                <a:latin typeface="Monotype Corsiva" pitchFamily="66" charset="0"/>
                <a:ea typeface="Microsoft Himalaya" pitchFamily="2" charset="0"/>
                <a:cs typeface="Microsoft Uighur" pitchFamily="2" charset="-78"/>
              </a:rPr>
              <a:t>Z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  <a:ea typeface="Microsoft Himalaya" pitchFamily="2" charset="0"/>
                <a:cs typeface="Microsoft Uighur" pitchFamily="2" charset="-78"/>
              </a:rPr>
              <a:t> – целые числа</a:t>
            </a:r>
            <a:endParaRPr lang="en-US" sz="6000" dirty="0" smtClean="0">
              <a:solidFill>
                <a:srgbClr val="002060"/>
              </a:solidFill>
              <a:latin typeface="Monotype Corsiva" pitchFamily="66" charset="0"/>
              <a:ea typeface="Microsoft Himalaya" pitchFamily="2" charset="0"/>
              <a:cs typeface="Microsoft Uighur" pitchFamily="2" charset="-78"/>
            </a:endParaRPr>
          </a:p>
          <a:p>
            <a:pPr>
              <a:buFont typeface="Wingdings" pitchFamily="2" charset="2"/>
              <a:buNone/>
            </a:pPr>
            <a:r>
              <a:rPr lang="en-US" sz="6000" dirty="0" smtClean="0">
                <a:solidFill>
                  <a:srgbClr val="FF0000"/>
                </a:solidFill>
                <a:latin typeface="Monotype Corsiva" pitchFamily="66" charset="0"/>
                <a:ea typeface="Microsoft Himalaya" pitchFamily="2" charset="0"/>
                <a:cs typeface="Microsoft Uighur" pitchFamily="2" charset="-78"/>
              </a:rPr>
              <a:t>Q</a:t>
            </a: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  <a:ea typeface="Microsoft Himalaya" pitchFamily="2" charset="0"/>
                <a:cs typeface="Microsoft Uighur" pitchFamily="2" charset="-78"/>
              </a:rPr>
              <a:t> -  рациональные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23850" y="1"/>
            <a:ext cx="860425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№7: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Сравните с нулём значения выражений</a:t>
            </a:r>
          </a:p>
          <a:p>
            <a:pPr algn="ctr"/>
            <a:endParaRPr lang="ru-RU" sz="8000" b="1" dirty="0">
              <a:solidFill>
                <a:srgbClr val="990000"/>
              </a:solidFill>
            </a:endParaRPr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3203575" y="21336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latin typeface="Arial" charset="0"/>
              </a:rPr>
              <a:t>     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1476375" y="1196975"/>
            <a:ext cx="5256213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(-3) </a:t>
            </a:r>
            <a:r>
              <a:rPr lang="ru-RU" sz="3200" b="1" baseline="30000" dirty="0">
                <a:solidFill>
                  <a:srgbClr val="002060"/>
                </a:solidFill>
              </a:rPr>
              <a:t>4</a:t>
            </a:r>
            <a:r>
              <a:rPr lang="ru-RU" sz="3200" b="1" dirty="0">
                <a:solidFill>
                  <a:srgbClr val="002060"/>
                </a:solidFill>
              </a:rPr>
              <a:t> + (-81)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(-6) </a:t>
            </a:r>
            <a:r>
              <a:rPr lang="ru-RU" sz="3200" b="1" baseline="30000" dirty="0">
                <a:solidFill>
                  <a:srgbClr val="002060"/>
                </a:solidFill>
              </a:rPr>
              <a:t>2 </a:t>
            </a:r>
            <a:r>
              <a:rPr lang="ru-RU" sz="3200" b="1" dirty="0">
                <a:solidFill>
                  <a:srgbClr val="002060"/>
                </a:solidFill>
              </a:rPr>
              <a:t>– 12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4 </a:t>
            </a:r>
            <a:r>
              <a:rPr lang="ru-RU" sz="3200" b="1" baseline="30000" dirty="0">
                <a:solidFill>
                  <a:srgbClr val="002060"/>
                </a:solidFill>
              </a:rPr>
              <a:t>2 </a:t>
            </a:r>
            <a:r>
              <a:rPr lang="el-GR" sz="3200" b="1" dirty="0">
                <a:solidFill>
                  <a:srgbClr val="002060"/>
                </a:solidFill>
              </a:rPr>
              <a:t>·</a:t>
            </a:r>
            <a:r>
              <a:rPr lang="ru-RU" sz="3200" b="1" dirty="0">
                <a:solidFill>
                  <a:srgbClr val="002060"/>
                </a:solidFill>
              </a:rPr>
              <a:t> (-1) </a:t>
            </a:r>
            <a:r>
              <a:rPr lang="ru-RU" sz="3200" b="1" baseline="30000" dirty="0">
                <a:solidFill>
                  <a:srgbClr val="002060"/>
                </a:solidFill>
              </a:rPr>
              <a:t>5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(-1,3) </a:t>
            </a:r>
            <a:r>
              <a:rPr lang="el-GR" sz="3200" b="1" dirty="0">
                <a:solidFill>
                  <a:srgbClr val="002060"/>
                </a:solidFill>
              </a:rPr>
              <a:t>·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3 </a:t>
            </a:r>
            <a:r>
              <a:rPr lang="ru-RU" sz="3200" b="1" baseline="30000" dirty="0">
                <a:solidFill>
                  <a:srgbClr val="002060"/>
                </a:solidFill>
              </a:rPr>
              <a:t>0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( -10) </a:t>
            </a:r>
            <a:r>
              <a:rPr lang="ru-RU" sz="3200" b="1" baseline="30000" dirty="0">
                <a:solidFill>
                  <a:srgbClr val="002060"/>
                </a:solidFill>
              </a:rPr>
              <a:t>6</a:t>
            </a:r>
          </a:p>
          <a:p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(-5) </a:t>
            </a:r>
            <a:r>
              <a:rPr lang="ru-RU" sz="3200" b="1" baseline="30000" dirty="0">
                <a:solidFill>
                  <a:srgbClr val="002060"/>
                </a:solidFill>
              </a:rPr>
              <a:t>7</a:t>
            </a:r>
          </a:p>
          <a:p>
            <a:endParaRPr lang="ru-RU" sz="2400" b="1" baseline="30000" dirty="0"/>
          </a:p>
          <a:p>
            <a:endParaRPr lang="ru-RU" sz="2400" b="1" baseline="30000" dirty="0"/>
          </a:p>
          <a:p>
            <a:endParaRPr lang="ru-RU" sz="2400" b="1" baseline="30000" dirty="0"/>
          </a:p>
          <a:p>
            <a:endParaRPr lang="ru-RU" sz="2400" b="1" baseline="30000" dirty="0"/>
          </a:p>
          <a:p>
            <a:endParaRPr lang="ru-RU" sz="2400" b="1" baseline="30000" dirty="0"/>
          </a:p>
          <a:p>
            <a:endParaRPr lang="ru-RU" sz="2400" b="1" baseline="30000" dirty="0"/>
          </a:p>
          <a:p>
            <a:endParaRPr lang="ru-RU" sz="2400" b="1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089400" y="2857500"/>
          <a:ext cx="914400" cy="198438"/>
        </p:xfrm>
        <a:graphic>
          <a:graphicData uri="http://schemas.openxmlformats.org/presentationml/2006/ole">
            <p:oleObj spid="_x0000_s2050" name="Equation" r:id="rId3" imgW="914400" imgH="198720" progId="Equation.DSMT4">
              <p:embed/>
            </p:oleObj>
          </a:graphicData>
        </a:graphic>
      </p:graphicFrame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6732588" y="148431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Verdana" pitchFamily="34" charset="0"/>
              </a:rPr>
              <a:t>&gt; 0</a:t>
            </a:r>
            <a:endParaRPr lang="ru-RU">
              <a:latin typeface="Verdan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6732588" y="30686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  <a:latin typeface="Verdana" pitchFamily="34" charset="0"/>
              </a:rPr>
              <a:t>= 0</a:t>
            </a:r>
            <a:endParaRPr lang="ru-RU">
              <a:latin typeface="Verdana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6732588" y="47244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990000"/>
                </a:solidFill>
                <a:latin typeface="Verdana" pitchFamily="34" charset="0"/>
              </a:rPr>
              <a:t>&lt; 0</a:t>
            </a:r>
            <a:endParaRPr lang="ru-RU">
              <a:latin typeface="Verdana" pitchFamily="34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059113" y="1557338"/>
            <a:ext cx="3529012" cy="19431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214678" y="1857365"/>
            <a:ext cx="3386136" cy="57150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endCxn id="2056" idx="1"/>
          </p:cNvCxnSpPr>
          <p:nvPr/>
        </p:nvCxnSpPr>
        <p:spPr>
          <a:xfrm>
            <a:off x="2987675" y="3573463"/>
            <a:ext cx="3744913" cy="16081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000364" y="4572008"/>
            <a:ext cx="4000528" cy="1123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V="1">
            <a:off x="2714612" y="2214554"/>
            <a:ext cx="3929090" cy="314327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428860" y="5643578"/>
            <a:ext cx="4143404" cy="7858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7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7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3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73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73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73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0" y="928670"/>
            <a:ext cx="91440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ru-RU" sz="2800" b="1" i="1" baseline="30000" dirty="0">
                <a:solidFill>
                  <a:srgbClr val="002060"/>
                </a:solidFill>
              </a:rPr>
              <a:t>1</a:t>
            </a:r>
            <a:r>
              <a:rPr lang="en-US" sz="2800" b="1" i="1" dirty="0">
                <a:solidFill>
                  <a:srgbClr val="002060"/>
                </a:solidFill>
              </a:rPr>
              <a:t> =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-2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ru-RU" sz="2800" b="1" i="1" baseline="30000" dirty="0">
                <a:solidFill>
                  <a:srgbClr val="002060"/>
                </a:solidFill>
              </a:rPr>
              <a:t>2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4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ru-RU" sz="2800" b="1" i="1" baseline="30000" dirty="0">
                <a:solidFill>
                  <a:srgbClr val="002060"/>
                </a:solidFill>
              </a:rPr>
              <a:t>3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-8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ru-RU" sz="2800" b="1" i="1" baseline="30000" dirty="0">
                <a:solidFill>
                  <a:srgbClr val="002060"/>
                </a:solidFill>
              </a:rPr>
              <a:t>4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16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en-US" sz="2800" b="1" i="1" baseline="30000" dirty="0">
                <a:solidFill>
                  <a:srgbClr val="002060"/>
                </a:solidFill>
              </a:rPr>
              <a:t>5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-32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en-US" sz="2800" b="1" i="1" baseline="30000" dirty="0">
                <a:solidFill>
                  <a:srgbClr val="002060"/>
                </a:solidFill>
              </a:rPr>
              <a:t>6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64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en-US" sz="2800" b="1" i="1" baseline="30000" dirty="0">
                <a:solidFill>
                  <a:srgbClr val="002060"/>
                </a:solidFill>
              </a:rPr>
              <a:t>7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-128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en-US" sz="2800" b="1" i="1" baseline="30000" dirty="0">
                <a:solidFill>
                  <a:srgbClr val="002060"/>
                </a:solidFill>
              </a:rPr>
              <a:t>8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256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en-US" sz="2800" b="1" i="1" baseline="30000" dirty="0">
                <a:solidFill>
                  <a:srgbClr val="002060"/>
                </a:solidFill>
              </a:rPr>
              <a:t>9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</a:t>
            </a:r>
            <a:r>
              <a:rPr lang="en-US" sz="2800" b="1" dirty="0">
                <a:solidFill>
                  <a:srgbClr val="002060"/>
                </a:solidFill>
              </a:rPr>
              <a:t> -512</a:t>
            </a:r>
            <a:endParaRPr lang="en-US" sz="2800" b="1" i="1" dirty="0">
              <a:solidFill>
                <a:srgbClr val="002060"/>
              </a:solidFill>
            </a:endParaRPr>
          </a:p>
          <a:p>
            <a:r>
              <a:rPr lang="ru-RU" sz="2800" b="1" i="1" dirty="0">
                <a:solidFill>
                  <a:srgbClr val="002060"/>
                </a:solidFill>
              </a:rPr>
              <a:t>(-2)</a:t>
            </a:r>
            <a:r>
              <a:rPr lang="en-US" sz="2800" b="1" i="1" baseline="30000" dirty="0">
                <a:solidFill>
                  <a:srgbClr val="002060"/>
                </a:solidFill>
              </a:rPr>
              <a:t>10</a:t>
            </a:r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= </a:t>
            </a:r>
            <a:r>
              <a:rPr lang="ru-RU" sz="2800" b="1" i="1" dirty="0">
                <a:solidFill>
                  <a:srgbClr val="002060"/>
                </a:solidFill>
              </a:rPr>
              <a:t>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(-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2) </a:t>
            </a:r>
            <a:r>
              <a:rPr lang="en-US" sz="2800" b="1" i="1" dirty="0">
                <a:solidFill>
                  <a:srgbClr val="002060"/>
                </a:solidFill>
              </a:rPr>
              <a:t>= 1024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b="1" i="1" dirty="0">
              <a:latin typeface="Verdana" pitchFamily="34" charset="0"/>
            </a:endParaRPr>
          </a:p>
          <a:p>
            <a:endParaRPr lang="ru-RU" b="1" i="1" dirty="0">
              <a:latin typeface="Verdana" pitchFamily="34" charset="0"/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3203575" y="21336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latin typeface="Arial" charset="0"/>
              </a:rPr>
              <a:t>     </a:t>
            </a:r>
          </a:p>
        </p:txBody>
      </p:sp>
      <p:sp>
        <p:nvSpPr>
          <p:cNvPr id="232453" name="Rectangle 5"/>
          <p:cNvSpPr>
            <a:spLocks noChangeArrowheads="1"/>
          </p:cNvSpPr>
          <p:nvPr/>
        </p:nvSpPr>
        <p:spPr bwMode="auto">
          <a:xfrm>
            <a:off x="900113" y="22590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4089400" y="2857500"/>
          <a:ext cx="914400" cy="198438"/>
        </p:xfrm>
        <a:graphic>
          <a:graphicData uri="http://schemas.openxmlformats.org/presentationml/2006/ole">
            <p:oleObj spid="_x0000_s3074" name="Equation" r:id="rId3" imgW="914400" imgH="198720" progId="Equation.DSMT4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4089400" y="2857500"/>
          <a:ext cx="914400" cy="198438"/>
        </p:xfrm>
        <a:graphic>
          <a:graphicData uri="http://schemas.openxmlformats.org/presentationml/2006/ole">
            <p:oleObj spid="_x0000_s3075" name="Equation" r:id="rId4" imgW="914400" imgH="198720" progId="Equation.DSMT4">
              <p:embed/>
            </p:oleObj>
          </a:graphicData>
        </a:graphic>
      </p:graphicFrame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214282" y="214290"/>
            <a:ext cx="8286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Какую закономерность </a:t>
            </a:r>
            <a:r>
              <a:rPr lang="ru-RU" sz="3200" b="1" i="1" dirty="0" smtClean="0">
                <a:solidFill>
                  <a:srgbClr val="FF0000"/>
                </a:solidFill>
              </a:rPr>
              <a:t>можно </a:t>
            </a:r>
            <a:r>
              <a:rPr lang="ru-RU" sz="3200" b="1" i="1" dirty="0">
                <a:solidFill>
                  <a:srgbClr val="FF0000"/>
                </a:solidFill>
              </a:rPr>
              <a:t>заметить?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i="1" baseline="30000" dirty="0" smtClean="0">
                <a:solidFill>
                  <a:srgbClr val="FF0000"/>
                </a:solidFill>
              </a:rPr>
              <a:t>n</a:t>
            </a:r>
            <a:endParaRPr lang="ru-RU" b="1" i="1" baseline="30000" dirty="0" smtClean="0">
              <a:solidFill>
                <a:srgbClr val="FF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3886200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1" y="3213100"/>
            <a:ext cx="2214578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 n - </a:t>
            </a:r>
            <a:r>
              <a:rPr lang="ru-RU" sz="2800" b="1" i="1" dirty="0">
                <a:solidFill>
                  <a:srgbClr val="002060"/>
                </a:solidFill>
              </a:rPr>
              <a:t>четное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00113" y="2492375"/>
            <a:ext cx="15843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 a &gt; 0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32363" y="4076700"/>
            <a:ext cx="15843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 a</a:t>
            </a:r>
            <a:r>
              <a:rPr lang="en-US" sz="2800" b="1" i="1" baseline="30000" dirty="0">
                <a:solidFill>
                  <a:srgbClr val="FF0000"/>
                </a:solidFill>
              </a:rPr>
              <a:t>n</a:t>
            </a:r>
            <a:r>
              <a:rPr lang="en-US" sz="2800" b="1" i="1" dirty="0">
                <a:solidFill>
                  <a:srgbClr val="FF0000"/>
                </a:solidFill>
              </a:rPr>
              <a:t> &gt; 0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00113" y="3573463"/>
            <a:ext cx="15843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 a</a:t>
            </a:r>
            <a:r>
              <a:rPr lang="en-US" sz="2800" b="1" i="1" baseline="30000" dirty="0">
                <a:solidFill>
                  <a:srgbClr val="002060"/>
                </a:solidFill>
              </a:rPr>
              <a:t>n</a:t>
            </a:r>
            <a:r>
              <a:rPr lang="en-US" sz="2800" b="1" i="1" dirty="0">
                <a:solidFill>
                  <a:srgbClr val="002060"/>
                </a:solidFill>
              </a:rPr>
              <a:t> &gt; 0</a:t>
            </a:r>
            <a:r>
              <a:rPr lang="en-US" sz="2800" b="1" i="1" baseline="30000" dirty="0">
                <a:solidFill>
                  <a:srgbClr val="002060"/>
                </a:solidFill>
              </a:rPr>
              <a:t> 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0338" y="2492375"/>
            <a:ext cx="15843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 a = 0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00338" y="3573463"/>
            <a:ext cx="15843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 a</a:t>
            </a:r>
            <a:r>
              <a:rPr lang="en-US" sz="2800" b="1" i="1" baseline="30000" dirty="0">
                <a:solidFill>
                  <a:srgbClr val="002060"/>
                </a:solidFill>
              </a:rPr>
              <a:t>n</a:t>
            </a:r>
            <a:r>
              <a:rPr lang="en-US" sz="2800" b="1" i="1" dirty="0">
                <a:solidFill>
                  <a:srgbClr val="002060"/>
                </a:solidFill>
              </a:rPr>
              <a:t> = 0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425" y="2205038"/>
            <a:ext cx="15843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 a &lt; 0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016" y="3213100"/>
            <a:ext cx="2285984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002060"/>
                </a:solidFill>
              </a:rPr>
              <a:t> n -</a:t>
            </a:r>
            <a:r>
              <a:rPr lang="ru-RU" sz="2800" b="1" i="1" dirty="0">
                <a:solidFill>
                  <a:srgbClr val="002060"/>
                </a:solidFill>
              </a:rPr>
              <a:t> нечетное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92950" y="4076700"/>
            <a:ext cx="1582738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 a</a:t>
            </a:r>
            <a:r>
              <a:rPr lang="en-US" sz="2800" b="1" i="1" baseline="30000" dirty="0">
                <a:solidFill>
                  <a:srgbClr val="FF0000"/>
                </a:solidFill>
              </a:rPr>
              <a:t>n</a:t>
            </a:r>
            <a:r>
              <a:rPr lang="en-US" sz="2800" b="1" i="1" dirty="0">
                <a:solidFill>
                  <a:srgbClr val="FF0000"/>
                </a:solidFill>
              </a:rPr>
              <a:t> &lt; 0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/>
          <p:cNvCxnSpPr>
            <a:stCxn id="17" idx="2"/>
            <a:endCxn id="19" idx="0"/>
          </p:cNvCxnSpPr>
          <p:nvPr/>
        </p:nvCxnSpPr>
        <p:spPr>
          <a:xfrm rot="5400000">
            <a:off x="1439863" y="3321050"/>
            <a:ext cx="5032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2"/>
            <a:endCxn id="21" idx="0"/>
          </p:cNvCxnSpPr>
          <p:nvPr/>
        </p:nvCxnSpPr>
        <p:spPr>
          <a:xfrm rot="5400000">
            <a:off x="3240088" y="3321050"/>
            <a:ext cx="50323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2" idx="2"/>
            <a:endCxn id="14" idx="0"/>
          </p:cNvCxnSpPr>
          <p:nvPr/>
        </p:nvCxnSpPr>
        <p:spPr>
          <a:xfrm rot="5400000">
            <a:off x="5990039" y="2470551"/>
            <a:ext cx="431800" cy="10532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2" idx="2"/>
            <a:endCxn id="23" idx="0"/>
          </p:cNvCxnSpPr>
          <p:nvPr/>
        </p:nvCxnSpPr>
        <p:spPr>
          <a:xfrm rot="16200000" flipH="1">
            <a:off x="7150898" y="2362990"/>
            <a:ext cx="431800" cy="12684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2"/>
            <a:endCxn id="18" idx="0"/>
          </p:cNvCxnSpPr>
          <p:nvPr/>
        </p:nvCxnSpPr>
        <p:spPr>
          <a:xfrm rot="16200000" flipH="1">
            <a:off x="5558240" y="3910413"/>
            <a:ext cx="287337" cy="45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23" idx="2"/>
            <a:endCxn id="24" idx="0"/>
          </p:cNvCxnSpPr>
          <p:nvPr/>
        </p:nvCxnSpPr>
        <p:spPr>
          <a:xfrm rot="5400000">
            <a:off x="7798996" y="3874687"/>
            <a:ext cx="287337" cy="1166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827088" y="214291"/>
            <a:ext cx="698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0000"/>
                </a:solidFill>
                <a:latin typeface="+mn-lt"/>
              </a:rPr>
              <a:t>Из истории степеней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3203575" y="2133600"/>
            <a:ext cx="28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2"/>
                </a:solidFill>
                <a:latin typeface="Arial" charset="0"/>
              </a:rPr>
              <a:t>     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900113" y="2259013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>
              <a:solidFill>
                <a:schemeClr val="accent2"/>
              </a:solidFill>
            </a:endParaRP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4089400" y="2857500"/>
          <a:ext cx="914400" cy="198438"/>
        </p:xfrm>
        <a:graphic>
          <a:graphicData uri="http://schemas.openxmlformats.org/presentationml/2006/ole">
            <p:oleObj spid="_x0000_s4098" name="Equation" r:id="rId3" imgW="914400" imgH="198720" progId="Equation.DSMT4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/>
        </p:nvGraphicFramePr>
        <p:xfrm>
          <a:off x="4089400" y="2857500"/>
          <a:ext cx="914400" cy="198438"/>
        </p:xfrm>
        <a:graphic>
          <a:graphicData uri="http://schemas.openxmlformats.org/presentationml/2006/ole">
            <p:oleObj spid="_x0000_s4099" name="Equation" r:id="rId4" imgW="914400" imgH="198720" progId="Equation.DSMT4">
              <p:embed/>
            </p:oleObj>
          </a:graphicData>
        </a:graphic>
      </p:graphicFrame>
      <p:sp>
        <p:nvSpPr>
          <p:cNvPr id="4104" name="Вертикальный свиток 14"/>
          <p:cNvSpPr>
            <a:spLocks noChangeArrowheads="1"/>
          </p:cNvSpPr>
          <p:nvPr/>
        </p:nvSpPr>
        <p:spPr bwMode="auto">
          <a:xfrm>
            <a:off x="1187450" y="1285860"/>
            <a:ext cx="7385050" cy="4984765"/>
          </a:xfrm>
          <a:prstGeom prst="verticalScroll">
            <a:avLst>
              <a:gd name="adj" fmla="val 12495"/>
            </a:avLst>
          </a:prstGeom>
          <a:solidFill>
            <a:srgbClr val="FFCC66"/>
          </a:solidFill>
          <a:ln w="25400" algn="ctr">
            <a:solidFill>
              <a:srgbClr val="09987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just"/>
            <a:r>
              <a:rPr lang="en-US" sz="3200" dirty="0">
                <a:solidFill>
                  <a:schemeClr val="tx2"/>
                </a:solidFill>
                <a:latin typeface="Constantia" pitchFamily="18" charset="0"/>
              </a:rPr>
              <a:t>         </a:t>
            </a:r>
            <a:r>
              <a:rPr lang="ru-RU" sz="3200" dirty="0">
                <a:solidFill>
                  <a:schemeClr val="tx2"/>
                </a:solidFill>
                <a:latin typeface="Constantia" pitchFamily="18" charset="0"/>
              </a:rPr>
              <a:t>У древних вавилонян, египтян и китайцев имелись некоторые отдельные знаки – иероглифы для немногих математических понятий. Однако лишь в «Арифметике »  Диофанта (3в) встречаются зачатки алгебраической буквенной символики</a:t>
            </a:r>
            <a:r>
              <a:rPr lang="ru-RU" sz="3200" dirty="0">
                <a:latin typeface="Constant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Текст 5"/>
          <p:cNvSpPr>
            <a:spLocks noGrp="1"/>
          </p:cNvSpPr>
          <p:nvPr>
            <p:ph type="body" sz="half" idx="2"/>
          </p:nvPr>
        </p:nvSpPr>
        <p:spPr>
          <a:xfrm>
            <a:off x="0" y="428604"/>
            <a:ext cx="4786313" cy="544832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   Сложение, вычитание, умножение и деление идут первыми в списке арифметических действий. У математиков не сразу сложилось представление о возведении в степень как о самостоятельной операции, хотя в самых древних математических текстах Древнего Египта и Междуречья встречаются задачи на вычисление степеней.</a:t>
            </a:r>
          </a:p>
        </p:txBody>
      </p:sp>
      <p:pic>
        <p:nvPicPr>
          <p:cNvPr id="19460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90" y="571480"/>
            <a:ext cx="3711604" cy="6000791"/>
          </a:xfrm>
          <a:solidFill>
            <a:schemeClr val="hlink"/>
          </a:solidFill>
          <a:ln>
            <a:solidFill>
              <a:schemeClr val="hlink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4356"/>
            <a:ext cx="8229600" cy="515304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</a:t>
            </a:r>
            <a:endParaRPr lang="ru-RU" dirty="0" smtClean="0">
              <a:solidFill>
                <a:srgbClr val="800000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     Европейские математики 16 века </a:t>
            </a:r>
            <a:r>
              <a:rPr lang="ru-RU" sz="3600" b="1" i="1" dirty="0" smtClean="0">
                <a:solidFill>
                  <a:srgbClr val="FF0000"/>
                </a:solidFill>
              </a:rPr>
              <a:t>вторую степень </a:t>
            </a:r>
            <a:r>
              <a:rPr lang="ru-RU" sz="3600" b="1" i="1" dirty="0" smtClean="0">
                <a:solidFill>
                  <a:srgbClr val="002060"/>
                </a:solidFill>
              </a:rPr>
              <a:t>неизвестного называли </a:t>
            </a:r>
            <a:r>
              <a:rPr lang="ru-RU" sz="3600" b="1" i="1" dirty="0" smtClean="0">
                <a:solidFill>
                  <a:srgbClr val="FF0000"/>
                </a:solidFill>
              </a:rPr>
              <a:t>«сила», </a:t>
            </a:r>
            <a:r>
              <a:rPr lang="ru-RU" sz="3600" b="1" i="1" dirty="0" smtClean="0">
                <a:solidFill>
                  <a:srgbClr val="002060"/>
                </a:solidFill>
              </a:rPr>
              <a:t>а также </a:t>
            </a:r>
            <a:r>
              <a:rPr lang="ru-RU" sz="3600" b="1" i="1" dirty="0" smtClean="0">
                <a:solidFill>
                  <a:srgbClr val="FF0000"/>
                </a:solidFill>
              </a:rPr>
              <a:t>«квадрат», третью степень – «куб».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           Немецкие математики Средневековья стремились ввести единое обозначение и сократить число символов. Книга Михаэля Штифеля «Полная арифметика» (1544 г.) сыграла в этом значительную роль.</a:t>
            </a:r>
          </a:p>
          <a:p>
            <a:pPr eaLnBrk="1" hangingPunct="1">
              <a:buFont typeface="Wingdings" pitchFamily="2" charset="2"/>
              <a:buNone/>
            </a:pPr>
            <a:endParaRPr lang="ru-RU" sz="20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00486" cy="27987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Вильям </a:t>
            </a:r>
            <a:r>
              <a:rPr lang="ru-RU" sz="4000" dirty="0" err="1" smtClean="0">
                <a:solidFill>
                  <a:srgbClr val="FF0000"/>
                </a:solidFill>
              </a:rPr>
              <a:t>Оутред</a:t>
            </a:r>
            <a:r>
              <a:rPr lang="ru-RU" sz="4000" dirty="0" smtClean="0">
                <a:solidFill>
                  <a:srgbClr val="FF0000"/>
                </a:solidFill>
              </a:rPr>
              <a:t> (1575-1660)– английский математик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225550"/>
            <a:ext cx="3168650" cy="4849813"/>
          </a:xfrm>
          <a:noFill/>
        </p:spPr>
      </p:pic>
      <p:sp>
        <p:nvSpPr>
          <p:cNvPr id="21508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 fontScale="92500" lnSpcReduction="10000"/>
          </a:bodyPr>
          <a:lstStyle/>
          <a:p>
            <a:endParaRPr lang="ru-RU" sz="2000" i="1" dirty="0" smtClean="0"/>
          </a:p>
          <a:p>
            <a:endParaRPr lang="ru-RU" sz="4400" i="1" dirty="0" smtClean="0">
              <a:solidFill>
                <a:srgbClr val="002060"/>
              </a:solidFill>
            </a:endParaRPr>
          </a:p>
          <a:p>
            <a:endParaRPr lang="ru-RU" sz="4400" i="1" dirty="0" smtClean="0">
              <a:solidFill>
                <a:srgbClr val="002060"/>
              </a:solidFill>
            </a:endParaRPr>
          </a:p>
          <a:p>
            <a:endParaRPr lang="ru-RU" sz="4400" i="1" dirty="0" smtClean="0">
              <a:solidFill>
                <a:srgbClr val="002060"/>
              </a:solidFill>
            </a:endParaRPr>
          </a:p>
          <a:p>
            <a:r>
              <a:rPr lang="en-US" sz="4400" b="1" i="1" dirty="0" err="1" smtClean="0">
                <a:solidFill>
                  <a:srgbClr val="002060"/>
                </a:solidFill>
              </a:rPr>
              <a:t>Aq</a:t>
            </a:r>
            <a:r>
              <a:rPr lang="en-US" sz="4400" b="1" i="1" dirty="0" smtClean="0">
                <a:solidFill>
                  <a:srgbClr val="002060"/>
                </a:solidFill>
              </a:rPr>
              <a:t> </a:t>
            </a:r>
            <a:r>
              <a:rPr lang="ru-RU" sz="4400" b="1" i="1" dirty="0" smtClean="0">
                <a:solidFill>
                  <a:srgbClr val="002060"/>
                </a:solidFill>
              </a:rPr>
              <a:t>вместо </a:t>
            </a:r>
            <a:r>
              <a:rPr lang="en-US" sz="4400" b="1" i="1" dirty="0" smtClean="0">
                <a:solidFill>
                  <a:srgbClr val="002060"/>
                </a:solidFill>
              </a:rPr>
              <a:t>A</a:t>
            </a:r>
            <a:r>
              <a:rPr lang="en-US" sz="4400" b="1" i="1" baseline="30000" dirty="0" smtClean="0">
                <a:solidFill>
                  <a:srgbClr val="002060"/>
                </a:solidFill>
              </a:rPr>
              <a:t>2</a:t>
            </a:r>
          </a:p>
          <a:p>
            <a:r>
              <a:rPr lang="en-US" sz="4400" b="1" i="1" dirty="0" smtClean="0">
                <a:solidFill>
                  <a:srgbClr val="002060"/>
                </a:solidFill>
              </a:rPr>
              <a:t>Ac </a:t>
            </a:r>
            <a:r>
              <a:rPr lang="ru-RU" sz="4400" b="1" i="1" dirty="0" smtClean="0">
                <a:solidFill>
                  <a:srgbClr val="002060"/>
                </a:solidFill>
              </a:rPr>
              <a:t>вместо </a:t>
            </a:r>
            <a:r>
              <a:rPr lang="en-US" sz="4400" b="1" i="1" dirty="0" smtClean="0">
                <a:solidFill>
                  <a:srgbClr val="002060"/>
                </a:solidFill>
              </a:rPr>
              <a:t>A</a:t>
            </a:r>
            <a:r>
              <a:rPr lang="en-US" sz="4400" b="1" i="1" baseline="30000" dirty="0" smtClean="0">
                <a:solidFill>
                  <a:srgbClr val="002060"/>
                </a:solidFill>
              </a:rPr>
              <a:t>3</a:t>
            </a:r>
          </a:p>
          <a:p>
            <a:r>
              <a:rPr lang="en-US" sz="4400" b="1" i="1" dirty="0" err="1" smtClean="0">
                <a:solidFill>
                  <a:srgbClr val="002060"/>
                </a:solidFill>
              </a:rPr>
              <a:t>Aqq</a:t>
            </a:r>
            <a:r>
              <a:rPr lang="ru-RU" sz="4400" b="1" i="1" dirty="0" smtClean="0">
                <a:solidFill>
                  <a:srgbClr val="002060"/>
                </a:solidFill>
              </a:rPr>
              <a:t>вместо </a:t>
            </a:r>
            <a:r>
              <a:rPr lang="en-US" sz="4400" b="1" i="1" dirty="0" smtClean="0">
                <a:solidFill>
                  <a:srgbClr val="002060"/>
                </a:solidFill>
              </a:rPr>
              <a:t> A</a:t>
            </a:r>
            <a:r>
              <a:rPr lang="en-US" sz="4400" b="1" i="1" baseline="30000" dirty="0" smtClean="0">
                <a:solidFill>
                  <a:srgbClr val="002060"/>
                </a:solidFill>
              </a:rPr>
              <a:t>4</a:t>
            </a:r>
            <a:endParaRPr lang="ru-RU" sz="4400" b="1" i="1" baseline="30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6172" cy="11620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Франсуа Виет (1540-1603) – французский </a:t>
            </a:r>
            <a:r>
              <a:rPr lang="ru-RU" sz="2800" dirty="0" err="1" smtClean="0">
                <a:solidFill>
                  <a:srgbClr val="FF0000"/>
                </a:solidFill>
              </a:rPr>
              <a:t>матемматик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28675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4071966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Виет  применял сокращения: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N </a:t>
            </a:r>
            <a:r>
              <a:rPr lang="ru-RU" sz="2800" dirty="0" smtClean="0">
                <a:solidFill>
                  <a:srgbClr val="002060"/>
                </a:solidFill>
              </a:rPr>
              <a:t>для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первой степени,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Q</a:t>
            </a:r>
            <a:r>
              <a:rPr lang="ru-RU" sz="2800" dirty="0" smtClean="0">
                <a:solidFill>
                  <a:srgbClr val="002060"/>
                </a:solidFill>
              </a:rPr>
              <a:t> для второй степени,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C</a:t>
            </a:r>
            <a:r>
              <a:rPr lang="ru-RU" sz="2800" dirty="0" smtClean="0">
                <a:solidFill>
                  <a:srgbClr val="002060"/>
                </a:solidFill>
              </a:rPr>
              <a:t> для третьей степени,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QQ</a:t>
            </a:r>
            <a:r>
              <a:rPr lang="ru-RU" sz="2800" dirty="0" smtClean="0">
                <a:solidFill>
                  <a:srgbClr val="002060"/>
                </a:solidFill>
              </a:rPr>
              <a:t> для четвертой и т. д.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Например  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1C-8Q+16N  </a:t>
            </a:r>
            <a:r>
              <a:rPr lang="en-US" sz="2800" b="1" dirty="0" err="1" smtClean="0">
                <a:solidFill>
                  <a:srgbClr val="002060"/>
                </a:solidFill>
              </a:rPr>
              <a:t>aequatur</a:t>
            </a:r>
            <a:r>
              <a:rPr lang="en-US" sz="2800" b="1" dirty="0" smtClean="0">
                <a:solidFill>
                  <a:srgbClr val="002060"/>
                </a:solidFill>
              </a:rPr>
              <a:t> 40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означает :    </a:t>
            </a:r>
          </a:p>
          <a:p>
            <a:r>
              <a:rPr lang="en-US" sz="2800" b="1" i="1" dirty="0" smtClean="0">
                <a:solidFill>
                  <a:srgbClr val="002060"/>
                </a:solidFill>
              </a:rPr>
              <a:t>x</a:t>
            </a:r>
            <a:r>
              <a:rPr lang="en-US" sz="2800" b="1" i="1" baseline="30000" dirty="0" smtClean="0">
                <a:solidFill>
                  <a:srgbClr val="002060"/>
                </a:solidFill>
              </a:rPr>
              <a:t>3</a:t>
            </a:r>
            <a:r>
              <a:rPr lang="en-US" sz="2800" b="1" i="1" dirty="0" smtClean="0">
                <a:solidFill>
                  <a:srgbClr val="002060"/>
                </a:solidFill>
              </a:rPr>
              <a:t> – 8x</a:t>
            </a:r>
            <a:r>
              <a:rPr lang="en-US" sz="2800" b="1" i="1" baseline="30000" dirty="0" smtClean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 + 16x = 40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21200" y="1268413"/>
            <a:ext cx="3146425" cy="44973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6172" cy="11620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Михаэль Штифель (1487г.-19.04.1567г.) -немецкий математик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555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929090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ААА вместо А</a:t>
            </a:r>
            <a:r>
              <a:rPr lang="ru-RU" sz="3200" b="1" i="1" baseline="30000" dirty="0" smtClean="0">
                <a:solidFill>
                  <a:srgbClr val="002060"/>
                </a:solidFill>
              </a:rPr>
              <a:t>3</a:t>
            </a:r>
          </a:p>
        </p:txBody>
      </p:sp>
      <p:pic>
        <p:nvPicPr>
          <p:cNvPr id="23556" name="Picture 2" descr="D:\алка\алгебра 9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685800"/>
            <a:ext cx="4103688" cy="5407025"/>
          </a:xfrm>
          <a:noFill/>
          <a:ln w="88900" cmpd="dbl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151287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Рене Декарт (1596-1650) –французский математик</a:t>
            </a:r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781456" cy="4691063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Рене Декарт в его «Геометрии» (1637)  впервые ввёл современное обозначение степеней</a:t>
            </a: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93813"/>
            <a:ext cx="3925888" cy="4799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Найдите значения выражений: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6143668" cy="464347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5400" i="1" dirty="0" smtClean="0">
                <a:solidFill>
                  <a:srgbClr val="002060"/>
                </a:solidFill>
                <a:latin typeface="Monotype Corsiva" pitchFamily="66" charset="0"/>
              </a:rPr>
              <a:t>3+3+3+3</a:t>
            </a:r>
            <a:r>
              <a:rPr lang="ru-RU" sz="5400" i="1" dirty="0" smtClean="0">
                <a:solidFill>
                  <a:srgbClr val="002060"/>
                </a:solidFill>
                <a:latin typeface="Monotype Corsiva" pitchFamily="66" charset="0"/>
              </a:rPr>
              <a:t>= </a:t>
            </a:r>
            <a:endParaRPr lang="ru-RU" sz="5400" i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5400" i="1" dirty="0" smtClean="0">
                <a:solidFill>
                  <a:srgbClr val="002060"/>
                </a:solidFill>
                <a:latin typeface="Monotype Corsiva" pitchFamily="66" charset="0"/>
              </a:rPr>
              <a:t>2+2+2+2+2+2+2=</a:t>
            </a:r>
          </a:p>
          <a:p>
            <a:pPr>
              <a:buFont typeface="Wingdings" pitchFamily="2" charset="2"/>
              <a:buNone/>
            </a:pPr>
            <a:r>
              <a:rPr lang="ru-RU" sz="3600" i="1" dirty="0" smtClean="0">
                <a:solidFill>
                  <a:srgbClr val="FF0000"/>
                </a:solidFill>
                <a:latin typeface="Monotype Corsiva" pitchFamily="66" charset="0"/>
              </a:rPr>
              <a:t>Упростите выражение:</a:t>
            </a:r>
          </a:p>
          <a:p>
            <a:pPr>
              <a:buFont typeface="Wingdings" pitchFamily="2" charset="2"/>
              <a:buNone/>
            </a:pPr>
            <a:r>
              <a:rPr lang="ru-RU" sz="5400" i="1" dirty="0" err="1" smtClean="0">
                <a:solidFill>
                  <a:srgbClr val="002060"/>
                </a:solidFill>
                <a:latin typeface="Monotype Corsiva" pitchFamily="66" charset="0"/>
              </a:rPr>
              <a:t>х+х+х+</a:t>
            </a:r>
            <a:r>
              <a:rPr lang="ru-RU" sz="5400" i="1" dirty="0" smtClean="0">
                <a:solidFill>
                  <a:srgbClr val="002060"/>
                </a:solidFill>
                <a:latin typeface="Monotype Corsiva" pitchFamily="66" charset="0"/>
              </a:rPr>
              <a:t>…+</a:t>
            </a:r>
            <a:r>
              <a:rPr lang="ru-RU" sz="5400" i="1" dirty="0" err="1" smtClean="0">
                <a:solidFill>
                  <a:srgbClr val="002060"/>
                </a:solidFill>
                <a:latin typeface="Monotype Corsiva" pitchFamily="66" charset="0"/>
              </a:rPr>
              <a:t>х+х=</a:t>
            </a:r>
            <a:r>
              <a:rPr lang="ru-RU" sz="54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sz="5400" i="1" baseline="34000" dirty="0" err="1" smtClean="0"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ru-RU" sz="5400" i="1" baseline="34000" dirty="0" smtClean="0">
                <a:solidFill>
                  <a:srgbClr val="FF0000"/>
                </a:solidFill>
                <a:latin typeface="Monotype Corsiva" pitchFamily="66" charset="0"/>
              </a:rPr>
              <a:t> слагаемых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1"/>
          <p:cNvSpPr>
            <a:spLocks noGrp="1"/>
          </p:cNvSpPr>
          <p:nvPr>
            <p:ph idx="4294967295"/>
          </p:nvPr>
        </p:nvSpPr>
        <p:spPr>
          <a:xfrm>
            <a:off x="1" y="1481138"/>
            <a:ext cx="4643438" cy="4525962"/>
          </a:xfrm>
        </p:spPr>
        <p:txBody>
          <a:bodyPr/>
          <a:lstStyle/>
          <a:p>
            <a:pPr marL="365125" indent="-255588" eaLnBrk="1" hangingPunct="1">
              <a:buClr>
                <a:srgbClr val="227A8F"/>
              </a:buClr>
              <a:buFont typeface="Wingdings" pitchFamily="2" charset="2"/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физике: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Clr>
                <a:srgbClr val="227A8F"/>
              </a:buCl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10 = 10</a:t>
            </a:r>
            <a:r>
              <a:rPr lang="ru-RU" sz="3600" b="1" i="1" baseline="30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Clr>
                <a:srgbClr val="227A8F"/>
              </a:buCl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100 = 10</a:t>
            </a:r>
            <a:r>
              <a:rPr lang="ru-RU" sz="3600" b="1" i="1" baseline="30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2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санти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) 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Clr>
                <a:srgbClr val="227A8F"/>
              </a:buCl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1000 = 10</a:t>
            </a:r>
            <a:r>
              <a:rPr lang="ru-RU" sz="3600" b="1" i="1" baseline="30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3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(кило)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Clr>
                <a:srgbClr val="227A8F"/>
              </a:buCl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1000000 = 10</a:t>
            </a:r>
            <a:r>
              <a:rPr lang="ru-RU" sz="3600" b="1" i="1" baseline="30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6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(Мега)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Clr>
                <a:srgbClr val="227A8F"/>
              </a:buClr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1000000000 = 10</a:t>
            </a:r>
            <a:r>
              <a:rPr lang="ru-RU" sz="3600" b="1" i="1" baseline="30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9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(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Гига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)</a:t>
            </a:r>
            <a:endParaRPr lang="ru-RU" sz="36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Clr>
                <a:srgbClr val="227A8F"/>
              </a:buClr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332656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kern="1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Использование записи в виде степени.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714876" y="1557338"/>
            <a:ext cx="42497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rgbClr val="FF0000"/>
                </a:solidFill>
                <a:cs typeface="Times New Roman" pitchFamily="18" charset="0"/>
              </a:rPr>
              <a:t>При переводе </a:t>
            </a:r>
          </a:p>
          <a:p>
            <a:r>
              <a:rPr lang="ru-RU" sz="2800" b="1" i="1" u="sng" dirty="0">
                <a:solidFill>
                  <a:srgbClr val="FF0000"/>
                </a:solidFill>
                <a:cs typeface="Times New Roman" pitchFamily="18" charset="0"/>
              </a:rPr>
              <a:t>единиц измерения:</a:t>
            </a:r>
          </a:p>
          <a:p>
            <a:endParaRPr lang="ru-RU" sz="2800" b="1" i="1" u="sng" dirty="0">
              <a:cs typeface="Times New Roman" pitchFamily="18" charset="0"/>
            </a:endParaRPr>
          </a:p>
          <a:p>
            <a:r>
              <a:rPr lang="ru-RU" sz="3200" b="1" i="1" dirty="0">
                <a:solidFill>
                  <a:srgbClr val="002060"/>
                </a:solidFill>
                <a:cs typeface="Times New Roman" pitchFamily="18" charset="0"/>
              </a:rPr>
              <a:t>72 км = 72000 м = 72∙10</a:t>
            </a:r>
            <a:r>
              <a:rPr lang="ru-RU" sz="3200" b="1" i="1" baseline="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3200" b="1" i="1" dirty="0">
                <a:solidFill>
                  <a:srgbClr val="002060"/>
                </a:solidFill>
                <a:cs typeface="Times New Roman" pitchFamily="18" charset="0"/>
              </a:rPr>
              <a:t> м</a:t>
            </a:r>
          </a:p>
          <a:p>
            <a:r>
              <a:rPr lang="ru-RU" sz="3200" b="1" i="1" dirty="0">
                <a:solidFill>
                  <a:srgbClr val="002060"/>
                </a:solidFill>
                <a:cs typeface="Times New Roman" pitchFamily="18" charset="0"/>
              </a:rPr>
              <a:t>5кг = 5000 г = 5∙10</a:t>
            </a:r>
            <a:r>
              <a:rPr lang="ru-RU" sz="3200" b="1" i="1" baseline="30000" dirty="0">
                <a:solidFill>
                  <a:srgbClr val="002060"/>
                </a:solidFill>
                <a:cs typeface="Times New Roman" pitchFamily="18" charset="0"/>
              </a:rPr>
              <a:t>3</a:t>
            </a:r>
            <a:r>
              <a:rPr lang="ru-RU" sz="3200" b="1" i="1" dirty="0">
                <a:solidFill>
                  <a:srgbClr val="002060"/>
                </a:solidFill>
                <a:cs typeface="Times New Roman" pitchFamily="18" charset="0"/>
              </a:rPr>
              <a:t>г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сканиров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757610" cy="116205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Monotype Corsiva" pitchFamily="66" charset="0"/>
              </a:rPr>
              <a:t>Миаил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 Васильевич Ломоносов (1711-1765)-русский учёный</a:t>
            </a:r>
          </a:p>
        </p:txBody>
      </p:sp>
      <p:sp>
        <p:nvSpPr>
          <p:cNvPr id="29699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4929222" cy="4691063"/>
          </a:xfrm>
        </p:spPr>
        <p:txBody>
          <a:bodyPr>
            <a:normAutofit/>
          </a:bodyPr>
          <a:lstStyle/>
          <a:p>
            <a:pPr marL="342900" indent="-342900"/>
            <a:endParaRPr lang="en-US" sz="24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342900" indent="-342900"/>
            <a:endParaRPr lang="en-US" sz="2400" b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pPr marL="342900" indent="-342900"/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“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Пусть кто-нибудь попробует </a:t>
            </a:r>
          </a:p>
          <a:p>
            <a:pPr marL="342900" indent="-342900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вычеркнуть из математики </a:t>
            </a:r>
          </a:p>
          <a:p>
            <a:pPr marL="342900" indent="-342900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степени, и он увидит, что без </a:t>
            </a:r>
          </a:p>
          <a:p>
            <a:pPr marL="342900" indent="-342900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них далеко не уедешь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”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342900" indent="-342900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 М.В.Ломоносов</a:t>
            </a:r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80" y="1142984"/>
            <a:ext cx="3673475" cy="48942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sz="6000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Monotype Corsiva" pitchFamily="66" charset="0"/>
              </a:rPr>
              <a:t>Древний Вавилон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cs typeface="Arial" charset="0"/>
              </a:rPr>
              <a:t>   </a:t>
            </a: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Вавилоняне пошли дальше: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   составили и пользовались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   </a:t>
            </a:r>
            <a:r>
              <a:rPr lang="ru-RU" i="1" dirty="0" smtClean="0">
                <a:solidFill>
                  <a:srgbClr val="FF0000"/>
                </a:solidFill>
                <a:cs typeface="Arial" charset="0"/>
              </a:rPr>
              <a:t>таблицами квадратов и кубов чисел</a:t>
            </a: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   Давайте и мы с вами составим таблицу квадратов для первых 20-ти натуральных чисел  и таблицу кубов для первых</a:t>
            </a:r>
          </a:p>
          <a:p>
            <a:pPr eaLnBrk="1" hangingPunct="1">
              <a:buFontTx/>
              <a:buNone/>
            </a:pPr>
            <a:r>
              <a:rPr lang="ru-RU" i="1" dirty="0" smtClean="0">
                <a:solidFill>
                  <a:srgbClr val="002060"/>
                </a:solidFill>
                <a:cs typeface="Arial" charset="0"/>
              </a:rPr>
              <a:t>   10-ти натуральных чисел.</a:t>
            </a:r>
            <a:endParaRPr lang="en-US" i="1" dirty="0" smtClean="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0"/>
            <a:ext cx="3143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0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smtClean="0">
                <a:solidFill>
                  <a:srgbClr val="FF0000"/>
                </a:solidFill>
              </a:rPr>
              <a:t>Таблица квадратов и кубов</a:t>
            </a:r>
          </a:p>
        </p:txBody>
      </p:sp>
      <p:graphicFrame>
        <p:nvGraphicFramePr>
          <p:cNvPr id="180322" name="Group 98"/>
          <p:cNvGraphicFramePr>
            <a:graphicFrameLocks noGrp="1"/>
          </p:cNvGraphicFramePr>
          <p:nvPr>
            <p:ph idx="1"/>
          </p:nvPr>
        </p:nvGraphicFramePr>
        <p:xfrm>
          <a:off x="214278" y="1714501"/>
          <a:ext cx="8715436" cy="3929078"/>
        </p:xfrm>
        <a:graphic>
          <a:graphicData uri="http://schemas.openxmlformats.org/drawingml/2006/table">
            <a:tbl>
              <a:tblPr/>
              <a:tblGrid>
                <a:gridCol w="415449"/>
                <a:gridCol w="464091"/>
                <a:gridCol w="365010"/>
                <a:gridCol w="415449"/>
                <a:gridCol w="415448"/>
                <a:gridCol w="413651"/>
                <a:gridCol w="415449"/>
                <a:gridCol w="415448"/>
                <a:gridCol w="413651"/>
                <a:gridCol w="415449"/>
                <a:gridCol w="417248"/>
                <a:gridCol w="417248"/>
                <a:gridCol w="411852"/>
                <a:gridCol w="415449"/>
                <a:gridCol w="415448"/>
                <a:gridCol w="413651"/>
                <a:gridCol w="415449"/>
                <a:gridCol w="415448"/>
                <a:gridCol w="415449"/>
                <a:gridCol w="413651"/>
                <a:gridCol w="415448"/>
              </a:tblGrid>
              <a:tr h="1447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44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²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37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en-US" sz="12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³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73" name="Picture 103" descr="BD0722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5875" y="142875"/>
            <a:ext cx="1508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i="1" dirty="0" smtClean="0">
                <a:solidFill>
                  <a:srgbClr val="00B050"/>
                </a:solidFill>
                <a:latin typeface="Monotype Corsiva" pitchFamily="66" charset="0"/>
              </a:rPr>
              <a:t>Задания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714356"/>
            <a:ext cx="4352925" cy="6143644"/>
          </a:xfrm>
          <a:ln>
            <a:solidFill>
              <a:srgbClr val="FF6699"/>
            </a:solidFill>
          </a:ln>
        </p:spPr>
        <p:txBody>
          <a:bodyPr>
            <a:normAutofit fontScale="70000" lnSpcReduction="20000"/>
          </a:bodyPr>
          <a:lstStyle/>
          <a:p>
            <a:pPr marL="457200" indent="-457200" algn="ctr"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Примеры.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Запишем:</a:t>
            </a:r>
          </a:p>
          <a:p>
            <a:pPr marL="457200" indent="-457200" algn="ctr" eaLnBrk="1" hangingPunct="1">
              <a:buFont typeface="Times New Roman" pitchFamily="18" charset="0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</a:rPr>
              <a:t>Квадрат разности чисел  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и</a:t>
            </a:r>
            <a:r>
              <a:rPr lang="en-US" sz="4000" b="1" dirty="0" smtClean="0">
                <a:solidFill>
                  <a:srgbClr val="002060"/>
                </a:solidFill>
              </a:rPr>
              <a:t> b</a:t>
            </a:r>
            <a:r>
              <a:rPr lang="ru-RU" sz="4000" b="1" dirty="0" smtClean="0">
                <a:solidFill>
                  <a:srgbClr val="002060"/>
                </a:solidFill>
              </a:rPr>
              <a:t>:</a:t>
            </a:r>
            <a:endParaRPr lang="ru-RU" sz="4000" b="1" dirty="0" smtClean="0">
              <a:solidFill>
                <a:srgbClr val="002060"/>
              </a:solidFill>
              <a:cs typeface="Arial" charset="0"/>
            </a:endParaRPr>
          </a:p>
          <a:p>
            <a:pPr marL="457200" indent="-457200" algn="ctr" eaLnBrk="1" hangingPunct="1"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cs typeface="Arial" charset="0"/>
              </a:rPr>
              <a:t>Разность квадратов чисел а и </a:t>
            </a:r>
            <a:r>
              <a:rPr lang="en-US" sz="4000" b="1" dirty="0" smtClean="0">
                <a:solidFill>
                  <a:srgbClr val="002060"/>
                </a:solidFill>
                <a:cs typeface="Arial" charset="0"/>
              </a:rPr>
              <a:t>b</a:t>
            </a:r>
            <a:r>
              <a:rPr lang="ru-RU" sz="4000" b="1" dirty="0" smtClean="0">
                <a:solidFill>
                  <a:srgbClr val="002060"/>
                </a:solidFill>
                <a:cs typeface="Arial" charset="0"/>
              </a:rPr>
              <a:t>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cs typeface="Arial" charset="0"/>
              </a:rPr>
              <a:t>Куб суммы чисел </a:t>
            </a:r>
            <a:r>
              <a:rPr lang="ru-RU" sz="4000" b="1" dirty="0" err="1" smtClean="0">
                <a:solidFill>
                  <a:srgbClr val="002060"/>
                </a:solidFill>
                <a:cs typeface="Arial" charset="0"/>
              </a:rPr>
              <a:t>х</a:t>
            </a:r>
            <a:r>
              <a:rPr lang="ru-RU" sz="4000" b="1" dirty="0" smtClean="0">
                <a:solidFill>
                  <a:srgbClr val="002060"/>
                </a:solidFill>
                <a:cs typeface="Arial" charset="0"/>
              </a:rPr>
              <a:t> и 8:       </a:t>
            </a:r>
          </a:p>
          <a:p>
            <a:pPr marL="457200" indent="-457200" eaLnBrk="1" hangingPunct="1">
              <a:buFontTx/>
              <a:buAutoNum type="arabicPeriod" startAt="4"/>
            </a:pPr>
            <a:r>
              <a:rPr lang="ru-RU" sz="4000" b="1" dirty="0" smtClean="0">
                <a:solidFill>
                  <a:srgbClr val="002060"/>
                </a:solidFill>
                <a:cs typeface="Arial" charset="0"/>
              </a:rPr>
              <a:t>Сумму кубов чисел  </a:t>
            </a:r>
            <a:r>
              <a:rPr lang="ru-RU" sz="4000" b="1" dirty="0" err="1" smtClean="0">
                <a:solidFill>
                  <a:srgbClr val="002060"/>
                </a:solidFill>
                <a:cs typeface="Arial" charset="0"/>
              </a:rPr>
              <a:t>х</a:t>
            </a:r>
            <a:r>
              <a:rPr lang="ru-RU" sz="4000" b="1" dirty="0" smtClean="0">
                <a:solidFill>
                  <a:srgbClr val="002060"/>
                </a:solidFill>
                <a:cs typeface="Arial" charset="0"/>
              </a:rPr>
              <a:t> и  8:</a:t>
            </a:r>
          </a:p>
          <a:p>
            <a:pPr marL="457200" indent="-457200" eaLnBrk="1" hangingPunct="1">
              <a:buFontTx/>
              <a:buNone/>
            </a:pPr>
            <a:endParaRPr lang="ru-RU" sz="3600" b="1" dirty="0" smtClean="0">
              <a:solidFill>
                <a:srgbClr val="FF0000"/>
              </a:solidFill>
              <a:cs typeface="Arial" charset="0"/>
            </a:endParaRPr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 1. (а-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b</a:t>
            </a: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²</a:t>
            </a:r>
            <a:endParaRPr lang="ru-RU" sz="4000" b="1" dirty="0" smtClean="0">
              <a:solidFill>
                <a:srgbClr val="FF0000"/>
              </a:solidFill>
              <a:cs typeface="Arial" charset="0"/>
            </a:endParaRPr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2.  а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²</a:t>
            </a: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b²</a:t>
            </a:r>
            <a:endParaRPr lang="ru-RU" sz="4000" b="1" dirty="0" smtClean="0">
              <a:solidFill>
                <a:srgbClr val="FF0000"/>
              </a:solidFill>
              <a:cs typeface="Arial" charset="0"/>
            </a:endParaRPr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 3.  </a:t>
            </a:r>
            <a:r>
              <a:rPr lang="ru-RU" sz="4000" b="1" dirty="0" err="1" smtClean="0">
                <a:solidFill>
                  <a:srgbClr val="FF0000"/>
                </a:solidFill>
                <a:cs typeface="Arial" charset="0"/>
              </a:rPr>
              <a:t>х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³</a:t>
            </a: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+8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³</a:t>
            </a:r>
            <a:endParaRPr lang="ru-RU" sz="4000" b="1" dirty="0" smtClean="0">
              <a:solidFill>
                <a:srgbClr val="FF0000"/>
              </a:solidFill>
              <a:cs typeface="Arial" charset="0"/>
            </a:endParaRPr>
          </a:p>
          <a:p>
            <a:pPr marL="457200" indent="-457200" algn="ctr" eaLnBrk="1" hangingPunct="1"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cs typeface="Arial" charset="0"/>
              </a:rPr>
              <a:t>  4. (х+8)</a:t>
            </a:r>
            <a:r>
              <a:rPr lang="en-US" sz="4000" b="1" dirty="0" smtClean="0">
                <a:solidFill>
                  <a:srgbClr val="FF0000"/>
                </a:solidFill>
                <a:cs typeface="Arial" charset="0"/>
              </a:rPr>
              <a:t>³</a:t>
            </a:r>
          </a:p>
          <a:p>
            <a:pPr marL="457200" indent="-45720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  <a:cs typeface="Arial" charset="0"/>
              </a:rPr>
              <a:t>      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14356"/>
            <a:ext cx="4281488" cy="6143644"/>
          </a:xfrm>
          <a:ln>
            <a:solidFill>
              <a:srgbClr val="FF6699"/>
            </a:solidFill>
          </a:ln>
        </p:spPr>
        <p:txBody>
          <a:bodyPr>
            <a:normAutofit/>
          </a:bodyPr>
          <a:lstStyle/>
          <a:p>
            <a:pPr marL="381000" indent="-381000" algn="ctr" eaLnBrk="1" hangingPunct="1">
              <a:buFontTx/>
              <a:buNone/>
            </a:pPr>
            <a:r>
              <a:rPr lang="ru-RU" b="1" dirty="0" smtClean="0">
                <a:solidFill>
                  <a:srgbClr val="FF3300"/>
                </a:solidFill>
              </a:rPr>
              <a:t>    Сделай сам.</a:t>
            </a:r>
          </a:p>
          <a:p>
            <a:pPr marL="381000" indent="-381000"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Запиши: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Квадрат суммы чисел     </a:t>
            </a:r>
            <a:r>
              <a:rPr lang="en-US" b="1" i="1" dirty="0" smtClean="0">
                <a:solidFill>
                  <a:srgbClr val="002060"/>
                </a:solidFill>
              </a:rPr>
              <a:t>u</a:t>
            </a:r>
            <a:r>
              <a:rPr lang="ru-RU" b="1" i="1" dirty="0" smtClean="0">
                <a:solidFill>
                  <a:srgbClr val="002060"/>
                </a:solidFill>
              </a:rPr>
              <a:t> и</a:t>
            </a:r>
            <a:r>
              <a:rPr lang="en-US" b="1" i="1" dirty="0" smtClean="0">
                <a:solidFill>
                  <a:srgbClr val="002060"/>
                </a:solidFill>
              </a:rPr>
              <a:t> v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Сумму квадратов чисел  </a:t>
            </a:r>
            <a:r>
              <a:rPr lang="ru-RU" b="1" i="1" dirty="0" err="1" smtClean="0">
                <a:solidFill>
                  <a:srgbClr val="002060"/>
                </a:solidFill>
              </a:rPr>
              <a:t>х</a:t>
            </a:r>
            <a:r>
              <a:rPr lang="ru-RU" b="1" i="1" dirty="0" smtClean="0">
                <a:solidFill>
                  <a:srgbClr val="002060"/>
                </a:solidFill>
              </a:rPr>
              <a:t> и 5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Куб разности чисел а и 3</a:t>
            </a:r>
          </a:p>
          <a:p>
            <a:pPr marL="381000" indent="-381000" eaLnBrk="1" hangingPunct="1">
              <a:buFont typeface="Wingdings" pitchFamily="2" charset="2"/>
              <a:buAutoNum type="arabicPeriod"/>
            </a:pPr>
            <a:r>
              <a:rPr lang="ru-RU" b="1" i="1" dirty="0" smtClean="0">
                <a:solidFill>
                  <a:srgbClr val="002060"/>
                </a:solidFill>
              </a:rPr>
              <a:t>Разность кубов чисел      а и 7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i="1" smtClean="0">
                <a:latin typeface="Monotype Corsiva" pitchFamily="66" charset="0"/>
              </a:rPr>
              <a:t>Проверь себя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/>
              <a:t>(</a:t>
            </a:r>
            <a:r>
              <a:rPr lang="en-US" smtClean="0"/>
              <a:t>u</a:t>
            </a:r>
            <a:r>
              <a:rPr lang="ru-RU" smtClean="0"/>
              <a:t>+</a:t>
            </a:r>
            <a:r>
              <a:rPr lang="en-US" smtClean="0"/>
              <a:t>v</a:t>
            </a:r>
            <a:r>
              <a:rPr lang="ru-RU" smtClean="0"/>
              <a:t>)</a:t>
            </a:r>
            <a:r>
              <a:rPr lang="en-US" smtClean="0">
                <a:cs typeface="Arial" charset="0"/>
              </a:rPr>
              <a:t>²</a:t>
            </a:r>
            <a:endParaRPr lang="ru-RU" smtClean="0">
              <a:cs typeface="Arial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>
                <a:cs typeface="Arial" charset="0"/>
              </a:rPr>
              <a:t>х</a:t>
            </a:r>
            <a:r>
              <a:rPr lang="en-US" smtClean="0">
                <a:cs typeface="Arial" charset="0"/>
              </a:rPr>
              <a:t>²</a:t>
            </a:r>
            <a:r>
              <a:rPr lang="ru-RU" smtClean="0">
                <a:cs typeface="Arial" charset="0"/>
              </a:rPr>
              <a:t>+5</a:t>
            </a:r>
            <a:r>
              <a:rPr lang="en-US" smtClean="0">
                <a:cs typeface="Arial" charset="0"/>
              </a:rPr>
              <a:t>²</a:t>
            </a:r>
            <a:endParaRPr lang="ru-RU" smtClean="0">
              <a:cs typeface="Arial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>
                <a:cs typeface="Arial" charset="0"/>
              </a:rPr>
              <a:t>(а-3)</a:t>
            </a:r>
            <a:r>
              <a:rPr lang="en-US" smtClean="0">
                <a:cs typeface="Arial" charset="0"/>
              </a:rPr>
              <a:t>³</a:t>
            </a:r>
            <a:endParaRPr lang="ru-RU" smtClean="0">
              <a:cs typeface="Arial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mtClean="0">
                <a:cs typeface="Arial" charset="0"/>
              </a:rPr>
              <a:t>а</a:t>
            </a:r>
            <a:r>
              <a:rPr lang="en-US" smtClean="0">
                <a:cs typeface="Arial" charset="0"/>
              </a:rPr>
              <a:t>³</a:t>
            </a:r>
            <a:r>
              <a:rPr lang="ru-RU" smtClean="0">
                <a:cs typeface="Arial" charset="0"/>
              </a:rPr>
              <a:t>-7</a:t>
            </a:r>
            <a:r>
              <a:rPr lang="en-US" smtClean="0">
                <a:cs typeface="Arial" charset="0"/>
              </a:rPr>
              <a:t>³</a:t>
            </a:r>
            <a:r>
              <a:rPr lang="ru-RU" smtClean="0">
                <a:cs typeface="Arial" charset="0"/>
              </a:rPr>
              <a:t>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>
                <a:cs typeface="Arial" charset="0"/>
              </a:rPr>
              <a:t>    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mtClean="0">
                <a:cs typeface="Arial" charset="0"/>
              </a:rPr>
              <a:t>  </a:t>
            </a:r>
            <a:r>
              <a:rPr lang="ru-RU" smtClean="0">
                <a:solidFill>
                  <a:srgbClr val="000099"/>
                </a:solidFill>
                <a:cs typeface="Arial" charset="0"/>
              </a:rPr>
              <a:t>ХОРОШО!</a:t>
            </a:r>
            <a:endParaRPr lang="en-US" smtClean="0">
              <a:solidFill>
                <a:srgbClr val="000099"/>
              </a:solidFill>
              <a:cs typeface="Arial" charset="0"/>
            </a:endParaRPr>
          </a:p>
        </p:txBody>
      </p:sp>
      <p:pic>
        <p:nvPicPr>
          <p:cNvPr id="25604" name="Picture 4" descr="PH00936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1928813"/>
            <a:ext cx="3094037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000" b="1" i="1" smtClean="0">
                <a:solidFill>
                  <a:srgbClr val="FF0000"/>
                </a:solidFill>
                <a:latin typeface="Monotype Corsiva" pitchFamily="66" charset="0"/>
              </a:rPr>
              <a:t>Диктант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71546"/>
            <a:ext cx="4857752" cy="5572164"/>
          </a:xfrm>
          <a:ln>
            <a:solidFill>
              <a:srgbClr val="FF6699"/>
            </a:solidFill>
          </a:ln>
        </p:spPr>
        <p:txBody>
          <a:bodyPr>
            <a:no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Запишите в виде произведения третью степень числа 4 и найдите её числовое значение.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Чему равна первая степень числа (-5)?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000099"/>
                </a:solidFill>
              </a:rPr>
              <a:t>Вычислите значение выражения: 2</a:t>
            </a:r>
            <a:r>
              <a:rPr lang="en-US" b="1" dirty="0" smtClean="0">
                <a:solidFill>
                  <a:srgbClr val="000099"/>
                </a:solidFill>
                <a:cs typeface="Arial" charset="0"/>
              </a:rPr>
              <a:t>³</a:t>
            </a: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cs typeface="Arial" charset="0"/>
              </a:rPr>
              <a:t>·</a:t>
            </a: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2</a:t>
            </a:r>
            <a:r>
              <a:rPr lang="en-US" b="1" dirty="0" smtClean="0">
                <a:solidFill>
                  <a:srgbClr val="000099"/>
                </a:solidFill>
                <a:cs typeface="Arial" charset="0"/>
              </a:rPr>
              <a:t>²</a:t>
            </a:r>
            <a:endParaRPr lang="ru-RU" b="1" dirty="0" smtClean="0">
              <a:solidFill>
                <a:srgbClr val="000099"/>
              </a:solidFill>
              <a:cs typeface="Arial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Чему равна сумма кубов чисел 5 и 3?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000099"/>
                </a:solidFill>
                <a:cs typeface="Arial" charset="0"/>
              </a:rPr>
              <a:t>Вычислите квадрат куба числа 3</a:t>
            </a:r>
            <a:r>
              <a:rPr lang="ru-RU" b="1" dirty="0" smtClean="0">
                <a:cs typeface="Arial" charset="0"/>
              </a:rPr>
              <a:t>.</a:t>
            </a:r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1071546"/>
            <a:ext cx="4286248" cy="5572164"/>
          </a:xfrm>
          <a:ln>
            <a:solidFill>
              <a:srgbClr val="000099"/>
            </a:solidFill>
          </a:ln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990099"/>
                </a:solidFill>
              </a:rPr>
              <a:t>Запишите в виде произведения четвёртую степень числа 3 и найдите её числовое значение.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990099"/>
                </a:solidFill>
              </a:rPr>
              <a:t>Чему равна первая степень числа 0,5?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990099"/>
                </a:solidFill>
              </a:rPr>
              <a:t>Вычислите значение выражения: 3</a:t>
            </a:r>
            <a:r>
              <a:rPr lang="en-US" b="1" dirty="0" smtClean="0">
                <a:solidFill>
                  <a:srgbClr val="990099"/>
                </a:solidFill>
                <a:cs typeface="Arial" charset="0"/>
              </a:rPr>
              <a:t>²</a:t>
            </a:r>
            <a:r>
              <a:rPr lang="ru-RU" b="1" dirty="0" smtClean="0">
                <a:solidFill>
                  <a:srgbClr val="990099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990099"/>
                </a:solidFill>
                <a:cs typeface="Arial" charset="0"/>
              </a:rPr>
              <a:t>·</a:t>
            </a:r>
            <a:r>
              <a:rPr lang="ru-RU" b="1" dirty="0" smtClean="0">
                <a:solidFill>
                  <a:srgbClr val="990099"/>
                </a:solidFill>
                <a:cs typeface="Arial" charset="0"/>
              </a:rPr>
              <a:t>3</a:t>
            </a:r>
            <a:r>
              <a:rPr lang="en-US" b="1" dirty="0" smtClean="0">
                <a:solidFill>
                  <a:srgbClr val="990099"/>
                </a:solidFill>
                <a:cs typeface="Arial" charset="0"/>
              </a:rPr>
              <a:t>³</a:t>
            </a:r>
            <a:r>
              <a:rPr lang="ru-RU" b="1" dirty="0" smtClean="0">
                <a:solidFill>
                  <a:srgbClr val="990099"/>
                </a:solidFill>
              </a:rPr>
              <a:t> .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990099"/>
                </a:solidFill>
              </a:rPr>
              <a:t>Чему равен квадрат разности чисел 3 и 2?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b="1" dirty="0" smtClean="0">
                <a:solidFill>
                  <a:srgbClr val="990099"/>
                </a:solidFill>
              </a:rPr>
              <a:t>Вычислите куб квадрата числа2.</a:t>
            </a:r>
            <a:r>
              <a:rPr lang="ru-RU" b="1" dirty="0" smtClean="0"/>
              <a:t> </a:t>
            </a:r>
          </a:p>
        </p:txBody>
      </p:sp>
      <p:pic>
        <p:nvPicPr>
          <p:cNvPr id="32773" name="Picture 4" descr="J007616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0"/>
            <a:ext cx="17049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Прямоугольник 5"/>
          <p:cNvSpPr>
            <a:spLocks noChangeArrowheads="1"/>
          </p:cNvSpPr>
          <p:nvPr/>
        </p:nvSpPr>
        <p:spPr bwMode="auto">
          <a:xfrm>
            <a:off x="2357438" y="785795"/>
            <a:ext cx="13350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B050"/>
                </a:solidFill>
                <a:cs typeface="Arial" charset="0"/>
              </a:rPr>
              <a:t>1 вариант</a:t>
            </a:r>
            <a:endParaRPr lang="en-US" sz="2000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32775" name="Прямоугольник 6"/>
          <p:cNvSpPr>
            <a:spLocks noChangeArrowheads="1"/>
          </p:cNvSpPr>
          <p:nvPr/>
        </p:nvSpPr>
        <p:spPr bwMode="auto">
          <a:xfrm>
            <a:off x="5786438" y="714356"/>
            <a:ext cx="1433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0000FF"/>
                </a:solidFill>
              </a:rPr>
              <a:t>2 вариант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i="1" smtClean="0">
                <a:solidFill>
                  <a:srgbClr val="FF0000"/>
                </a:solidFill>
                <a:latin typeface="Monotype Corsiva" pitchFamily="66" charset="0"/>
              </a:rPr>
              <a:t>Проверим!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FF3300"/>
            </a:solidFill>
          </a:ln>
        </p:spPr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</a:rPr>
              <a:t>4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³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=4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·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4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·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4=64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(-5)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¹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= - 5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³·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2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²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 = 8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·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4 = 32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5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³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+3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³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 = 125+27 = 152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(3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³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²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   =27</a:t>
            </a:r>
            <a:r>
              <a:rPr lang="en-US" sz="3200" b="1" i="1" dirty="0" smtClean="0">
                <a:solidFill>
                  <a:srgbClr val="FF0000"/>
                </a:solidFill>
                <a:cs typeface="Arial" charset="0"/>
              </a:rPr>
              <a:t>²</a:t>
            </a:r>
            <a:r>
              <a:rPr lang="ru-RU" sz="3200" b="1" i="1" dirty="0" smtClean="0">
                <a:solidFill>
                  <a:srgbClr val="FF0000"/>
                </a:solidFill>
                <a:cs typeface="Arial" charset="0"/>
              </a:rPr>
              <a:t> = 729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000099"/>
            </a:solidFill>
          </a:ln>
        </p:spPr>
        <p:txBody>
          <a:bodyPr>
            <a:normAutofit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³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=3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·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·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3=27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</a:rPr>
              <a:t>(0,5)¹=0,5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²·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3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³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=9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·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27=243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(3-2)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²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=1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²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=1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(2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²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)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³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=4</a:t>
            </a:r>
            <a:r>
              <a:rPr lang="en-US" sz="3600" b="1" i="1" dirty="0" smtClean="0">
                <a:solidFill>
                  <a:srgbClr val="002060"/>
                </a:solidFill>
                <a:cs typeface="Arial" charset="0"/>
              </a:rPr>
              <a:t>³</a:t>
            </a:r>
            <a:r>
              <a:rPr lang="ru-RU" sz="3600" b="1" i="1" dirty="0" smtClean="0">
                <a:solidFill>
                  <a:srgbClr val="002060"/>
                </a:solidFill>
                <a:cs typeface="Arial" charset="0"/>
              </a:rPr>
              <a:t>=64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14500" y="11430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ru-RU" b="1">
                <a:solidFill>
                  <a:srgbClr val="FF3300"/>
                </a:solidFill>
                <a:cs typeface="Arial" charset="0"/>
              </a:rPr>
              <a:t>1 вариант</a:t>
            </a:r>
            <a:endParaRPr lang="en-US" b="1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143625" y="11430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</a:pPr>
            <a:r>
              <a:rPr lang="ru-RU" b="1">
                <a:solidFill>
                  <a:srgbClr val="000099"/>
                </a:solidFill>
                <a:cs typeface="Arial" charset="0"/>
              </a:rPr>
              <a:t>2 вариант</a:t>
            </a:r>
            <a:endParaRPr lang="en-US" b="1">
              <a:solidFill>
                <a:srgbClr val="000099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6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6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6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2179638"/>
          </a:xfrm>
        </p:spPr>
        <p:txBody>
          <a:bodyPr/>
          <a:lstStyle/>
          <a:p>
            <a:pPr algn="ctr"/>
            <a:r>
              <a:rPr lang="ru-RU" b="1" i="1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b="1" i="1" smtClean="0">
                <a:solidFill>
                  <a:srgbClr val="800000"/>
                </a:solidFill>
                <a:latin typeface="Monotype Corsiva" pitchFamily="66" charset="0"/>
              </a:rPr>
            </a:br>
            <a:endParaRPr lang="ru-RU" smtClean="0">
              <a:latin typeface="Monotype Corsiva" pitchFamily="66" charset="0"/>
            </a:endParaRPr>
          </a:p>
        </p:txBody>
      </p:sp>
      <p:sp>
        <p:nvSpPr>
          <p:cNvPr id="10243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495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</a:t>
            </a:r>
            <a:endParaRPr lang="ru-RU" smtClean="0"/>
          </a:p>
        </p:txBody>
      </p:sp>
      <p:sp>
        <p:nvSpPr>
          <p:cNvPr id="10244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572132" y="357167"/>
            <a:ext cx="3571868" cy="485778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0" y="642918"/>
            <a:ext cx="664370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800000"/>
              </a:solidFill>
            </a:endParaRPr>
          </a:p>
          <a:p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1)10 ·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10 </a:t>
            </a:r>
            <a:r>
              <a:rPr lang="en-US" sz="4000" dirty="0">
                <a:solidFill>
                  <a:srgbClr val="FF0000"/>
                </a:solidFill>
              </a:rPr>
              <a:t>= 10</a:t>
            </a:r>
            <a:r>
              <a:rPr lang="en-US" sz="40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sz="4000" dirty="0">
                <a:solidFill>
                  <a:srgbClr val="002060"/>
                </a:solidFill>
              </a:rPr>
              <a:t>2) 28 ·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002060"/>
                </a:solidFill>
              </a:rPr>
              <a:t>28 · 28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= 28</a:t>
            </a:r>
            <a:r>
              <a:rPr lang="en-US" sz="4000" baseline="30000" dirty="0">
                <a:solidFill>
                  <a:srgbClr val="FF0000"/>
                </a:solidFill>
              </a:rPr>
              <a:t>3</a:t>
            </a:r>
            <a:endParaRPr lang="ru-RU" sz="4000" baseline="30000" dirty="0">
              <a:solidFill>
                <a:srgbClr val="FF0000"/>
              </a:solidFill>
            </a:endParaRPr>
          </a:p>
          <a:p>
            <a:r>
              <a:rPr lang="en-US" sz="4000" dirty="0">
                <a:solidFill>
                  <a:srgbClr val="002060"/>
                </a:solidFill>
              </a:rPr>
              <a:t>3</a:t>
            </a:r>
            <a:r>
              <a:rPr lang="ru-RU" sz="4000" dirty="0">
                <a:solidFill>
                  <a:srgbClr val="002060"/>
                </a:solidFill>
              </a:rPr>
              <a:t>)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3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3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</a:t>
            </a:r>
            <a:r>
              <a:rPr lang="ru-RU" sz="4000" dirty="0">
                <a:solidFill>
                  <a:srgbClr val="002060"/>
                </a:solidFill>
              </a:rPr>
              <a:t>)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1,5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1,5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1,5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1,5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1,5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1,5</a:t>
            </a:r>
          </a:p>
          <a:p>
            <a:r>
              <a:rPr lang="en-US" sz="4000" dirty="0">
                <a:solidFill>
                  <a:srgbClr val="002060"/>
                </a:solidFill>
              </a:rPr>
              <a:t>5</a:t>
            </a:r>
            <a:r>
              <a:rPr lang="ru-RU" sz="4000" dirty="0">
                <a:solidFill>
                  <a:srgbClr val="002060"/>
                </a:solidFill>
              </a:rPr>
              <a:t>)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(-2с)</a:t>
            </a:r>
            <a:r>
              <a:rPr lang="en-US" sz="4000" dirty="0">
                <a:solidFill>
                  <a:srgbClr val="002060"/>
                </a:solidFill>
              </a:rPr>
              <a:t>· </a:t>
            </a:r>
            <a:r>
              <a:rPr lang="ru-RU" sz="4000" dirty="0">
                <a:solidFill>
                  <a:srgbClr val="002060"/>
                </a:solidFill>
              </a:rPr>
              <a:t>(-2с)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(-2с)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(-2с)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(-2с)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</a:t>
            </a:r>
            <a:r>
              <a:rPr lang="ru-RU" sz="4000" dirty="0">
                <a:solidFill>
                  <a:srgbClr val="002060"/>
                </a:solidFill>
              </a:rPr>
              <a:t>)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(</a:t>
            </a:r>
            <a:r>
              <a:rPr lang="ru-RU" sz="4000" dirty="0" err="1">
                <a:solidFill>
                  <a:srgbClr val="002060"/>
                </a:solidFill>
              </a:rPr>
              <a:t>х+</a:t>
            </a:r>
            <a:r>
              <a:rPr lang="en-US" sz="4000" dirty="0">
                <a:solidFill>
                  <a:srgbClr val="002060"/>
                </a:solidFill>
              </a:rPr>
              <a:t>y</a:t>
            </a:r>
            <a:r>
              <a:rPr lang="ru-RU" sz="4000" dirty="0">
                <a:solidFill>
                  <a:srgbClr val="002060"/>
                </a:solidFill>
              </a:rPr>
              <a:t>)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(</a:t>
            </a:r>
            <a:r>
              <a:rPr lang="ru-RU" sz="4000" dirty="0" err="1">
                <a:solidFill>
                  <a:srgbClr val="002060"/>
                </a:solidFill>
              </a:rPr>
              <a:t>х+</a:t>
            </a:r>
            <a:r>
              <a:rPr lang="en-US" sz="4000" dirty="0">
                <a:solidFill>
                  <a:srgbClr val="002060"/>
                </a:solidFill>
              </a:rPr>
              <a:t>y</a:t>
            </a:r>
            <a:r>
              <a:rPr lang="ru-RU" sz="4000" dirty="0">
                <a:solidFill>
                  <a:srgbClr val="002060"/>
                </a:solidFill>
              </a:rPr>
              <a:t>)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(</a:t>
            </a:r>
            <a:r>
              <a:rPr lang="ru-RU" sz="4000" dirty="0" err="1">
                <a:solidFill>
                  <a:srgbClr val="002060"/>
                </a:solidFill>
              </a:rPr>
              <a:t>х+</a:t>
            </a:r>
            <a:r>
              <a:rPr lang="en-US" sz="4000" dirty="0">
                <a:solidFill>
                  <a:srgbClr val="002060"/>
                </a:solidFill>
              </a:rPr>
              <a:t>y</a:t>
            </a:r>
            <a:r>
              <a:rPr lang="ru-RU" sz="4000" dirty="0">
                <a:solidFill>
                  <a:srgbClr val="002060"/>
                </a:solidFill>
              </a:rPr>
              <a:t>) </a:t>
            </a:r>
            <a:r>
              <a:rPr lang="en-US" sz="4000" dirty="0">
                <a:solidFill>
                  <a:srgbClr val="002060"/>
                </a:solidFill>
              </a:rPr>
              <a:t>·</a:t>
            </a:r>
            <a:r>
              <a:rPr lang="ru-RU" sz="4000" dirty="0">
                <a:solidFill>
                  <a:srgbClr val="002060"/>
                </a:solidFill>
              </a:rPr>
              <a:t> (</a:t>
            </a:r>
            <a:r>
              <a:rPr lang="ru-RU" sz="4000" dirty="0" err="1">
                <a:solidFill>
                  <a:srgbClr val="002060"/>
                </a:solidFill>
              </a:rPr>
              <a:t>х+</a:t>
            </a:r>
            <a:r>
              <a:rPr lang="en-US" sz="4000" dirty="0">
                <a:solidFill>
                  <a:srgbClr val="002060"/>
                </a:solidFill>
              </a:rPr>
              <a:t>y</a:t>
            </a:r>
            <a:r>
              <a:rPr lang="ru-RU" sz="4000" dirty="0">
                <a:solidFill>
                  <a:srgbClr val="002060"/>
                </a:solidFill>
              </a:rPr>
              <a:t>)</a:t>
            </a:r>
            <a:endParaRPr lang="ru-RU" sz="4000" u="sng" dirty="0">
              <a:solidFill>
                <a:srgbClr val="002060"/>
              </a:solidFill>
            </a:endParaRPr>
          </a:p>
          <a:p>
            <a:endParaRPr lang="ru-RU" sz="3600" u="sng" dirty="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 rot="10800000" flipV="1">
            <a:off x="5857884" y="2463185"/>
            <a:ext cx="11430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 3</a:t>
            </a:r>
            <a:r>
              <a:rPr lang="ru-RU" sz="3600" baseline="30000" dirty="0">
                <a:solidFill>
                  <a:srgbClr val="FF0000"/>
                </a:solidFill>
              </a:rPr>
              <a:t>9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 rot="10800000" flipV="1">
            <a:off x="6357949" y="3717145"/>
            <a:ext cx="1928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=(-2с)</a:t>
            </a:r>
            <a:r>
              <a:rPr lang="ru-RU" sz="3600" baseline="30000" dirty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 rot="10800000" flipV="1">
            <a:off x="5794372" y="3081678"/>
            <a:ext cx="18494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 1,5</a:t>
            </a:r>
            <a:r>
              <a:rPr lang="ru-RU" sz="3600" baseline="30000" dirty="0">
                <a:solidFill>
                  <a:srgbClr val="FF0000"/>
                </a:solidFill>
              </a:rPr>
              <a:t>6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249" name="Text Box 11"/>
          <p:cNvSpPr txBox="1">
            <a:spLocks noChangeArrowheads="1"/>
          </p:cNvSpPr>
          <p:nvPr/>
        </p:nvSpPr>
        <p:spPr bwMode="auto">
          <a:xfrm>
            <a:off x="3400425" y="6040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011863" y="4286256"/>
            <a:ext cx="2632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=(</a:t>
            </a:r>
            <a:r>
              <a:rPr lang="ru-RU" sz="3600" dirty="0" err="1">
                <a:solidFill>
                  <a:srgbClr val="FF0000"/>
                </a:solidFill>
              </a:rPr>
              <a:t>х+</a:t>
            </a:r>
            <a:r>
              <a:rPr lang="en-US" sz="3600" dirty="0">
                <a:solidFill>
                  <a:srgbClr val="FF0000"/>
                </a:solidFill>
              </a:rPr>
              <a:t>y</a:t>
            </a:r>
            <a:r>
              <a:rPr lang="ru-RU" sz="3600" dirty="0">
                <a:solidFill>
                  <a:srgbClr val="FF0000"/>
                </a:solidFill>
              </a:rPr>
              <a:t>)</a:t>
            </a:r>
            <a:r>
              <a:rPr lang="ru-RU" sz="3600" baseline="30000" dirty="0">
                <a:solidFill>
                  <a:srgbClr val="FF0000"/>
                </a:solidFill>
              </a:rPr>
              <a:t>4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1835150" y="1052513"/>
            <a:ext cx="60499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 dirty="0">
                <a:solidFill>
                  <a:srgbClr val="FF0000"/>
                </a:solidFill>
              </a:rPr>
              <a:t>Степень с </a:t>
            </a:r>
            <a:endParaRPr lang="en-US" sz="6000" b="1" i="1" dirty="0">
              <a:solidFill>
                <a:srgbClr val="FF0000"/>
              </a:solidFill>
            </a:endParaRPr>
          </a:p>
          <a:p>
            <a:pPr algn="ctr"/>
            <a:r>
              <a:rPr lang="ru-RU" sz="6000" b="1" i="1" dirty="0">
                <a:solidFill>
                  <a:srgbClr val="FF0000"/>
                </a:solidFill>
              </a:rPr>
              <a:t>натуральным </a:t>
            </a:r>
            <a:endParaRPr lang="en-US" sz="6000" b="1" i="1" dirty="0">
              <a:solidFill>
                <a:srgbClr val="FF0000"/>
              </a:solidFill>
            </a:endParaRPr>
          </a:p>
          <a:p>
            <a:pPr algn="ctr"/>
            <a:r>
              <a:rPr lang="ru-RU" sz="6000" b="1" i="1" dirty="0">
                <a:solidFill>
                  <a:srgbClr val="FF0000"/>
                </a:solidFill>
              </a:rPr>
              <a:t>показателем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4294967295"/>
          </p:nvPr>
        </p:nvSpPr>
        <p:spPr>
          <a:xfrm>
            <a:off x="142844" y="214290"/>
            <a:ext cx="8786874" cy="6454798"/>
          </a:xfrm>
        </p:spPr>
        <p:txBody>
          <a:bodyPr>
            <a:normAutofit fontScale="92500" lnSpcReduction="10000"/>
          </a:bodyPr>
          <a:lstStyle/>
          <a:p>
            <a:pPr marL="365125" indent="-255588" eaLnBrk="1" hangingPunct="1">
              <a:buFont typeface="Wingdings" pitchFamily="2" charset="2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4000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Степенью числа а с натуральным показателем </a:t>
            </a:r>
            <a:r>
              <a:rPr lang="ru-RU" sz="4000" b="1" i="1" dirty="0" err="1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n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(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≥ 2)называется произведение </a:t>
            </a:r>
            <a:r>
              <a:rPr lang="ru-RU" sz="4000" b="1" i="1" dirty="0" err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n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множителей, каждый из которых равен а.</a:t>
            </a:r>
          </a:p>
          <a:p>
            <a:pPr algn="ctr">
              <a:lnSpc>
                <a:spcPct val="90000"/>
              </a:lnSpc>
              <a:buNone/>
            </a:pPr>
            <a:r>
              <a:rPr lang="ru-RU" sz="4000" b="1" i="1" dirty="0" err="1" smtClean="0">
                <a:solidFill>
                  <a:srgbClr val="FF3300"/>
                </a:solidFill>
                <a:cs typeface="Arial" charset="0"/>
              </a:rPr>
              <a:t>аⁿ </a:t>
            </a:r>
            <a:r>
              <a:rPr lang="ru-RU" sz="4000" b="1" i="1" dirty="0" smtClean="0">
                <a:solidFill>
                  <a:srgbClr val="FF3300"/>
                </a:solidFill>
                <a:cs typeface="Arial" charset="0"/>
              </a:rPr>
              <a:t>=</a:t>
            </a:r>
            <a:r>
              <a:rPr lang="en-US" sz="4000" b="1" i="1" dirty="0" smtClean="0">
                <a:solidFill>
                  <a:srgbClr val="FF3300"/>
                </a:solidFill>
              </a:rPr>
              <a:t> </a:t>
            </a:r>
            <a:r>
              <a:rPr lang="ru-RU" sz="4000" b="1" i="1" dirty="0" smtClean="0">
                <a:solidFill>
                  <a:srgbClr val="FF3300"/>
                </a:solidFill>
              </a:rPr>
              <a:t> а</a:t>
            </a:r>
            <a:r>
              <a:rPr lang="en-US" sz="4000" b="1" i="1" dirty="0" smtClean="0">
                <a:solidFill>
                  <a:srgbClr val="FF3300"/>
                </a:solidFill>
                <a:cs typeface="Arial" charset="0"/>
              </a:rPr>
              <a:t>·</a:t>
            </a:r>
            <a:r>
              <a:rPr lang="ru-RU" sz="4000" b="1" i="1" dirty="0" smtClean="0">
                <a:solidFill>
                  <a:srgbClr val="FF3300"/>
                </a:solidFill>
                <a:cs typeface="Arial" charset="0"/>
              </a:rPr>
              <a:t>а</a:t>
            </a:r>
            <a:r>
              <a:rPr lang="en-US" sz="4000" b="1" i="1" dirty="0" smtClean="0">
                <a:solidFill>
                  <a:srgbClr val="FF3300"/>
                </a:solidFill>
                <a:cs typeface="Arial" charset="0"/>
              </a:rPr>
              <a:t>·</a:t>
            </a:r>
            <a:r>
              <a:rPr lang="ru-RU" sz="4000" b="1" i="1" dirty="0" smtClean="0">
                <a:solidFill>
                  <a:srgbClr val="FF3300"/>
                </a:solidFill>
                <a:cs typeface="Arial" charset="0"/>
              </a:rPr>
              <a:t>а</a:t>
            </a:r>
            <a:r>
              <a:rPr lang="en-US" sz="4000" b="1" i="1" dirty="0" smtClean="0">
                <a:solidFill>
                  <a:srgbClr val="FF3300"/>
                </a:solidFill>
                <a:cs typeface="Arial" charset="0"/>
              </a:rPr>
              <a:t>·</a:t>
            </a:r>
            <a:r>
              <a:rPr lang="ru-RU" sz="4000" b="1" i="1" dirty="0" smtClean="0">
                <a:solidFill>
                  <a:srgbClr val="FF3300"/>
                </a:solidFill>
                <a:cs typeface="Arial" charset="0"/>
              </a:rPr>
              <a:t>…</a:t>
            </a:r>
            <a:r>
              <a:rPr lang="en-US" sz="4000" b="1" i="1" dirty="0" smtClean="0">
                <a:solidFill>
                  <a:srgbClr val="FF3300"/>
                </a:solidFill>
                <a:cs typeface="Arial" charset="0"/>
              </a:rPr>
              <a:t>·</a:t>
            </a:r>
            <a:r>
              <a:rPr lang="ru-RU" sz="4000" b="1" i="1" dirty="0" smtClean="0">
                <a:solidFill>
                  <a:srgbClr val="FF3300"/>
                </a:solidFill>
                <a:cs typeface="Arial" charset="0"/>
              </a:rPr>
              <a:t>а</a:t>
            </a:r>
          </a:p>
          <a:p>
            <a:pPr algn="ctr">
              <a:lnSpc>
                <a:spcPct val="90000"/>
              </a:lnSpc>
              <a:buNone/>
            </a:pPr>
            <a:endParaRPr lang="ru-RU" sz="4000" b="1" i="1" dirty="0" smtClean="0">
              <a:solidFill>
                <a:srgbClr val="FF3300"/>
              </a:solidFill>
              <a:cs typeface="Arial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sz="4000" b="1" i="1" dirty="0" smtClean="0">
                <a:cs typeface="Arial" charset="0"/>
              </a:rPr>
              <a:t>         </a:t>
            </a:r>
            <a:r>
              <a:rPr lang="en-US" sz="4000" b="1" i="1" dirty="0" smtClean="0">
                <a:solidFill>
                  <a:srgbClr val="FF0000"/>
                </a:solidFill>
                <a:cs typeface="Arial" charset="0"/>
              </a:rPr>
              <a:t>n</a:t>
            </a:r>
            <a:r>
              <a:rPr lang="ru-RU" sz="4000" b="1" i="1" dirty="0" smtClean="0">
                <a:solidFill>
                  <a:srgbClr val="FF0000"/>
                </a:solidFill>
                <a:cs typeface="Arial" charset="0"/>
              </a:rPr>
              <a:t> раз</a:t>
            </a:r>
          </a:p>
          <a:p>
            <a:pPr marL="365125" indent="-255588" eaLnBrk="1" hangingPunct="1">
              <a:buFont typeface="Wingdings" pitchFamily="2" charset="2"/>
              <a:buNone/>
            </a:pPr>
            <a:endParaRPr lang="ru-RU" sz="4000" b="1" i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4000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Степенью </a:t>
            </a:r>
            <a:r>
              <a:rPr lang="ru-RU" sz="4000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числа а с показателем 1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называется само число а</a:t>
            </a: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.   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а</a:t>
            </a:r>
            <a:r>
              <a:rPr lang="ru-RU" sz="4000" b="1" i="1" baseline="300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=а</a:t>
            </a:r>
            <a:endParaRPr lang="ru-RU" sz="4000" b="1" i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>
              <a:buFont typeface="Wingdings" pitchFamily="2" charset="2"/>
              <a:buNone/>
            </a:pPr>
            <a:r>
              <a:rPr lang="ru-RU" sz="40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Операцию отыскания степени  называют </a:t>
            </a:r>
            <a:r>
              <a:rPr lang="ru-RU" sz="4000" b="1" i="1" u="sng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возведением в степень.</a:t>
            </a:r>
          </a:p>
          <a:p>
            <a:pPr marL="365125" indent="-255588" eaLnBrk="1" hangingPunct="1">
              <a:buFont typeface="Wingdings" pitchFamily="2" charset="2"/>
              <a:buNone/>
            </a:pPr>
            <a:endParaRPr lang="ru-RU" sz="4000" b="1" i="1" dirty="0" smtClean="0">
              <a:solidFill>
                <a:srgbClr val="800000"/>
              </a:solidFill>
              <a:latin typeface="Monotype Corsiva" pitchFamily="66" charset="0"/>
              <a:cs typeface="Times New Roman" pitchFamily="18" charset="0"/>
            </a:endParaRPr>
          </a:p>
          <a:p>
            <a:pPr marL="365125" indent="-255588" eaLnBrk="1" hangingPunct="1"/>
            <a:endParaRPr lang="ru-RU" sz="4000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AutoShape 5"/>
          <p:cNvSpPr>
            <a:spLocks/>
          </p:cNvSpPr>
          <p:nvPr/>
        </p:nvSpPr>
        <p:spPr bwMode="auto">
          <a:xfrm rot="-5400000">
            <a:off x="4893471" y="1750207"/>
            <a:ext cx="428628" cy="1928826"/>
          </a:xfrm>
          <a:prstGeom prst="leftBrace">
            <a:avLst>
              <a:gd name="adj1" fmla="val 165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12"/>
          <p:cNvSpPr>
            <a:spLocks noChangeArrowheads="1"/>
          </p:cNvSpPr>
          <p:nvPr/>
        </p:nvSpPr>
        <p:spPr bwMode="auto">
          <a:xfrm>
            <a:off x="3132138" y="3284538"/>
            <a:ext cx="1008062" cy="10080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AutoShap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i="1" dirty="0" smtClean="0">
                <a:solidFill>
                  <a:srgbClr val="FF0000"/>
                </a:solidFill>
                <a:latin typeface="Monotype Corsiva" pitchFamily="66" charset="0"/>
              </a:rPr>
              <a:t>Обозначение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                   </a:t>
            </a:r>
            <a:r>
              <a:rPr lang="ru-RU" sz="3600" b="1" i="1" dirty="0" smtClean="0">
                <a:solidFill>
                  <a:srgbClr val="FF0000"/>
                </a:solidFill>
                <a:cs typeface="Arial" charset="0"/>
              </a:rPr>
              <a:t>СТЕПЕНЬ</a:t>
            </a:r>
            <a:r>
              <a:rPr lang="ru-RU" sz="3600" b="1" i="1" dirty="0" smtClean="0">
                <a:solidFill>
                  <a:srgbClr val="FF0000"/>
                </a:solidFill>
              </a:rPr>
              <a:t>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   </a:t>
            </a:r>
            <a:r>
              <a:rPr lang="ru-RU" dirty="0" smtClean="0"/>
              <a:t>           </a:t>
            </a:r>
            <a:r>
              <a:rPr lang="en-US" b="1" i="1" dirty="0" smtClean="0">
                <a:solidFill>
                  <a:srgbClr val="00B050"/>
                </a:solidFill>
              </a:rPr>
              <a:t>n -</a:t>
            </a:r>
            <a:r>
              <a:rPr lang="ru-RU" b="1" i="1" dirty="0" smtClean="0">
                <a:solidFill>
                  <a:srgbClr val="00B050"/>
                </a:solidFill>
              </a:rPr>
              <a:t> показатель степени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а</a:t>
            </a:r>
            <a:r>
              <a:rPr lang="ru-RU" sz="4400" b="1" dirty="0" err="1" smtClean="0">
                <a:solidFill>
                  <a:srgbClr val="FF0000"/>
                </a:solidFill>
                <a:cs typeface="Arial" charset="0"/>
              </a:rPr>
              <a:t>ⁿ</a:t>
            </a:r>
            <a:endParaRPr lang="ru-RU" sz="4400" b="1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b="1" i="1" dirty="0" smtClean="0">
                <a:solidFill>
                  <a:srgbClr val="000099"/>
                </a:solidFill>
                <a:cs typeface="Arial" charset="0"/>
              </a:rPr>
              <a:t>                                          </a:t>
            </a:r>
            <a:r>
              <a:rPr lang="en-US" b="1" i="1" dirty="0" smtClean="0">
                <a:solidFill>
                  <a:srgbClr val="000099"/>
                </a:solidFill>
                <a:cs typeface="Arial" charset="0"/>
              </a:rPr>
              <a:t>a -</a:t>
            </a:r>
            <a:r>
              <a:rPr lang="ru-RU" b="1" i="1" dirty="0" smtClean="0">
                <a:solidFill>
                  <a:srgbClr val="000099"/>
                </a:solidFill>
                <a:cs typeface="Arial" charset="0"/>
              </a:rPr>
              <a:t> </a:t>
            </a:r>
            <a:r>
              <a:rPr lang="ru-RU" b="1" i="1" dirty="0" smtClean="0">
                <a:solidFill>
                  <a:srgbClr val="000099"/>
                </a:solidFill>
                <a:cs typeface="Arial" charset="0"/>
              </a:rPr>
              <a:t>основание степени</a:t>
            </a:r>
            <a:endParaRPr lang="ru-RU" b="1" i="1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cs typeface="Arial" charset="0"/>
              </a:rPr>
              <a:t>                     </a:t>
            </a:r>
          </a:p>
        </p:txBody>
      </p:sp>
      <p:sp>
        <p:nvSpPr>
          <p:cNvPr id="12293" name="Line 13"/>
          <p:cNvSpPr>
            <a:spLocks noChangeShapeType="1"/>
          </p:cNvSpPr>
          <p:nvPr/>
        </p:nvSpPr>
        <p:spPr bwMode="auto">
          <a:xfrm flipH="1">
            <a:off x="4143371" y="3286125"/>
            <a:ext cx="936625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Line 14"/>
          <p:cNvSpPr>
            <a:spLocks noChangeShapeType="1"/>
          </p:cNvSpPr>
          <p:nvPr/>
        </p:nvSpPr>
        <p:spPr bwMode="auto">
          <a:xfrm flipH="1" flipV="1">
            <a:off x="4071934" y="4000504"/>
            <a:ext cx="1214446" cy="4286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29000"/>
            <a:ext cx="7772400" cy="2339975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006600"/>
                </a:solidFill>
              </a:rPr>
              <a:t/>
            </a:r>
            <a:br>
              <a:rPr lang="ru-RU" sz="3200" dirty="0" smtClean="0">
                <a:solidFill>
                  <a:srgbClr val="006600"/>
                </a:solidFill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715435" cy="5951559"/>
          </a:xfrm>
        </p:spPr>
        <p:txBody>
          <a:bodyPr>
            <a:normAutofit fontScale="85000" lnSpcReduction="20000"/>
          </a:bodyPr>
          <a:lstStyle/>
          <a:p>
            <a:r>
              <a:rPr lang="ru-RU" sz="5600" dirty="0" smtClean="0">
                <a:solidFill>
                  <a:srgbClr val="FF0000"/>
                </a:solidFill>
                <a:latin typeface="Monotype Corsiva" pitchFamily="66" charset="0"/>
              </a:rPr>
              <a:t>№1. </a:t>
            </a:r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Представьте в виде произведения 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третью степень числа 4  и найдите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ее числовое значение.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4</a:t>
            </a:r>
            <a:r>
              <a:rPr lang="ru-RU" sz="5600" baseline="30000" dirty="0" smtClean="0">
                <a:solidFill>
                  <a:srgbClr val="002060"/>
                </a:solidFill>
                <a:latin typeface="Monotype Corsiva" pitchFamily="66" charset="0"/>
              </a:rPr>
              <a:t>3</a:t>
            </a:r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 = </a:t>
            </a:r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4·4·4 =64</a:t>
            </a:r>
            <a:endParaRPr lang="ru-RU" sz="56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5600" dirty="0" smtClean="0">
                <a:solidFill>
                  <a:srgbClr val="FF0000"/>
                </a:solidFill>
                <a:latin typeface="Monotype Corsiva" pitchFamily="66" charset="0"/>
              </a:rPr>
              <a:t>№2. </a:t>
            </a:r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Чему равна сумма кубов чисел 5 и 3 ?</a:t>
            </a:r>
          </a:p>
          <a:p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5</a:t>
            </a:r>
            <a:r>
              <a:rPr lang="ru-RU" sz="5600" baseline="30000" dirty="0" smtClean="0">
                <a:solidFill>
                  <a:srgbClr val="002060"/>
                </a:solidFill>
                <a:latin typeface="Monotype Corsiva" pitchFamily="66" charset="0"/>
              </a:rPr>
              <a:t>3</a:t>
            </a:r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 + 3</a:t>
            </a:r>
            <a:r>
              <a:rPr lang="ru-RU" sz="5600" baseline="30000" dirty="0" smtClean="0">
                <a:solidFill>
                  <a:srgbClr val="002060"/>
                </a:solidFill>
                <a:latin typeface="Monotype Corsiva" pitchFamily="66" charset="0"/>
              </a:rPr>
              <a:t>3</a:t>
            </a:r>
            <a:r>
              <a:rPr lang="ru-RU" sz="5600" dirty="0" smtClean="0">
                <a:solidFill>
                  <a:srgbClr val="002060"/>
                </a:solidFill>
                <a:latin typeface="Monotype Corsiva" pitchFamily="66" charset="0"/>
              </a:rPr>
              <a:t> = 125 + 27 =152</a:t>
            </a:r>
          </a:p>
          <a:p>
            <a:endParaRPr lang="ru-RU" sz="3200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68312" y="0"/>
            <a:ext cx="86756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990000"/>
                </a:solidFill>
              </a:rPr>
              <a:t> </a:t>
            </a:r>
            <a:r>
              <a:rPr lang="ru-RU" sz="4000" dirty="0">
                <a:solidFill>
                  <a:srgbClr val="99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№</a:t>
            </a:r>
            <a:r>
              <a:rPr lang="ru-RU" sz="4000" dirty="0">
                <a:solidFill>
                  <a:srgbClr val="FF0000"/>
                </a:solidFill>
              </a:rPr>
              <a:t>3. </a:t>
            </a:r>
            <a:r>
              <a:rPr lang="ru-RU" sz="4000" dirty="0">
                <a:solidFill>
                  <a:srgbClr val="002060"/>
                </a:solidFill>
              </a:rPr>
              <a:t>Вычислите:</a:t>
            </a:r>
          </a:p>
          <a:p>
            <a:r>
              <a:rPr lang="ru-RU" sz="3600" dirty="0">
                <a:solidFill>
                  <a:srgbClr val="002060"/>
                </a:solidFill>
              </a:rPr>
              <a:t>           1) </a:t>
            </a:r>
            <a:r>
              <a:rPr lang="en-US" sz="3600" dirty="0">
                <a:solidFill>
                  <a:srgbClr val="002060"/>
                </a:solidFill>
              </a:rPr>
              <a:t>5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baseline="30000" dirty="0">
                <a:solidFill>
                  <a:srgbClr val="002060"/>
                </a:solidFill>
              </a:rPr>
              <a:t>3</a:t>
            </a:r>
          </a:p>
          <a:p>
            <a:r>
              <a:rPr lang="ru-RU" sz="3600" dirty="0" smtClean="0"/>
              <a:t>           </a:t>
            </a:r>
            <a:r>
              <a:rPr lang="ru-RU" sz="3600" dirty="0" smtClean="0">
                <a:solidFill>
                  <a:srgbClr val="002060"/>
                </a:solidFill>
              </a:rPr>
              <a:t>2) 2</a:t>
            </a:r>
            <a:r>
              <a:rPr lang="en-US" sz="3600" baseline="30000" dirty="0" smtClean="0">
                <a:solidFill>
                  <a:srgbClr val="002060"/>
                </a:solidFill>
              </a:rPr>
              <a:t>4</a:t>
            </a:r>
            <a:r>
              <a:rPr lang="ru-RU" sz="3600" dirty="0" smtClean="0">
                <a:solidFill>
                  <a:srgbClr val="002060"/>
                </a:solidFill>
              </a:rPr>
              <a:t> – 6</a:t>
            </a:r>
            <a:r>
              <a:rPr lang="ru-RU" sz="3600" baseline="30000" dirty="0" smtClean="0">
                <a:solidFill>
                  <a:srgbClr val="002060"/>
                </a:solidFill>
              </a:rPr>
              <a:t>2</a:t>
            </a:r>
          </a:p>
          <a:p>
            <a:r>
              <a:rPr lang="ru-RU" sz="3600" dirty="0" smtClean="0"/>
              <a:t>           </a:t>
            </a:r>
            <a:r>
              <a:rPr lang="ru-RU" sz="3600" dirty="0" smtClean="0">
                <a:solidFill>
                  <a:srgbClr val="002060"/>
                </a:solidFill>
              </a:rPr>
              <a:t>3) (-4) </a:t>
            </a:r>
            <a:r>
              <a:rPr lang="ru-RU" sz="3600" baseline="30000" dirty="0" smtClean="0">
                <a:solidFill>
                  <a:srgbClr val="002060"/>
                </a:solidFill>
              </a:rPr>
              <a:t>2</a:t>
            </a:r>
            <a:r>
              <a:rPr lang="ru-RU" sz="3600" dirty="0" smtClean="0">
                <a:solidFill>
                  <a:srgbClr val="002060"/>
                </a:solidFill>
              </a:rPr>
              <a:t>+ </a:t>
            </a:r>
            <a:r>
              <a:rPr lang="en-US" sz="3600" dirty="0" smtClean="0">
                <a:solidFill>
                  <a:srgbClr val="002060"/>
                </a:solidFill>
              </a:rPr>
              <a:t>2</a:t>
            </a:r>
            <a:r>
              <a:rPr lang="en-US" sz="3600" baseline="30000" dirty="0" smtClean="0">
                <a:solidFill>
                  <a:srgbClr val="002060"/>
                </a:solidFill>
              </a:rPr>
              <a:t>5</a:t>
            </a:r>
            <a:r>
              <a:rPr lang="ru-RU" sz="3600" baseline="30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3600" dirty="0" smtClean="0"/>
              <a:t>           </a:t>
            </a:r>
            <a:r>
              <a:rPr lang="ru-RU" sz="3600" dirty="0">
                <a:solidFill>
                  <a:srgbClr val="002060"/>
                </a:solidFill>
              </a:rPr>
              <a:t>4) 1 </a:t>
            </a:r>
            <a:r>
              <a:rPr lang="ru-RU" sz="3600" baseline="30000" dirty="0">
                <a:solidFill>
                  <a:srgbClr val="002060"/>
                </a:solidFill>
              </a:rPr>
              <a:t>7 </a:t>
            </a:r>
            <a:r>
              <a:rPr lang="ru-RU" sz="3600" dirty="0">
                <a:solidFill>
                  <a:srgbClr val="002060"/>
                </a:solidFill>
              </a:rPr>
              <a:t>– </a:t>
            </a:r>
            <a:r>
              <a:rPr lang="en-US" sz="3600" dirty="0">
                <a:solidFill>
                  <a:srgbClr val="002060"/>
                </a:solidFill>
              </a:rPr>
              <a:t>9</a:t>
            </a:r>
            <a:r>
              <a:rPr lang="ru-RU" sz="3600" baseline="30000" dirty="0">
                <a:solidFill>
                  <a:srgbClr val="002060"/>
                </a:solidFill>
              </a:rPr>
              <a:t>2</a:t>
            </a:r>
            <a:r>
              <a:rPr lang="ru-RU" sz="3600" dirty="0">
                <a:solidFill>
                  <a:srgbClr val="002060"/>
                </a:solidFill>
              </a:rPr>
              <a:t> + 10 </a:t>
            </a:r>
            <a:r>
              <a:rPr lang="ru-RU" sz="3600" baseline="30000" dirty="0">
                <a:solidFill>
                  <a:srgbClr val="002060"/>
                </a:solidFill>
              </a:rPr>
              <a:t>3</a:t>
            </a:r>
          </a:p>
          <a:p>
            <a:r>
              <a:rPr lang="ru-RU" sz="3600" dirty="0">
                <a:solidFill>
                  <a:srgbClr val="990000"/>
                </a:solidFill>
              </a:rPr>
              <a:t>     </a:t>
            </a:r>
            <a:r>
              <a:rPr lang="ru-RU" sz="3600" dirty="0">
                <a:solidFill>
                  <a:srgbClr val="FF0000"/>
                </a:solidFill>
              </a:rPr>
              <a:t> №4. </a:t>
            </a:r>
            <a:r>
              <a:rPr lang="ru-RU" sz="3600" dirty="0">
                <a:solidFill>
                  <a:srgbClr val="002060"/>
                </a:solidFill>
              </a:rPr>
              <a:t>Представьте данное число в виде степени какого-либо числа с показателем, отличным от 1.</a:t>
            </a:r>
          </a:p>
          <a:p>
            <a:r>
              <a:rPr lang="ru-RU" sz="3600" dirty="0">
                <a:solidFill>
                  <a:srgbClr val="002060"/>
                </a:solidFill>
              </a:rPr>
              <a:t>1) 64              2)36           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3600" dirty="0">
                <a:solidFill>
                  <a:srgbClr val="002060"/>
                </a:solidFill>
              </a:rPr>
              <a:t>3)121          </a:t>
            </a:r>
            <a:r>
              <a:rPr lang="ru-RU" sz="3600" dirty="0" smtClean="0">
                <a:solidFill>
                  <a:srgbClr val="002060"/>
                </a:solidFill>
              </a:rPr>
              <a:t>4)27</a:t>
            </a:r>
            <a:endParaRPr lang="ru-RU" sz="3600" dirty="0">
              <a:solidFill>
                <a:srgbClr val="002060"/>
              </a:solidFill>
            </a:endParaRPr>
          </a:p>
          <a:p>
            <a:endParaRPr lang="ru-RU" sz="3600" dirty="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 rot="10800000" flipV="1">
            <a:off x="2928926" y="541370"/>
            <a:ext cx="2857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</a:t>
            </a:r>
            <a:r>
              <a:rPr lang="en-US" sz="3600" dirty="0">
                <a:solidFill>
                  <a:srgbClr val="FF0000"/>
                </a:solidFill>
              </a:rPr>
              <a:t> 125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 rot="10800000" flipV="1">
            <a:off x="3643305" y="1136766"/>
            <a:ext cx="28463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 -2</a:t>
            </a:r>
            <a:r>
              <a:rPr lang="en-US" sz="3600" dirty="0">
                <a:solidFill>
                  <a:srgbClr val="FF0000"/>
                </a:solidFill>
              </a:rPr>
              <a:t>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 rot="10800000" flipV="1">
            <a:off x="4000495" y="1694366"/>
            <a:ext cx="2576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ru-RU" sz="3600" dirty="0">
                <a:solidFill>
                  <a:srgbClr val="FF0000"/>
                </a:solidFill>
              </a:rPr>
              <a:t>4</a:t>
            </a:r>
            <a:r>
              <a:rPr lang="en-US" sz="3600" dirty="0">
                <a:solidFill>
                  <a:srgbClr val="FF0000"/>
                </a:solidFill>
              </a:rPr>
              <a:t>8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rot="10800000" flipV="1">
            <a:off x="4786314" y="2186097"/>
            <a:ext cx="30987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800000"/>
                </a:solidFill>
              </a:rPr>
              <a:t>=</a:t>
            </a:r>
            <a:r>
              <a:rPr lang="en-US" sz="3600" dirty="0">
                <a:solidFill>
                  <a:srgbClr val="800000"/>
                </a:solidFill>
              </a:rPr>
              <a:t> 9</a:t>
            </a:r>
            <a:r>
              <a:rPr lang="ru-RU" sz="3600" dirty="0">
                <a:solidFill>
                  <a:srgbClr val="800000"/>
                </a:solidFill>
              </a:rPr>
              <a:t>20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rot="10800000" flipV="1">
            <a:off x="1571602" y="4477931"/>
            <a:ext cx="12858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=4</a:t>
            </a:r>
            <a:r>
              <a:rPr lang="ru-RU" sz="3600" baseline="30000" dirty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 rot="10800000" flipV="1">
            <a:off x="3929058" y="4431863"/>
            <a:ext cx="928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=6</a:t>
            </a:r>
            <a:r>
              <a:rPr lang="ru-RU" sz="3600" baseline="30000" dirty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 rot="10800000" flipV="1">
            <a:off x="6000760" y="4489905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=11</a:t>
            </a:r>
            <a:r>
              <a:rPr lang="ru-RU" sz="3600" baseline="30000" dirty="0">
                <a:solidFill>
                  <a:srgbClr val="FF0000"/>
                </a:solidFill>
              </a:rPr>
              <a:t>2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 rot="10800000" flipV="1">
            <a:off x="8001024" y="4446910"/>
            <a:ext cx="1142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=3</a:t>
            </a:r>
            <a:r>
              <a:rPr lang="ru-RU" sz="3600" baseline="30000" dirty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971550" y="360363"/>
            <a:ext cx="7500938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4000" dirty="0">
                <a:solidFill>
                  <a:srgbClr val="FF0000"/>
                </a:solidFill>
              </a:rPr>
              <a:t>№ 5.</a:t>
            </a:r>
            <a:r>
              <a:rPr lang="ru-RU" sz="4000" u="sng" dirty="0">
                <a:solidFill>
                  <a:srgbClr val="FF0000"/>
                </a:solidFill>
              </a:rPr>
              <a:t> </a:t>
            </a:r>
            <a:r>
              <a:rPr lang="ru-RU" sz="4000" dirty="0">
                <a:solidFill>
                  <a:srgbClr val="002060"/>
                </a:solidFill>
              </a:rPr>
              <a:t>Найдите </a:t>
            </a:r>
            <a:r>
              <a:rPr lang="ru-RU" sz="4000" dirty="0" err="1">
                <a:solidFill>
                  <a:srgbClr val="002060"/>
                </a:solidFill>
              </a:rPr>
              <a:t>х</a:t>
            </a:r>
            <a:r>
              <a:rPr lang="ru-RU" sz="4000" dirty="0">
                <a:solidFill>
                  <a:srgbClr val="002060"/>
                </a:solidFill>
              </a:rPr>
              <a:t>, если</a:t>
            </a:r>
          </a:p>
          <a:p>
            <a:pPr marL="342900" indent="-342900"/>
            <a:endParaRPr lang="ru-RU" sz="4000" dirty="0">
              <a:solidFill>
                <a:srgbClr val="800000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ru-RU" sz="3600" dirty="0">
                <a:solidFill>
                  <a:srgbClr val="002060"/>
                </a:solidFill>
              </a:rPr>
              <a:t>2</a:t>
            </a:r>
            <a:r>
              <a:rPr lang="ru-RU" sz="3600" baseline="30000" dirty="0">
                <a:solidFill>
                  <a:srgbClr val="002060"/>
                </a:solidFill>
              </a:rPr>
              <a:t>х </a:t>
            </a:r>
            <a:r>
              <a:rPr lang="ru-RU" sz="3600" dirty="0">
                <a:solidFill>
                  <a:srgbClr val="002060"/>
                </a:solidFill>
              </a:rPr>
              <a:t>= 32;   2) </a:t>
            </a:r>
            <a:r>
              <a:rPr lang="ru-RU" sz="3600" dirty="0" err="1">
                <a:solidFill>
                  <a:srgbClr val="002060"/>
                </a:solidFill>
              </a:rPr>
              <a:t>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baseline="30000" dirty="0">
                <a:solidFill>
                  <a:srgbClr val="002060"/>
                </a:solidFill>
              </a:rPr>
              <a:t>3 </a:t>
            </a:r>
            <a:r>
              <a:rPr lang="ru-RU" sz="3600" dirty="0">
                <a:solidFill>
                  <a:srgbClr val="002060"/>
                </a:solidFill>
              </a:rPr>
              <a:t>= 125 </a:t>
            </a:r>
          </a:p>
          <a:p>
            <a:pPr marL="342900" indent="-342900"/>
            <a:r>
              <a:rPr lang="ru-RU" sz="3600" u="sng" dirty="0">
                <a:solidFill>
                  <a:srgbClr val="660066"/>
                </a:solidFill>
              </a:rPr>
              <a:t>  </a:t>
            </a:r>
          </a:p>
          <a:p>
            <a:pPr marL="342900" indent="-342900"/>
            <a:endParaRPr lang="ru-RU" sz="3600" u="sng" dirty="0">
              <a:solidFill>
                <a:srgbClr val="660066"/>
              </a:solidFill>
            </a:endParaRPr>
          </a:p>
          <a:p>
            <a:pPr marL="342900" indent="-342900"/>
            <a:r>
              <a:rPr lang="ru-RU" sz="4000" dirty="0">
                <a:solidFill>
                  <a:srgbClr val="FF0000"/>
                </a:solidFill>
              </a:rPr>
              <a:t>№ 6. </a:t>
            </a:r>
            <a:r>
              <a:rPr lang="ru-RU" sz="4000" dirty="0">
                <a:solidFill>
                  <a:srgbClr val="002060"/>
                </a:solidFill>
              </a:rPr>
              <a:t>Вычислите квадрат </a:t>
            </a:r>
          </a:p>
          <a:p>
            <a:pPr marL="342900" indent="-342900"/>
            <a:r>
              <a:rPr lang="ru-RU" sz="4000" dirty="0">
                <a:solidFill>
                  <a:srgbClr val="002060"/>
                </a:solidFill>
              </a:rPr>
              <a:t>куба числа:</a:t>
            </a:r>
          </a:p>
          <a:p>
            <a:pPr marL="342900" indent="-342900"/>
            <a:r>
              <a:rPr lang="ru-RU" sz="3600" dirty="0">
                <a:solidFill>
                  <a:srgbClr val="002060"/>
                </a:solidFill>
              </a:rPr>
              <a:t>1)2                            2)4 </a:t>
            </a:r>
            <a:endParaRPr lang="ru-RU" sz="3600" u="sng" dirty="0">
              <a:solidFill>
                <a:srgbClr val="00206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258888" y="1989138"/>
            <a:ext cx="3592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2 </a:t>
            </a:r>
            <a:r>
              <a:rPr lang="ru-RU" sz="3600" baseline="30000" dirty="0" err="1">
                <a:solidFill>
                  <a:srgbClr val="FF0000"/>
                </a:solidFill>
              </a:rPr>
              <a:t>х</a:t>
            </a:r>
            <a:r>
              <a:rPr lang="ru-RU" sz="3600" dirty="0" err="1">
                <a:solidFill>
                  <a:srgbClr val="FF0000"/>
                </a:solidFill>
              </a:rPr>
              <a:t>=</a:t>
            </a:r>
            <a:r>
              <a:rPr lang="ru-RU" sz="3600" dirty="0">
                <a:solidFill>
                  <a:srgbClr val="FF0000"/>
                </a:solidFill>
              </a:rPr>
              <a:t> 2</a:t>
            </a:r>
            <a:r>
              <a:rPr lang="ru-RU" sz="3600" baseline="30000" dirty="0">
                <a:solidFill>
                  <a:srgbClr val="FF0000"/>
                </a:solidFill>
              </a:rPr>
              <a:t>5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476375" y="2492375"/>
            <a:ext cx="3190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sng" dirty="0">
                <a:solidFill>
                  <a:srgbClr val="FF0000"/>
                </a:solidFill>
              </a:rPr>
              <a:t>х=5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276600" y="1989138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х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baseline="30000" dirty="0">
                <a:solidFill>
                  <a:srgbClr val="FF0000"/>
                </a:solidFill>
              </a:rPr>
              <a:t>3</a:t>
            </a:r>
            <a:r>
              <a:rPr lang="ru-RU" sz="3600" dirty="0">
                <a:solidFill>
                  <a:srgbClr val="FF0000"/>
                </a:solidFill>
              </a:rPr>
              <a:t>= 5</a:t>
            </a:r>
            <a:r>
              <a:rPr lang="ru-RU" sz="3600" baseline="30000" dirty="0">
                <a:solidFill>
                  <a:srgbClr val="FF0000"/>
                </a:solidFill>
              </a:rPr>
              <a:t>3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348038" y="2492375"/>
            <a:ext cx="346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u="sng" dirty="0" err="1">
                <a:solidFill>
                  <a:srgbClr val="FF0000"/>
                </a:solidFill>
              </a:rPr>
              <a:t>х</a:t>
            </a:r>
            <a:r>
              <a:rPr lang="ru-RU" sz="3600" u="sng" dirty="0">
                <a:solidFill>
                  <a:srgbClr val="FF0000"/>
                </a:solidFill>
              </a:rPr>
              <a:t> = 5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042988" y="5013325"/>
            <a:ext cx="4141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(2</a:t>
            </a:r>
            <a:r>
              <a:rPr lang="ru-RU" sz="3600" baseline="30000" dirty="0">
                <a:solidFill>
                  <a:srgbClr val="FF0000"/>
                </a:solidFill>
              </a:rPr>
              <a:t>3</a:t>
            </a:r>
            <a:r>
              <a:rPr lang="ru-RU" sz="3600" dirty="0">
                <a:solidFill>
                  <a:srgbClr val="FF0000"/>
                </a:solidFill>
              </a:rPr>
              <a:t>) </a:t>
            </a:r>
            <a:r>
              <a:rPr lang="ru-RU" sz="3600" baseline="30000" dirty="0">
                <a:solidFill>
                  <a:srgbClr val="FF0000"/>
                </a:solidFill>
              </a:rPr>
              <a:t>2</a:t>
            </a:r>
            <a:r>
              <a:rPr lang="ru-RU" sz="3600" dirty="0">
                <a:solidFill>
                  <a:srgbClr val="FF0000"/>
                </a:solidFill>
              </a:rPr>
              <a:t> =64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4356100" y="5013325"/>
            <a:ext cx="417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(</a:t>
            </a:r>
            <a:r>
              <a:rPr lang="ru-RU" sz="3600" dirty="0" smtClean="0">
                <a:solidFill>
                  <a:srgbClr val="FF0000"/>
                </a:solidFill>
              </a:rPr>
              <a:t>4</a:t>
            </a:r>
            <a:r>
              <a:rPr lang="ru-RU" sz="3600" baseline="30000" dirty="0" smtClean="0">
                <a:solidFill>
                  <a:srgbClr val="FF0000"/>
                </a:solidFill>
              </a:rPr>
              <a:t>3</a:t>
            </a:r>
            <a:r>
              <a:rPr lang="en-US" sz="3600" dirty="0" smtClean="0">
                <a:solidFill>
                  <a:srgbClr val="FF0000"/>
                </a:solidFill>
              </a:rPr>
              <a:t> )</a:t>
            </a:r>
            <a:r>
              <a:rPr lang="ru-RU" sz="3600" baseline="30000" dirty="0" smtClean="0">
                <a:solidFill>
                  <a:srgbClr val="FF0000"/>
                </a:solidFill>
              </a:rPr>
              <a:t>2=</a:t>
            </a:r>
            <a:r>
              <a:rPr lang="ru-RU" sz="3600" dirty="0" smtClean="0">
                <a:solidFill>
                  <a:srgbClr val="FF0000"/>
                </a:solidFill>
              </a:rPr>
              <a:t>4096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1398</Words>
  <Application>Microsoft Office PowerPoint</Application>
  <PresentationFormat>Экран (4:3)</PresentationFormat>
  <Paragraphs>262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MathType 5.0 Equation</vt:lpstr>
      <vt:lpstr>Слайд 1</vt:lpstr>
      <vt:lpstr>Найдите значения выражений:</vt:lpstr>
      <vt:lpstr> </vt:lpstr>
      <vt:lpstr>Слайд 4</vt:lpstr>
      <vt:lpstr>Слайд 5</vt:lpstr>
      <vt:lpstr>Обозначение</vt:lpstr>
      <vt:lpstr>  </vt:lpstr>
      <vt:lpstr>Слайд 8</vt:lpstr>
      <vt:lpstr>Слайд 9</vt:lpstr>
      <vt:lpstr>Слайд 10</vt:lpstr>
      <vt:lpstr>Слайд 11</vt:lpstr>
      <vt:lpstr>                      an</vt:lpstr>
      <vt:lpstr>Слайд 13</vt:lpstr>
      <vt:lpstr>Слайд 14</vt:lpstr>
      <vt:lpstr>Слайд 15</vt:lpstr>
      <vt:lpstr>Вильям Оутред (1575-1660)– английский математик</vt:lpstr>
      <vt:lpstr>Франсуа Виет (1540-1603) – французский матемматик</vt:lpstr>
      <vt:lpstr>Михаэль Штифель (1487г.-19.04.1567г.) -немецкий математик </vt:lpstr>
      <vt:lpstr>Рене Декарт (1596-1650) –французский математик</vt:lpstr>
      <vt:lpstr>Использование записи в виде степени.</vt:lpstr>
      <vt:lpstr>Слайд 21</vt:lpstr>
      <vt:lpstr>Миаил Васильевич Ломоносов (1711-1765)-русский учёный</vt:lpstr>
      <vt:lpstr> Древний Вавилон</vt:lpstr>
      <vt:lpstr>  Таблица квадратов и кубов</vt:lpstr>
      <vt:lpstr>Задания</vt:lpstr>
      <vt:lpstr>Проверь себя</vt:lpstr>
      <vt:lpstr>Диктант</vt:lpstr>
      <vt:lpstr>Проверим!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2013-11-25T15:16:43Z</dcterms:created>
  <dcterms:modified xsi:type="dcterms:W3CDTF">2013-11-25T16:25:26Z</dcterms:modified>
</cp:coreProperties>
</file>