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A006C-FBD3-406B-917D-EA77909AC65A}" type="datetimeFigureOut">
              <a:rPr lang="ru-RU" smtClean="0"/>
              <a:t>10.09.2013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F0FCB-FE17-43BF-BEDD-7DBECF00956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C00000"/>
                </a:solidFill>
                <a:latin typeface="CyrillicHover" pitchFamily="2" charset="0"/>
              </a:rPr>
              <a:t>Понятие к</a:t>
            </a:r>
            <a:r>
              <a:rPr lang="ru-RU" i="1" dirty="0" smtClean="0">
                <a:solidFill>
                  <a:srgbClr val="C00000"/>
                </a:solidFill>
                <a:latin typeface="CyrillicHover" pitchFamily="2" charset="0"/>
              </a:rPr>
              <a:t>орня </a:t>
            </a:r>
            <a:r>
              <a:rPr lang="en-US" i="1" dirty="0" smtClean="0">
                <a:solidFill>
                  <a:srgbClr val="C00000"/>
                </a:solidFill>
                <a:latin typeface="CyrillicHover" pitchFamily="2" charset="0"/>
              </a:rPr>
              <a:t>n</a:t>
            </a:r>
            <a:r>
              <a:rPr lang="ru-RU" i="1" dirty="0" smtClean="0">
                <a:solidFill>
                  <a:srgbClr val="C00000"/>
                </a:solidFill>
                <a:latin typeface="CyrillicHover" pitchFamily="2" charset="0"/>
              </a:rPr>
              <a:t>-ой степени из действительного числа</a:t>
            </a:r>
            <a:r>
              <a:rPr lang="ru-RU" dirty="0" smtClean="0">
                <a:solidFill>
                  <a:srgbClr val="C00000"/>
                </a:solidFill>
                <a:latin typeface="CyrillicHover" pitchFamily="2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CyrillicHover" pitchFamily="2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3490913" y="3714752"/>
            <a:ext cx="2159000" cy="2143140"/>
            <a:chOff x="3490913" y="2929467"/>
            <a:chExt cx="2159000" cy="2133600"/>
          </a:xfrm>
        </p:grpSpPr>
        <p:sp>
          <p:nvSpPr>
            <p:cNvPr id="5" name="Овал 4"/>
            <p:cNvSpPr/>
            <p:nvPr/>
          </p:nvSpPr>
          <p:spPr bwMode="auto">
            <a:xfrm>
              <a:off x="3490913" y="2929467"/>
              <a:ext cx="2159000" cy="2133600"/>
            </a:xfrm>
            <a:prstGeom prst="ellipse">
              <a:avLst/>
            </a:prstGeom>
            <a:solidFill>
              <a:srgbClr val="FFC000">
                <a:alpha val="67843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ru-RU" smtClean="0"/>
            </a:p>
          </p:txBody>
        </p:sp>
        <p:graphicFrame>
          <p:nvGraphicFramePr>
            <p:cNvPr id="6" name="Object 3"/>
            <p:cNvGraphicFramePr>
              <a:graphicFrameLocks noChangeAspect="1"/>
            </p:cNvGraphicFramePr>
            <p:nvPr/>
          </p:nvGraphicFramePr>
          <p:xfrm>
            <a:off x="3846513" y="3327400"/>
            <a:ext cx="1449387" cy="1192213"/>
          </p:xfrm>
          <a:graphic>
            <a:graphicData uri="http://schemas.openxmlformats.org/presentationml/2006/ole">
              <p:oleObj spid="_x0000_s1026" name="Формула" r:id="rId3" imgW="26640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286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i="1" dirty="0" smtClean="0">
                <a:solidFill>
                  <a:srgbClr val="FF0000"/>
                </a:solidFill>
              </a:rPr>
              <a:t>Решить уравнение                                </a:t>
            </a:r>
            <a:r>
              <a:rPr lang="ru-RU" b="1" i="1" dirty="0" smtClean="0"/>
              <a:t>Х</a:t>
            </a:r>
            <a:r>
              <a:rPr lang="ru-RU" b="1" i="1" baseline="30000" dirty="0" smtClean="0"/>
              <a:t>4</a:t>
            </a:r>
            <a:r>
              <a:rPr lang="ru-RU" b="1" i="1" dirty="0" smtClean="0"/>
              <a:t> </a:t>
            </a:r>
            <a:r>
              <a:rPr lang="ru-RU" b="1" i="1" dirty="0"/>
              <a:t>= </a:t>
            </a:r>
            <a:r>
              <a:rPr lang="ru-RU" b="1" i="1" dirty="0" smtClean="0"/>
              <a:t>1,</a:t>
            </a:r>
            <a:r>
              <a:rPr lang="ru-RU" b="1" i="1" dirty="0" smtClean="0"/>
              <a:t> Х</a:t>
            </a:r>
            <a:r>
              <a:rPr lang="ru-RU" b="1" i="1" baseline="30000" dirty="0" smtClean="0"/>
              <a:t>4</a:t>
            </a:r>
            <a:r>
              <a:rPr lang="ru-RU" b="1" i="1" dirty="0" smtClean="0"/>
              <a:t> = 16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428860" y="500042"/>
            <a:ext cx="435771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35719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FF0000"/>
                </a:solidFill>
              </a:rPr>
              <a:t/>
            </a:r>
            <a:br>
              <a:rPr lang="ru-RU" sz="3100" b="1" i="1" dirty="0" smtClean="0">
                <a:solidFill>
                  <a:srgbClr val="FF0000"/>
                </a:solidFill>
              </a:rPr>
            </a:br>
            <a:r>
              <a:rPr lang="ru-RU" sz="3100" b="1" i="1" dirty="0" smtClean="0">
                <a:solidFill>
                  <a:srgbClr val="FF0000"/>
                </a:solidFill>
              </a:rPr>
              <a:t>Решить уравнение                                          </a:t>
            </a:r>
            <a:r>
              <a:rPr lang="ru-RU" b="1" i="1" dirty="0" smtClean="0"/>
              <a:t>Х</a:t>
            </a:r>
            <a:r>
              <a:rPr lang="ru-RU" b="1" i="1" baseline="30000" dirty="0" smtClean="0"/>
              <a:t>4</a:t>
            </a:r>
            <a:r>
              <a:rPr lang="ru-RU" b="1" i="1" dirty="0" smtClean="0"/>
              <a:t> = 5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714356"/>
            <a:ext cx="671517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5857892"/>
            <a:ext cx="6786610" cy="785818"/>
          </a:xfrm>
          <a:prstGeom prst="rect">
            <a:avLst/>
          </a:prstGeom>
          <a:noFill/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214422"/>
            <a:ext cx="521497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30774"/>
            <a:ext cx="3762410" cy="868248"/>
          </a:xfrm>
          <a:prstGeom prst="rect">
            <a:avLst/>
          </a:prstGeom>
          <a:noFill/>
        </p:spPr>
      </p:pic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5572140"/>
            <a:ext cx="3714776" cy="107157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786842" cy="6357982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-</a:t>
            </a:r>
            <a:r>
              <a:rPr lang="ru-RU" sz="4400" dirty="0" smtClean="0"/>
              <a:t> </a:t>
            </a:r>
            <a:r>
              <a:rPr lang="ru-RU" sz="4400" b="1" i="1" dirty="0" smtClean="0">
                <a:solidFill>
                  <a:srgbClr val="FF0000"/>
                </a:solidFill>
              </a:rPr>
              <a:t>корень </a:t>
            </a:r>
            <a:r>
              <a:rPr lang="en-US" sz="4400" b="1" i="1" dirty="0" smtClean="0">
                <a:solidFill>
                  <a:srgbClr val="FF0000"/>
                </a:solidFill>
              </a:rPr>
              <a:t>n</a:t>
            </a:r>
            <a:r>
              <a:rPr lang="ru-RU" sz="4400" b="1" i="1" dirty="0" smtClean="0">
                <a:solidFill>
                  <a:srgbClr val="FF0000"/>
                </a:solidFill>
              </a:rPr>
              <a:t>-ой степени из числа а.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500042"/>
            <a:ext cx="8501122" cy="1333506"/>
          </a:xfrm>
          <a:prstGeom prst="rect">
            <a:avLst/>
          </a:prstGeom>
          <a:noFill/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500306"/>
            <a:ext cx="5929354" cy="1285884"/>
          </a:xfrm>
          <a:prstGeom prst="rect">
            <a:avLst/>
          </a:prstGeom>
          <a:noFill/>
        </p:spPr>
      </p:pic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569913" y="0"/>
            <a:ext cx="8001000" cy="57148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i="1" dirty="0" smtClean="0">
                <a:solidFill>
                  <a:srgbClr val="FF0000"/>
                </a:solidFill>
                <a:latin typeface="+mn-lt"/>
              </a:rPr>
              <a:t>Понятие корня </a:t>
            </a:r>
            <a:r>
              <a:rPr lang="en-US" sz="3600" i="1" dirty="0" smtClean="0">
                <a:solidFill>
                  <a:srgbClr val="FF0000"/>
                </a:solidFill>
                <a:latin typeface="+mn-lt"/>
              </a:rPr>
              <a:t>n</a:t>
            </a:r>
            <a:r>
              <a:rPr lang="ru-RU" sz="3600" i="1" dirty="0" smtClean="0">
                <a:solidFill>
                  <a:srgbClr val="FF0000"/>
                </a:solidFill>
                <a:latin typeface="+mn-lt"/>
              </a:rPr>
              <a:t>-ой степени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4282" y="571480"/>
            <a:ext cx="871543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Корнем</a:t>
            </a:r>
            <a:r>
              <a:rPr lang="ru-RU" sz="3200" i="1" dirty="0" smtClean="0">
                <a:latin typeface="Bookman Old Style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3200" i="1" dirty="0" smtClean="0">
                <a:latin typeface="Bookman Old Style" pitchFamily="18" charset="0"/>
              </a:rPr>
              <a:t>-ой </a:t>
            </a:r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степени</a:t>
            </a:r>
            <a:r>
              <a:rPr lang="ru-RU" sz="3200" i="1" dirty="0" smtClean="0">
                <a:latin typeface="Bookman Old Style" pitchFamily="18" charset="0"/>
              </a:rPr>
              <a:t> из </a:t>
            </a:r>
            <a:r>
              <a:rPr lang="ru-RU" sz="3200" i="1" dirty="0" smtClean="0">
                <a:latin typeface="Bookman Old Style" pitchFamily="18" charset="0"/>
              </a:rPr>
              <a:t>неотрицательного числа</a:t>
            </a:r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 а </a:t>
            </a:r>
            <a:endParaRPr lang="ru-RU" sz="3200" i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algn="just"/>
            <a:r>
              <a:rPr lang="ru-RU" sz="3200" i="1" dirty="0" smtClean="0">
                <a:latin typeface="Bookman Old Style" pitchFamily="18" charset="0"/>
              </a:rPr>
              <a:t>(</a:t>
            </a:r>
            <a:r>
              <a:rPr lang="ru-RU" sz="3200" i="1" dirty="0" err="1" smtClean="0">
                <a:latin typeface="Bookman Old Style" pitchFamily="18" charset="0"/>
              </a:rPr>
              <a:t>n</a:t>
            </a:r>
            <a:r>
              <a:rPr lang="ru-RU" sz="3200" i="1" dirty="0" smtClean="0">
                <a:latin typeface="Bookman Old Style" pitchFamily="18" charset="0"/>
              </a:rPr>
              <a:t> = 2, 3, 4, 5, ...) называют такое неотрицательное число, при возведении которого в степень </a:t>
            </a:r>
            <a:r>
              <a:rPr lang="ru-RU" sz="3200" i="1" dirty="0" err="1" smtClean="0">
                <a:solidFill>
                  <a:srgbClr val="FF0000"/>
                </a:solidFill>
                <a:latin typeface="Bookman Old Style" pitchFamily="18" charset="0"/>
              </a:rPr>
              <a:t>п</a:t>
            </a:r>
            <a:r>
              <a:rPr lang="ru-RU" sz="3200" i="1" dirty="0" smtClean="0">
                <a:latin typeface="Bookman Old Style" pitchFamily="18" charset="0"/>
              </a:rPr>
              <a:t> получается число </a:t>
            </a:r>
            <a:r>
              <a:rPr lang="ru-RU" sz="32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3200" i="1" dirty="0" smtClean="0">
                <a:latin typeface="Bookman Old Style" pitchFamily="18" charset="0"/>
              </a:rPr>
              <a:t>. </a:t>
            </a:r>
            <a:endParaRPr lang="ru-RU" sz="3200" i="1" dirty="0">
              <a:latin typeface="Bookman Old Style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4857760"/>
            <a:ext cx="87154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i="1" dirty="0" smtClean="0">
                <a:solidFill>
                  <a:prstClr val="black"/>
                </a:solidFill>
                <a:latin typeface="Bookman Old Style" pitchFamily="18" charset="0"/>
              </a:rPr>
              <a:t>Число </a:t>
            </a:r>
            <a:r>
              <a:rPr lang="ru-RU" sz="3600" i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3600" i="1" dirty="0" smtClean="0">
                <a:solidFill>
                  <a:prstClr val="black"/>
                </a:solidFill>
                <a:latin typeface="Bookman Old Style" pitchFamily="18" charset="0"/>
              </a:rPr>
              <a:t> называют </a:t>
            </a:r>
            <a:r>
              <a:rPr lang="ru-RU" sz="3600" i="1" dirty="0" smtClean="0">
                <a:solidFill>
                  <a:srgbClr val="FF0000"/>
                </a:solidFill>
                <a:latin typeface="Bookman Old Style" pitchFamily="18" charset="0"/>
              </a:rPr>
              <a:t>подкоренным числом</a:t>
            </a:r>
            <a:r>
              <a:rPr lang="ru-RU" sz="3600" i="1" dirty="0" smtClean="0">
                <a:solidFill>
                  <a:prstClr val="black"/>
                </a:solidFill>
                <a:latin typeface="Bookman Old Style" pitchFamily="18" charset="0"/>
              </a:rPr>
              <a:t>, </a:t>
            </a:r>
          </a:p>
          <a:p>
            <a:pPr lvl="0"/>
            <a:r>
              <a:rPr lang="ru-RU" sz="3600" i="1" dirty="0" smtClean="0">
                <a:solidFill>
                  <a:prstClr val="black"/>
                </a:solidFill>
                <a:latin typeface="Bookman Old Style" pitchFamily="18" charset="0"/>
              </a:rPr>
              <a:t>а число </a:t>
            </a:r>
            <a:r>
              <a:rPr lang="en-US" sz="3600" i="1" dirty="0" smtClean="0">
                <a:solidFill>
                  <a:srgbClr val="FF0000"/>
                </a:solidFill>
                <a:latin typeface="Bookman Old Style" pitchFamily="18" charset="0"/>
              </a:rPr>
              <a:t>n</a:t>
            </a:r>
            <a:r>
              <a:rPr lang="ru-RU" sz="3600" i="1" dirty="0" smtClean="0">
                <a:solidFill>
                  <a:prstClr val="black"/>
                </a:solidFill>
                <a:latin typeface="Bookman Old Style" pitchFamily="18" charset="0"/>
              </a:rPr>
              <a:t> – </a:t>
            </a:r>
            <a:r>
              <a:rPr lang="ru-RU" sz="3600" i="1" dirty="0" smtClean="0">
                <a:solidFill>
                  <a:srgbClr val="FF0000"/>
                </a:solidFill>
                <a:latin typeface="Bookman Old Style" pitchFamily="18" charset="0"/>
              </a:rPr>
              <a:t>показателем корня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" name="Группа 10"/>
          <p:cNvGrpSpPr/>
          <p:nvPr/>
        </p:nvGrpSpPr>
        <p:grpSpPr>
          <a:xfrm>
            <a:off x="0" y="3643314"/>
            <a:ext cx="9144000" cy="1000132"/>
            <a:chOff x="983234" y="3183467"/>
            <a:chExt cx="7395032" cy="635000"/>
          </a:xfrm>
        </p:grpSpPr>
        <p:sp>
          <p:nvSpPr>
            <p:cNvPr id="6" name="Скругленный прямоугольник 5"/>
            <p:cNvSpPr/>
            <p:nvPr/>
          </p:nvSpPr>
          <p:spPr bwMode="auto">
            <a:xfrm>
              <a:off x="983234" y="3183467"/>
              <a:ext cx="7395032" cy="635000"/>
            </a:xfrm>
            <a:prstGeom prst="roundRect">
              <a:avLst>
                <a:gd name="adj" fmla="val 22000"/>
              </a:avLst>
            </a:prstGeom>
            <a:solidFill>
              <a:srgbClr val="FFC000">
                <a:alpha val="4902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aphicFrame>
          <p:nvGraphicFramePr>
            <p:cNvPr id="10243" name="Object 3"/>
            <p:cNvGraphicFramePr>
              <a:graphicFrameLocks noChangeAspect="1"/>
            </p:cNvGraphicFramePr>
            <p:nvPr/>
          </p:nvGraphicFramePr>
          <p:xfrm>
            <a:off x="1203455" y="3183467"/>
            <a:ext cx="6973888" cy="514350"/>
          </p:xfrm>
          <a:graphic>
            <a:graphicData uri="http://schemas.openxmlformats.org/presentationml/2006/ole">
              <p:oleObj spid="_x0000_s16386" name="Формула" r:id="rId3" imgW="3390840" imgH="2412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69913" y="214291"/>
            <a:ext cx="8001000" cy="85251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i="1" dirty="0" smtClean="0">
                <a:solidFill>
                  <a:srgbClr val="FF0000"/>
                </a:solidFill>
                <a:latin typeface="Bookman Old Style" pitchFamily="18" charset="0"/>
              </a:rPr>
              <a:t>Примеры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1685132" y="1280583"/>
          <a:ext cx="3986213" cy="565150"/>
        </p:xfrm>
        <a:graphic>
          <a:graphicData uri="http://schemas.openxmlformats.org/presentationml/2006/ole">
            <p:oleObj spid="_x0000_s18434" name="Формула" r:id="rId3" imgW="1701720" imgH="241200" progId="Equation.3">
              <p:embed/>
            </p:oleObj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1685132" y="2009246"/>
          <a:ext cx="4492625" cy="565150"/>
        </p:xfrm>
        <a:graphic>
          <a:graphicData uri="http://schemas.openxmlformats.org/presentationml/2006/ole">
            <p:oleObj spid="_x0000_s18435" name="Формула" r:id="rId4" imgW="1917360" imgH="241200" progId="Equation.3">
              <p:embed/>
            </p:oleObj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1685132" y="2742671"/>
          <a:ext cx="6543675" cy="595312"/>
        </p:xfrm>
        <a:graphic>
          <a:graphicData uri="http://schemas.openxmlformats.org/presentationml/2006/ole">
            <p:oleObj spid="_x0000_s18436" name="Формула" r:id="rId5" imgW="2793960" imgH="253800" progId="Equation.3">
              <p:embed/>
            </p:oleObj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1685132" y="3493558"/>
          <a:ext cx="6989763" cy="565150"/>
        </p:xfrm>
        <a:graphic>
          <a:graphicData uri="http://schemas.openxmlformats.org/presentationml/2006/ole">
            <p:oleObj spid="_x0000_s18437" name="Формула" r:id="rId6" imgW="2984400" imgH="241200" progId="Equation.3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1685132" y="4211108"/>
          <a:ext cx="5770562" cy="565150"/>
        </p:xfrm>
        <a:graphic>
          <a:graphicData uri="http://schemas.openxmlformats.org/presentationml/2006/ole">
            <p:oleObj spid="_x0000_s18438" name="Формула" r:id="rId7" imgW="2463480" imgH="241200" progId="Equation.3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1675607" y="4814358"/>
          <a:ext cx="4610100" cy="1100138"/>
        </p:xfrm>
        <a:graphic>
          <a:graphicData uri="http://schemas.openxmlformats.org/presentationml/2006/ole">
            <p:oleObj spid="_x0000_s18439" name="Формула" r:id="rId8" imgW="19684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Определение. </a:t>
            </a:r>
            <a:r>
              <a:rPr lang="ru-RU" i="1" dirty="0" smtClean="0"/>
              <a:t>Корнем нечетной степени </a:t>
            </a:r>
            <a:r>
              <a:rPr lang="en-US" i="1" dirty="0" smtClean="0"/>
              <a:t>n</a:t>
            </a:r>
            <a:r>
              <a:rPr lang="ru-RU" i="1" dirty="0" smtClean="0"/>
              <a:t> из отрицательного числа а (</a:t>
            </a:r>
            <a:r>
              <a:rPr lang="en-US" i="1" dirty="0" smtClean="0"/>
              <a:t>n</a:t>
            </a:r>
            <a:r>
              <a:rPr lang="ru-RU" i="1" dirty="0" smtClean="0"/>
              <a:t> =3,5,…) называется такое отрицательное число, при возведении которого в степень </a:t>
            </a:r>
            <a:r>
              <a:rPr lang="en-US" i="1" dirty="0" smtClean="0"/>
              <a:t>n</a:t>
            </a:r>
            <a:r>
              <a:rPr lang="ru-RU" i="1" dirty="0" smtClean="0"/>
              <a:t> получится а</a:t>
            </a:r>
          </a:p>
          <a:p>
            <a:pPr>
              <a:buNone/>
            </a:pPr>
            <a:r>
              <a:rPr lang="ru-RU" i="1" dirty="0" smtClean="0"/>
              <a:t>Если а</a:t>
            </a:r>
            <a:r>
              <a:rPr lang="en-US" i="1" dirty="0" smtClean="0"/>
              <a:t> &lt;0</a:t>
            </a:r>
            <a:r>
              <a:rPr lang="ru-RU" i="1" dirty="0" smtClean="0"/>
              <a:t>,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smtClean="0"/>
              <a:t>n</a:t>
            </a:r>
            <a:r>
              <a:rPr lang="ru-RU" i="1" dirty="0" smtClean="0"/>
              <a:t>=3,5,7,…, то:</a:t>
            </a:r>
          </a:p>
          <a:p>
            <a:pPr>
              <a:buNone/>
            </a:pPr>
            <a:endParaRPr lang="ru-RU" i="1" dirty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sz="4000" i="1" dirty="0" smtClean="0"/>
              <a:t>1)</a:t>
            </a:r>
            <a:endParaRPr lang="ru-RU" sz="4000" i="1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85728"/>
            <a:ext cx="8215370" cy="1000132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000636"/>
            <a:ext cx="6715172" cy="1000132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1057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111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Формула</vt:lpstr>
      <vt:lpstr>Понятие корня n-ой степени из действительного числа </vt:lpstr>
      <vt:lpstr>  Решить уравнение                                Х4 = 1, Х4 = 16   </vt:lpstr>
      <vt:lpstr> Решить уравнение                                          Х4 = 5 </vt:lpstr>
      <vt:lpstr>Слайд 4</vt:lpstr>
      <vt:lpstr>Слайд 5</vt:lpstr>
      <vt:lpstr>Понятие корня n-ой степени</vt:lpstr>
      <vt:lpstr>Примеры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корня n-ой степени из действительного числа </dc:title>
  <dc:creator>Admin</dc:creator>
  <cp:lastModifiedBy>Admin</cp:lastModifiedBy>
  <cp:revision>7</cp:revision>
  <dcterms:created xsi:type="dcterms:W3CDTF">2013-09-10T17:48:29Z</dcterms:created>
  <dcterms:modified xsi:type="dcterms:W3CDTF">2013-09-10T18:56:35Z</dcterms:modified>
</cp:coreProperties>
</file>