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6" r:id="rId3"/>
    <p:sldId id="308" r:id="rId4"/>
    <p:sldId id="299" r:id="rId5"/>
    <p:sldId id="300" r:id="rId6"/>
    <p:sldId id="301" r:id="rId7"/>
    <p:sldId id="302" r:id="rId8"/>
    <p:sldId id="277" r:id="rId9"/>
    <p:sldId id="310" r:id="rId10"/>
    <p:sldId id="309" r:id="rId11"/>
    <p:sldId id="305" r:id="rId12"/>
    <p:sldId id="306" r:id="rId13"/>
    <p:sldId id="307" r:id="rId14"/>
    <p:sldId id="279" r:id="rId15"/>
    <p:sldId id="280" r:id="rId16"/>
    <p:sldId id="275" r:id="rId17"/>
    <p:sldId id="31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F45CD-4FB0-4D1C-9D53-D8FDBB95AD98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AD0A3-DA1C-49B5-BD42-161552FCD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62016-C91D-4ECE-9AC3-8A8D0120B06A}" type="slidenum">
              <a:rPr lang="ru-RU"/>
              <a:pPr/>
              <a:t>11</a:t>
            </a:fld>
            <a:endParaRPr lang="ru-RU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C13506-ABFA-4861-877F-73881AA7A223}" type="slidenum">
              <a:rPr lang="ru-RU"/>
              <a:pPr/>
              <a:t>12</a:t>
            </a:fld>
            <a:endParaRPr lang="ru-RU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526D3-7716-4E72-B696-F94F1C371B58}" type="slidenum">
              <a:rPr lang="ru-RU"/>
              <a:pPr/>
              <a:t>13</a:t>
            </a:fld>
            <a:endParaRPr lang="ru-RU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A7D04-CDDE-4CC8-9323-DEA508FB873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405A6-73B9-425C-B610-8CE136516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0"/>
            <a:ext cx="7845425" cy="1223963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Первый признак подобия треугольников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22263" y="1916113"/>
            <a:ext cx="7705725" cy="4537075"/>
            <a:chOff x="203" y="1207"/>
            <a:chExt cx="4854" cy="2858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4558" y="1207"/>
              <a:ext cx="499" cy="453"/>
            </a:xfrm>
            <a:prstGeom prst="rtTriangle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4014" y="1253"/>
              <a:ext cx="757" cy="772"/>
            </a:xfrm>
            <a:prstGeom prst="rtTriangle">
              <a:avLst/>
            </a:prstGeom>
            <a:solidFill>
              <a:srgbClr val="FFF1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2517" y="1888"/>
              <a:ext cx="1029" cy="1075"/>
            </a:xfrm>
            <a:prstGeom prst="rtTriangle">
              <a:avLst/>
            </a:prstGeom>
            <a:solidFill>
              <a:srgbClr val="4FE74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1519" y="2205"/>
              <a:ext cx="1361" cy="1360"/>
            </a:xfrm>
            <a:prstGeom prst="rtTriangle">
              <a:avLst/>
            </a:prstGeom>
            <a:solidFill>
              <a:srgbClr val="9999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>
              <a:off x="3379" y="1525"/>
              <a:ext cx="1029" cy="1075"/>
            </a:xfrm>
            <a:prstGeom prst="rtTriangle">
              <a:avLst/>
            </a:prstGeom>
            <a:solidFill>
              <a:srgbClr val="4FE74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203" y="2387"/>
              <a:ext cx="1633" cy="1678"/>
            </a:xfrm>
            <a:prstGeom prst="rtTriangle">
              <a:avLst/>
            </a:prstGeom>
            <a:solidFill>
              <a:srgbClr val="F4A4FA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019925" y="6308725"/>
            <a:ext cx="1187450" cy="288925"/>
            <a:chOff x="4422" y="3974"/>
            <a:chExt cx="748" cy="182"/>
          </a:xfrm>
        </p:grpSpPr>
        <p:sp>
          <p:nvSpPr>
            <p:cNvPr id="2063" name="AutoShape 15">
              <a:hlinkClick r:id="" action="ppaction://hlinkshowjump?jump=endshow" highlightClick="1"/>
            </p:cNvPr>
            <p:cNvSpPr>
              <a:spLocks noChangeArrowheads="1"/>
            </p:cNvSpPr>
            <p:nvPr/>
          </p:nvSpPr>
          <p:spPr bwMode="auto">
            <a:xfrm>
              <a:off x="4422" y="3974"/>
              <a:ext cx="295" cy="182"/>
            </a:xfrm>
            <a:prstGeom prst="actionButtonBlank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4" name="AutoShape 16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4876" y="3974"/>
              <a:ext cx="294" cy="182"/>
            </a:xfrm>
            <a:prstGeom prst="actionButtonForwardNex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3132138" y="40767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7524750" y="45815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000100" y="714356"/>
            <a:ext cx="6994525" cy="5235575"/>
            <a:chOff x="884" y="1298"/>
            <a:chExt cx="4406" cy="3298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884" y="1570"/>
              <a:ext cx="4406" cy="3026"/>
              <a:chOff x="1020" y="902"/>
              <a:chExt cx="4406" cy="3026"/>
            </a:xfrm>
          </p:grpSpPr>
          <p:grpSp>
            <p:nvGrpSpPr>
              <p:cNvPr id="6" name="Group 10"/>
              <p:cNvGrpSpPr>
                <a:grpSpLocks/>
              </p:cNvGrpSpPr>
              <p:nvPr/>
            </p:nvGrpSpPr>
            <p:grpSpPr bwMode="auto">
              <a:xfrm>
                <a:off x="1292" y="1162"/>
                <a:ext cx="1166" cy="1678"/>
                <a:chOff x="1292" y="1162"/>
                <a:chExt cx="1166" cy="1678"/>
              </a:xfrm>
            </p:grpSpPr>
            <p:sp>
              <p:nvSpPr>
                <p:cNvPr id="40967" name="AutoShape 7"/>
                <p:cNvSpPr>
                  <a:spLocks noChangeArrowheads="1"/>
                </p:cNvSpPr>
                <p:nvPr/>
              </p:nvSpPr>
              <p:spPr bwMode="auto">
                <a:xfrm>
                  <a:off x="1292" y="1162"/>
                  <a:ext cx="1166" cy="1664"/>
                </a:xfrm>
                <a:prstGeom prst="rtTriangle">
                  <a:avLst/>
                </a:prstGeom>
                <a:solidFill>
                  <a:schemeClr val="accent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968" name="Line 8"/>
                <p:cNvSpPr>
                  <a:spLocks noChangeShapeType="1"/>
                </p:cNvSpPr>
                <p:nvPr/>
              </p:nvSpPr>
              <p:spPr bwMode="auto">
                <a:xfrm>
                  <a:off x="1292" y="2659"/>
                  <a:ext cx="18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69" name="Line 9"/>
                <p:cNvSpPr>
                  <a:spLocks noChangeShapeType="1"/>
                </p:cNvSpPr>
                <p:nvPr/>
              </p:nvSpPr>
              <p:spPr bwMode="auto">
                <a:xfrm>
                  <a:off x="1474" y="2659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" name="Group 11"/>
              <p:cNvGrpSpPr>
                <a:grpSpLocks/>
              </p:cNvGrpSpPr>
              <p:nvPr/>
            </p:nvGrpSpPr>
            <p:grpSpPr bwMode="auto">
              <a:xfrm rot="9286317">
                <a:off x="2880" y="1434"/>
                <a:ext cx="1906" cy="2494"/>
                <a:chOff x="1292" y="1162"/>
                <a:chExt cx="1166" cy="1678"/>
              </a:xfrm>
            </p:grpSpPr>
            <p:sp>
              <p:nvSpPr>
                <p:cNvPr id="40972" name="AutoShape 12"/>
                <p:cNvSpPr>
                  <a:spLocks noChangeArrowheads="1"/>
                </p:cNvSpPr>
                <p:nvPr/>
              </p:nvSpPr>
              <p:spPr bwMode="auto">
                <a:xfrm>
                  <a:off x="1292" y="1162"/>
                  <a:ext cx="1166" cy="1664"/>
                </a:xfrm>
                <a:prstGeom prst="rtTriangle">
                  <a:avLst/>
                </a:prstGeom>
                <a:solidFill>
                  <a:srgbClr val="FFFF66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973" name="Line 13"/>
                <p:cNvSpPr>
                  <a:spLocks noChangeShapeType="1"/>
                </p:cNvSpPr>
                <p:nvPr/>
              </p:nvSpPr>
              <p:spPr bwMode="auto">
                <a:xfrm>
                  <a:off x="1292" y="2659"/>
                  <a:ext cx="18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74" name="Line 14"/>
                <p:cNvSpPr>
                  <a:spLocks noChangeShapeType="1"/>
                </p:cNvSpPr>
                <p:nvPr/>
              </p:nvSpPr>
              <p:spPr bwMode="auto">
                <a:xfrm>
                  <a:off x="1474" y="2659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0976" name="Text Box 16"/>
              <p:cNvSpPr txBox="1">
                <a:spLocks noChangeArrowheads="1"/>
              </p:cNvSpPr>
              <p:nvPr/>
            </p:nvSpPr>
            <p:spPr bwMode="auto">
              <a:xfrm>
                <a:off x="1973" y="2552"/>
                <a:ext cx="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000" b="1"/>
                  <a:t>68</a:t>
                </a:r>
                <a:r>
                  <a:rPr lang="ru-RU" sz="2000" b="1" baseline="30000"/>
                  <a:t>0</a:t>
                </a:r>
              </a:p>
            </p:txBody>
          </p:sp>
          <p:sp>
            <p:nvSpPr>
              <p:cNvPr id="40978" name="Text Box 18"/>
              <p:cNvSpPr txBox="1">
                <a:spLocks noChangeArrowheads="1"/>
              </p:cNvSpPr>
              <p:nvPr/>
            </p:nvSpPr>
            <p:spPr bwMode="auto">
              <a:xfrm>
                <a:off x="4604" y="2840"/>
                <a:ext cx="4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/>
                  <a:t>22</a:t>
                </a:r>
                <a:r>
                  <a:rPr lang="ru-RU" sz="2000" b="1" baseline="30000"/>
                  <a:t>0</a:t>
                </a:r>
              </a:p>
            </p:txBody>
          </p:sp>
          <p:sp>
            <p:nvSpPr>
              <p:cNvPr id="40979" name="Text Box 19"/>
              <p:cNvSpPr txBox="1">
                <a:spLocks noChangeArrowheads="1"/>
              </p:cNvSpPr>
              <p:nvPr/>
            </p:nvSpPr>
            <p:spPr bwMode="auto">
              <a:xfrm>
                <a:off x="1020" y="2717"/>
                <a:ext cx="2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С</a:t>
                </a:r>
              </a:p>
            </p:txBody>
          </p:sp>
          <p:sp>
            <p:nvSpPr>
              <p:cNvPr id="40980" name="Text Box 20"/>
              <p:cNvSpPr txBox="1">
                <a:spLocks noChangeArrowheads="1"/>
              </p:cNvSpPr>
              <p:nvPr/>
            </p:nvSpPr>
            <p:spPr bwMode="auto">
              <a:xfrm>
                <a:off x="1053" y="902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В</a:t>
                </a:r>
              </a:p>
            </p:txBody>
          </p:sp>
          <p:sp>
            <p:nvSpPr>
              <p:cNvPr id="40981" name="Text Box 21"/>
              <p:cNvSpPr txBox="1">
                <a:spLocks noChangeArrowheads="1"/>
              </p:cNvSpPr>
              <p:nvPr/>
            </p:nvSpPr>
            <p:spPr bwMode="auto">
              <a:xfrm>
                <a:off x="2517" y="2704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А</a:t>
                </a:r>
              </a:p>
            </p:txBody>
          </p:sp>
          <p:sp>
            <p:nvSpPr>
              <p:cNvPr id="40982" name="Text Box 22"/>
              <p:cNvSpPr txBox="1">
                <a:spLocks noChangeArrowheads="1"/>
              </p:cNvSpPr>
              <p:nvPr/>
            </p:nvSpPr>
            <p:spPr bwMode="auto">
              <a:xfrm>
                <a:off x="2187" y="1764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М</a:t>
                </a:r>
              </a:p>
            </p:txBody>
          </p:sp>
          <p:sp>
            <p:nvSpPr>
              <p:cNvPr id="40983" name="Text Box 23"/>
              <p:cNvSpPr txBox="1">
                <a:spLocks noChangeArrowheads="1"/>
              </p:cNvSpPr>
              <p:nvPr/>
            </p:nvSpPr>
            <p:spPr bwMode="auto">
              <a:xfrm>
                <a:off x="4137" y="948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Р</a:t>
                </a:r>
              </a:p>
            </p:txBody>
          </p:sp>
          <p:sp>
            <p:nvSpPr>
              <p:cNvPr id="40984" name="Text Box 24"/>
              <p:cNvSpPr txBox="1">
                <a:spLocks noChangeArrowheads="1"/>
              </p:cNvSpPr>
              <p:nvPr/>
            </p:nvSpPr>
            <p:spPr bwMode="auto">
              <a:xfrm>
                <a:off x="5226" y="326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К</a:t>
                </a:r>
              </a:p>
            </p:txBody>
          </p:sp>
        </p:grpSp>
        <p:sp>
          <p:nvSpPr>
            <p:cNvPr id="40986" name="Rectangle 26"/>
            <p:cNvSpPr>
              <a:spLocks noChangeArrowheads="1"/>
            </p:cNvSpPr>
            <p:nvPr/>
          </p:nvSpPr>
          <p:spPr bwMode="auto">
            <a:xfrm>
              <a:off x="1247" y="1298"/>
              <a:ext cx="40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dirty="0">
                  <a:solidFill>
                    <a:srgbClr val="FF0000"/>
                  </a:solidFill>
                </a:rPr>
                <a:t>Являются ли треугольники подобными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ru-RU" sz="2800" dirty="0">
                  <a:solidFill>
                    <a:srgbClr val="FF0000"/>
                  </a:solidFill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2413" y="1414463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1692275" y="188913"/>
            <a:ext cx="5256213" cy="792162"/>
            <a:chOff x="1837" y="799"/>
            <a:chExt cx="3311" cy="499"/>
          </a:xfrm>
        </p:grpSpPr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5414" name="Object 54"/>
            <p:cNvGraphicFramePr>
              <a:graphicFrameLocks noChangeAspect="1"/>
            </p:cNvGraphicFramePr>
            <p:nvPr/>
          </p:nvGraphicFramePr>
          <p:xfrm>
            <a:off x="2947" y="915"/>
            <a:ext cx="1137" cy="349"/>
          </p:xfrm>
          <a:graphic>
            <a:graphicData uri="http://schemas.openxmlformats.org/presentationml/2006/ole">
              <p:oleObj spid="_x0000_s13315" name="Формула" r:id="rId4" imgW="571320" imgH="177480" progId="Equation.3">
                <p:embed/>
              </p:oleObj>
            </a:graphicData>
          </a:graphic>
        </p:graphicFrame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468313" y="1268413"/>
            <a:ext cx="5256212" cy="792162"/>
            <a:chOff x="1837" y="799"/>
            <a:chExt cx="3311" cy="499"/>
          </a:xfrm>
        </p:grpSpPr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5421" name="Object 61"/>
            <p:cNvGraphicFramePr>
              <a:graphicFrameLocks noChangeAspect="1"/>
            </p:cNvGraphicFramePr>
            <p:nvPr/>
          </p:nvGraphicFramePr>
          <p:xfrm>
            <a:off x="2961" y="890"/>
            <a:ext cx="1109" cy="399"/>
          </p:xfrm>
          <a:graphic>
            <a:graphicData uri="http://schemas.openxmlformats.org/presentationml/2006/ole">
              <p:oleObj spid="_x0000_s13314" name="Формула" r:id="rId5" imgW="558720" imgH="203040" progId="Equation.3">
                <p:embed/>
              </p:oleObj>
            </a:graphicData>
          </a:graphic>
        </p:graphicFrame>
      </p:grp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971550" y="50133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5438" name="Text Box 78"/>
          <p:cNvSpPr txBox="1">
            <a:spLocks noChangeArrowheads="1"/>
          </p:cNvSpPr>
          <p:nvPr/>
        </p:nvSpPr>
        <p:spPr bwMode="auto">
          <a:xfrm>
            <a:off x="8243888" y="1412875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5439" name="Text Box 79"/>
          <p:cNvSpPr txBox="1">
            <a:spLocks noChangeArrowheads="1"/>
          </p:cNvSpPr>
          <p:nvPr/>
        </p:nvSpPr>
        <p:spPr bwMode="auto">
          <a:xfrm>
            <a:off x="2051050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5440" name="Text Box 80"/>
          <p:cNvSpPr txBox="1">
            <a:spLocks noChangeArrowheads="1"/>
          </p:cNvSpPr>
          <p:nvPr/>
        </p:nvSpPr>
        <p:spPr bwMode="auto">
          <a:xfrm>
            <a:off x="4643438" y="50133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8</a:t>
            </a:r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>
            <a:off x="6227763" y="60928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3635375" y="33575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О</a:t>
            </a:r>
          </a:p>
        </p:txBody>
      </p:sp>
      <p:sp>
        <p:nvSpPr>
          <p:cNvPr id="15443" name="Freeform 83"/>
          <p:cNvSpPr>
            <a:spLocks/>
          </p:cNvSpPr>
          <p:nvPr/>
        </p:nvSpPr>
        <p:spPr bwMode="auto">
          <a:xfrm>
            <a:off x="1331913" y="1700213"/>
            <a:ext cx="6858000" cy="4518025"/>
          </a:xfrm>
          <a:custGeom>
            <a:avLst/>
            <a:gdLst/>
            <a:ahLst/>
            <a:cxnLst>
              <a:cxn ang="0">
                <a:pos x="9" y="2246"/>
              </a:cxn>
              <a:cxn ang="0">
                <a:pos x="703" y="620"/>
              </a:cxn>
              <a:cxn ang="0">
                <a:pos x="3108" y="2846"/>
              </a:cxn>
              <a:cxn ang="0">
                <a:pos x="4320" y="0"/>
              </a:cxn>
              <a:cxn ang="0">
                <a:pos x="0" y="2230"/>
              </a:cxn>
            </a:cxnLst>
            <a:rect l="0" t="0" r="r" b="b"/>
            <a:pathLst>
              <a:path w="4320" h="2846">
                <a:moveTo>
                  <a:pt x="9" y="2246"/>
                </a:moveTo>
                <a:lnTo>
                  <a:pt x="703" y="620"/>
                </a:lnTo>
                <a:lnTo>
                  <a:pt x="3108" y="2846"/>
                </a:lnTo>
                <a:lnTo>
                  <a:pt x="4320" y="0"/>
                </a:lnTo>
                <a:lnTo>
                  <a:pt x="0" y="2230"/>
                </a:lnTo>
              </a:path>
            </a:pathLst>
          </a:custGeom>
          <a:noFill/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44" name="Text Box 84"/>
          <p:cNvSpPr txBox="1">
            <a:spLocks noChangeArrowheads="1"/>
          </p:cNvSpPr>
          <p:nvPr/>
        </p:nvSpPr>
        <p:spPr bwMode="auto">
          <a:xfrm>
            <a:off x="2555875" y="44370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6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5445" name="Text Box 85"/>
          <p:cNvSpPr txBox="1">
            <a:spLocks noChangeArrowheads="1"/>
          </p:cNvSpPr>
          <p:nvPr/>
        </p:nvSpPr>
        <p:spPr bwMode="auto">
          <a:xfrm>
            <a:off x="1476375" y="35734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5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7164388" y="39338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5448" name="Freeform 88"/>
          <p:cNvSpPr>
            <a:spLocks/>
          </p:cNvSpPr>
          <p:nvPr/>
        </p:nvSpPr>
        <p:spPr bwMode="auto">
          <a:xfrm rot="7612194">
            <a:off x="2397125" y="2871788"/>
            <a:ext cx="371475" cy="488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" y="45"/>
              </a:cxn>
              <a:cxn ang="0">
                <a:pos x="184" y="111"/>
              </a:cxn>
              <a:cxn ang="0">
                <a:pos x="244" y="212"/>
              </a:cxn>
              <a:cxn ang="0">
                <a:pos x="255" y="321"/>
              </a:cxn>
            </a:cxnLst>
            <a:rect l="0" t="0" r="r" b="b"/>
            <a:pathLst>
              <a:path w="256" h="321">
                <a:moveTo>
                  <a:pt x="0" y="0"/>
                </a:moveTo>
                <a:cubicBezTo>
                  <a:pt x="17" y="7"/>
                  <a:pt x="71" y="26"/>
                  <a:pt x="102" y="45"/>
                </a:cubicBezTo>
                <a:cubicBezTo>
                  <a:pt x="134" y="64"/>
                  <a:pt x="161" y="83"/>
                  <a:pt x="184" y="111"/>
                </a:cubicBezTo>
                <a:cubicBezTo>
                  <a:pt x="208" y="139"/>
                  <a:pt x="232" y="177"/>
                  <a:pt x="244" y="212"/>
                </a:cubicBezTo>
                <a:cubicBezTo>
                  <a:pt x="256" y="247"/>
                  <a:pt x="253" y="298"/>
                  <a:pt x="255" y="32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49" name="Freeform 89"/>
          <p:cNvSpPr>
            <a:spLocks/>
          </p:cNvSpPr>
          <p:nvPr/>
        </p:nvSpPr>
        <p:spPr bwMode="auto">
          <a:xfrm rot="17513888">
            <a:off x="6011069" y="5518944"/>
            <a:ext cx="363537" cy="504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" y="45"/>
              </a:cxn>
              <a:cxn ang="0">
                <a:pos x="184" y="111"/>
              </a:cxn>
              <a:cxn ang="0">
                <a:pos x="244" y="212"/>
              </a:cxn>
              <a:cxn ang="0">
                <a:pos x="255" y="321"/>
              </a:cxn>
            </a:cxnLst>
            <a:rect l="0" t="0" r="r" b="b"/>
            <a:pathLst>
              <a:path w="256" h="321">
                <a:moveTo>
                  <a:pt x="0" y="0"/>
                </a:moveTo>
                <a:cubicBezTo>
                  <a:pt x="17" y="7"/>
                  <a:pt x="71" y="26"/>
                  <a:pt x="102" y="45"/>
                </a:cubicBezTo>
                <a:cubicBezTo>
                  <a:pt x="134" y="64"/>
                  <a:pt x="161" y="83"/>
                  <a:pt x="184" y="111"/>
                </a:cubicBezTo>
                <a:cubicBezTo>
                  <a:pt x="208" y="139"/>
                  <a:pt x="232" y="177"/>
                  <a:pt x="244" y="212"/>
                </a:cubicBezTo>
                <a:cubicBezTo>
                  <a:pt x="256" y="247"/>
                  <a:pt x="253" y="298"/>
                  <a:pt x="255" y="32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50" name="Freeform 90"/>
          <p:cNvSpPr>
            <a:spLocks/>
          </p:cNvSpPr>
          <p:nvPr/>
        </p:nvSpPr>
        <p:spPr bwMode="auto">
          <a:xfrm>
            <a:off x="2460625" y="2676525"/>
            <a:ext cx="1371600" cy="127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64" y="804"/>
              </a:cxn>
            </a:cxnLst>
            <a:rect l="0" t="0" r="r" b="b"/>
            <a:pathLst>
              <a:path w="864" h="804">
                <a:moveTo>
                  <a:pt x="0" y="0"/>
                </a:moveTo>
                <a:lnTo>
                  <a:pt x="864" y="804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51" name="Freeform 91"/>
          <p:cNvSpPr>
            <a:spLocks/>
          </p:cNvSpPr>
          <p:nvPr/>
        </p:nvSpPr>
        <p:spPr bwMode="auto">
          <a:xfrm>
            <a:off x="3832225" y="1693863"/>
            <a:ext cx="4370388" cy="2246312"/>
          </a:xfrm>
          <a:custGeom>
            <a:avLst/>
            <a:gdLst/>
            <a:ahLst/>
            <a:cxnLst>
              <a:cxn ang="0">
                <a:pos x="2753" y="0"/>
              </a:cxn>
              <a:cxn ang="0">
                <a:pos x="0" y="1415"/>
              </a:cxn>
            </a:cxnLst>
            <a:rect l="0" t="0" r="r" b="b"/>
            <a:pathLst>
              <a:path w="2753" h="1415">
                <a:moveTo>
                  <a:pt x="2753" y="0"/>
                </a:moveTo>
                <a:lnTo>
                  <a:pt x="0" y="1415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50" grpId="0" animBg="1"/>
      <p:bldP spid="154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276600" y="188913"/>
            <a:ext cx="5272088" cy="792162"/>
            <a:chOff x="1837" y="799"/>
            <a:chExt cx="3321" cy="499"/>
          </a:xfrm>
        </p:grpSpPr>
        <p:sp>
          <p:nvSpPr>
            <p:cNvPr id="19520" name="Rectangle 64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9521" name="Object 65"/>
            <p:cNvGraphicFramePr>
              <a:graphicFrameLocks noChangeAspect="1"/>
            </p:cNvGraphicFramePr>
            <p:nvPr/>
          </p:nvGraphicFramePr>
          <p:xfrm>
            <a:off x="1873" y="890"/>
            <a:ext cx="3285" cy="399"/>
          </p:xfrm>
          <a:graphic>
            <a:graphicData uri="http://schemas.openxmlformats.org/presentationml/2006/ole">
              <p:oleObj spid="_x0000_s14339" name="Формула" r:id="rId4" imgW="1650960" imgH="203040" progId="Equation.3">
                <p:embed/>
              </p:oleObj>
            </a:graphicData>
          </a:graphic>
        </p:graphicFrame>
      </p:grp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179388" y="1268413"/>
            <a:ext cx="5256212" cy="792162"/>
            <a:chOff x="1837" y="799"/>
            <a:chExt cx="3311" cy="499"/>
          </a:xfrm>
        </p:grpSpPr>
        <p:sp>
          <p:nvSpPr>
            <p:cNvPr id="19523" name="Rectangle 6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9524" name="Object 68"/>
            <p:cNvGraphicFramePr>
              <a:graphicFrameLocks noChangeAspect="1"/>
            </p:cNvGraphicFramePr>
            <p:nvPr/>
          </p:nvGraphicFramePr>
          <p:xfrm>
            <a:off x="3263" y="915"/>
            <a:ext cx="504" cy="349"/>
          </p:xfrm>
          <a:graphic>
            <a:graphicData uri="http://schemas.openxmlformats.org/presentationml/2006/ole">
              <p:oleObj spid="_x0000_s14338" name="Формула" r:id="rId5" imgW="253800" imgH="177480" progId="Equation.3">
                <p:embed/>
              </p:oleObj>
            </a:graphicData>
          </a:graphic>
        </p:graphicFrame>
      </p:grpSp>
      <p:sp>
        <p:nvSpPr>
          <p:cNvPr id="19526" name="Text Box 70"/>
          <p:cNvSpPr txBox="1">
            <a:spLocks noChangeArrowheads="1"/>
          </p:cNvSpPr>
          <p:nvPr/>
        </p:nvSpPr>
        <p:spPr bwMode="auto">
          <a:xfrm>
            <a:off x="1331913" y="58054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9527" name="Text Box 71"/>
          <p:cNvSpPr txBox="1">
            <a:spLocks noChangeArrowheads="1"/>
          </p:cNvSpPr>
          <p:nvPr/>
        </p:nvSpPr>
        <p:spPr bwMode="auto">
          <a:xfrm>
            <a:off x="3059113" y="26368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528" name="Text Box 72"/>
          <p:cNvSpPr txBox="1">
            <a:spLocks noChangeArrowheads="1"/>
          </p:cNvSpPr>
          <p:nvPr/>
        </p:nvSpPr>
        <p:spPr bwMode="auto">
          <a:xfrm>
            <a:off x="8459788" y="26368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529" name="Text Box 73"/>
          <p:cNvSpPr txBox="1">
            <a:spLocks noChangeArrowheads="1"/>
          </p:cNvSpPr>
          <p:nvPr/>
        </p:nvSpPr>
        <p:spPr bwMode="auto">
          <a:xfrm>
            <a:off x="6732588" y="58769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531" name="AutoShape 75"/>
          <p:cNvSpPr>
            <a:spLocks noChangeArrowheads="1"/>
          </p:cNvSpPr>
          <p:nvPr/>
        </p:nvSpPr>
        <p:spPr bwMode="auto">
          <a:xfrm>
            <a:off x="1692275" y="3141663"/>
            <a:ext cx="6840538" cy="2820987"/>
          </a:xfrm>
          <a:prstGeom prst="parallelogram">
            <a:avLst>
              <a:gd name="adj" fmla="val 60622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532" name="Freeform 76"/>
          <p:cNvSpPr>
            <a:spLocks/>
          </p:cNvSpPr>
          <p:nvPr/>
        </p:nvSpPr>
        <p:spPr bwMode="auto">
          <a:xfrm>
            <a:off x="3402013" y="3133725"/>
            <a:ext cx="1587" cy="280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770"/>
              </a:cxn>
            </a:cxnLst>
            <a:rect l="0" t="0" r="r" b="b"/>
            <a:pathLst>
              <a:path w="1" h="1770">
                <a:moveTo>
                  <a:pt x="0" y="0"/>
                </a:moveTo>
                <a:lnTo>
                  <a:pt x="0" y="177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533" name="Freeform 77"/>
          <p:cNvSpPr>
            <a:spLocks/>
          </p:cNvSpPr>
          <p:nvPr/>
        </p:nvSpPr>
        <p:spPr bwMode="auto">
          <a:xfrm>
            <a:off x="3419475" y="3141663"/>
            <a:ext cx="3802063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95" y="1392"/>
              </a:cxn>
            </a:cxnLst>
            <a:rect l="0" t="0" r="r" b="b"/>
            <a:pathLst>
              <a:path w="2395" h="1392">
                <a:moveTo>
                  <a:pt x="0" y="0"/>
                </a:moveTo>
                <a:lnTo>
                  <a:pt x="2395" y="1392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535" name="Freeform 79"/>
          <p:cNvSpPr>
            <a:spLocks/>
          </p:cNvSpPr>
          <p:nvPr/>
        </p:nvSpPr>
        <p:spPr bwMode="auto">
          <a:xfrm rot="10800000">
            <a:off x="3419475" y="5589588"/>
            <a:ext cx="360363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536" name="Freeform 80"/>
          <p:cNvSpPr>
            <a:spLocks/>
          </p:cNvSpPr>
          <p:nvPr/>
        </p:nvSpPr>
        <p:spPr bwMode="auto">
          <a:xfrm rot="1891588" flipV="1">
            <a:off x="6991350" y="4921250"/>
            <a:ext cx="360363" cy="3603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537" name="Text Box 81"/>
          <p:cNvSpPr txBox="1">
            <a:spLocks noChangeArrowheads="1"/>
          </p:cNvSpPr>
          <p:nvPr/>
        </p:nvSpPr>
        <p:spPr bwMode="auto">
          <a:xfrm>
            <a:off x="2411413" y="54451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9538" name="Text Box 82"/>
          <p:cNvSpPr txBox="1">
            <a:spLocks noChangeArrowheads="1"/>
          </p:cNvSpPr>
          <p:nvPr/>
        </p:nvSpPr>
        <p:spPr bwMode="auto">
          <a:xfrm>
            <a:off x="3203575" y="594995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K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539" name="Text Box 83"/>
          <p:cNvSpPr txBox="1">
            <a:spLocks noChangeArrowheads="1"/>
          </p:cNvSpPr>
          <p:nvPr/>
        </p:nvSpPr>
        <p:spPr bwMode="auto">
          <a:xfrm>
            <a:off x="7164388" y="52292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542" name="Text Box 86"/>
          <p:cNvSpPr txBox="1">
            <a:spLocks noChangeArrowheads="1"/>
          </p:cNvSpPr>
          <p:nvPr/>
        </p:nvSpPr>
        <p:spPr bwMode="auto">
          <a:xfrm>
            <a:off x="6659563" y="530066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9543" name="Text Box 87"/>
          <p:cNvSpPr txBox="1">
            <a:spLocks noChangeArrowheads="1"/>
          </p:cNvSpPr>
          <p:nvPr/>
        </p:nvSpPr>
        <p:spPr bwMode="auto">
          <a:xfrm>
            <a:off x="7451725" y="38608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9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9544" name="Freeform 88"/>
          <p:cNvSpPr>
            <a:spLocks/>
          </p:cNvSpPr>
          <p:nvPr/>
        </p:nvSpPr>
        <p:spPr bwMode="auto">
          <a:xfrm>
            <a:off x="3389313" y="3146425"/>
            <a:ext cx="51498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44" y="0"/>
              </a:cxn>
            </a:cxnLst>
            <a:rect l="0" t="0" r="r" b="b"/>
            <a:pathLst>
              <a:path w="3244" h="1">
                <a:moveTo>
                  <a:pt x="0" y="0"/>
                </a:moveTo>
                <a:lnTo>
                  <a:pt x="3244" y="0"/>
                </a:lnTo>
              </a:path>
            </a:pathLst>
          </a:custGeom>
          <a:noFill/>
          <a:ln w="50800" cap="flat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627313" y="188913"/>
            <a:ext cx="5256212" cy="792162"/>
            <a:chOff x="1837" y="799"/>
            <a:chExt cx="3311" cy="499"/>
          </a:xfrm>
        </p:grpSpPr>
        <p:sp>
          <p:nvSpPr>
            <p:cNvPr id="45063" name="Rectangle 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45064" name="Object 8"/>
            <p:cNvGraphicFramePr>
              <a:graphicFrameLocks noChangeAspect="1"/>
            </p:cNvGraphicFramePr>
            <p:nvPr/>
          </p:nvGraphicFramePr>
          <p:xfrm>
            <a:off x="2252" y="890"/>
            <a:ext cx="2527" cy="399"/>
          </p:xfrm>
          <a:graphic>
            <a:graphicData uri="http://schemas.openxmlformats.org/presentationml/2006/ole">
              <p:oleObj spid="_x0000_s15363" name="Формула" r:id="rId4" imgW="1269720" imgH="203040" progId="Equation.3">
                <p:embed/>
              </p:oleObj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84213" y="1196975"/>
            <a:ext cx="5256212" cy="792163"/>
            <a:chOff x="1837" y="799"/>
            <a:chExt cx="3311" cy="499"/>
          </a:xfrm>
        </p:grpSpPr>
        <p:sp>
          <p:nvSpPr>
            <p:cNvPr id="45066" name="Rectangle 10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45067" name="Object 11"/>
            <p:cNvGraphicFramePr>
              <a:graphicFrameLocks noChangeAspect="1"/>
            </p:cNvGraphicFramePr>
            <p:nvPr/>
          </p:nvGraphicFramePr>
          <p:xfrm>
            <a:off x="2911" y="890"/>
            <a:ext cx="1209" cy="399"/>
          </p:xfrm>
          <a:graphic>
            <a:graphicData uri="http://schemas.openxmlformats.org/presentationml/2006/ole">
              <p:oleObj spid="_x0000_s15362" name="Формула" r:id="rId5" imgW="609480" imgH="203040" progId="Equation.3">
                <p:embed/>
              </p:oleObj>
            </a:graphicData>
          </a:graphic>
        </p:graphicFrame>
      </p:grpSp>
      <p:sp>
        <p:nvSpPr>
          <p:cNvPr id="45092" name="AutoShape 36"/>
          <p:cNvSpPr>
            <a:spLocks noChangeArrowheads="1"/>
          </p:cNvSpPr>
          <p:nvPr/>
        </p:nvSpPr>
        <p:spPr bwMode="auto">
          <a:xfrm>
            <a:off x="3851275" y="1557338"/>
            <a:ext cx="3960813" cy="4752975"/>
          </a:xfrm>
          <a:prstGeom prst="triangle">
            <a:avLst>
              <a:gd name="adj" fmla="val 57153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3419475" y="61658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45095" name="Text Box 39"/>
          <p:cNvSpPr txBox="1">
            <a:spLocks noChangeArrowheads="1"/>
          </p:cNvSpPr>
          <p:nvPr/>
        </p:nvSpPr>
        <p:spPr bwMode="auto">
          <a:xfrm>
            <a:off x="7812088" y="616585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5096" name="Freeform 40"/>
          <p:cNvSpPr>
            <a:spLocks/>
          </p:cNvSpPr>
          <p:nvPr/>
        </p:nvSpPr>
        <p:spPr bwMode="auto">
          <a:xfrm>
            <a:off x="4572000" y="4719638"/>
            <a:ext cx="2689225" cy="3175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1694" y="0"/>
              </a:cxn>
            </a:cxnLst>
            <a:rect l="0" t="0" r="r" b="b"/>
            <a:pathLst>
              <a:path w="1694" h="20">
                <a:moveTo>
                  <a:pt x="0" y="20"/>
                </a:moveTo>
                <a:lnTo>
                  <a:pt x="1694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97" name="Text Box 41"/>
          <p:cNvSpPr txBox="1">
            <a:spLocks noChangeArrowheads="1"/>
          </p:cNvSpPr>
          <p:nvPr/>
        </p:nvSpPr>
        <p:spPr bwMode="auto">
          <a:xfrm>
            <a:off x="7235825" y="42926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5104" name="Text Box 48"/>
          <p:cNvSpPr txBox="1">
            <a:spLocks noChangeArrowheads="1"/>
          </p:cNvSpPr>
          <p:nvPr/>
        </p:nvSpPr>
        <p:spPr bwMode="auto">
          <a:xfrm>
            <a:off x="5795963" y="42211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5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5105" name="Text Box 49"/>
          <p:cNvSpPr txBox="1">
            <a:spLocks noChangeArrowheads="1"/>
          </p:cNvSpPr>
          <p:nvPr/>
        </p:nvSpPr>
        <p:spPr bwMode="auto">
          <a:xfrm>
            <a:off x="5867400" y="10525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45107" name="Text Box 51"/>
          <p:cNvSpPr txBox="1">
            <a:spLocks noChangeArrowheads="1"/>
          </p:cNvSpPr>
          <p:nvPr/>
        </p:nvSpPr>
        <p:spPr bwMode="auto">
          <a:xfrm>
            <a:off x="4067175" y="42926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M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5108" name="Text Box 52"/>
          <p:cNvSpPr txBox="1">
            <a:spLocks noChangeArrowheads="1"/>
          </p:cNvSpPr>
          <p:nvPr/>
        </p:nvSpPr>
        <p:spPr bwMode="auto">
          <a:xfrm>
            <a:off x="5795963" y="57340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8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5109" name="Text Box 53"/>
          <p:cNvSpPr txBox="1">
            <a:spLocks noChangeArrowheads="1"/>
          </p:cNvSpPr>
          <p:nvPr/>
        </p:nvSpPr>
        <p:spPr bwMode="auto">
          <a:xfrm>
            <a:off x="3708400" y="5013325"/>
            <a:ext cx="62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3,9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5110" name="Text Box 54"/>
          <p:cNvSpPr txBox="1">
            <a:spLocks noChangeArrowheads="1"/>
          </p:cNvSpPr>
          <p:nvPr/>
        </p:nvSpPr>
        <p:spPr bwMode="auto">
          <a:xfrm>
            <a:off x="7451725" y="5013325"/>
            <a:ext cx="62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3,6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5111" name="Freeform 55"/>
          <p:cNvSpPr>
            <a:spLocks/>
          </p:cNvSpPr>
          <p:nvPr/>
        </p:nvSpPr>
        <p:spPr bwMode="auto">
          <a:xfrm>
            <a:off x="4598988" y="1560513"/>
            <a:ext cx="1519237" cy="3173412"/>
          </a:xfrm>
          <a:custGeom>
            <a:avLst/>
            <a:gdLst/>
            <a:ahLst/>
            <a:cxnLst>
              <a:cxn ang="0">
                <a:pos x="957" y="0"/>
              </a:cxn>
              <a:cxn ang="0">
                <a:pos x="0" y="1999"/>
              </a:cxn>
            </a:cxnLst>
            <a:rect l="0" t="0" r="r" b="b"/>
            <a:pathLst>
              <a:path w="957" h="1999">
                <a:moveTo>
                  <a:pt x="957" y="0"/>
                </a:moveTo>
                <a:lnTo>
                  <a:pt x="0" y="1999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112" name="Freeform 56"/>
          <p:cNvSpPr>
            <a:spLocks/>
          </p:cNvSpPr>
          <p:nvPr/>
        </p:nvSpPr>
        <p:spPr bwMode="auto">
          <a:xfrm>
            <a:off x="6118225" y="1560513"/>
            <a:ext cx="1116013" cy="3146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03" y="1982"/>
              </a:cxn>
            </a:cxnLst>
            <a:rect l="0" t="0" r="r" b="b"/>
            <a:pathLst>
              <a:path w="703" h="1982">
                <a:moveTo>
                  <a:pt x="0" y="0"/>
                </a:moveTo>
                <a:lnTo>
                  <a:pt x="703" y="1982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1" grpId="0" animBg="1"/>
      <p:bldP spid="451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3048000" cy="469900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 № 551 (а)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1143000" y="1752600"/>
            <a:ext cx="2667000" cy="2590800"/>
          </a:xfrm>
          <a:prstGeom prst="parallelogram">
            <a:avLst>
              <a:gd name="adj" fmla="val 25735"/>
            </a:avLst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1143000" y="1752600"/>
            <a:ext cx="396240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3810000" y="17526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12788" y="4232275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А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676400" y="12954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В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581400" y="12954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С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124200" y="41910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</a:rPr>
              <a:t>D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4109" name="Text Box 10"/>
          <p:cNvSpPr txBox="1">
            <a:spLocks noChangeArrowheads="1"/>
          </p:cNvSpPr>
          <p:nvPr/>
        </p:nvSpPr>
        <p:spPr bwMode="auto">
          <a:xfrm>
            <a:off x="3657600" y="26670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505200" y="26670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Е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073650" y="1336675"/>
            <a:ext cx="3698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</a:rPr>
              <a:t>F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336925" y="331787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8</a:t>
            </a:r>
            <a:endParaRPr lang="ru-RU" sz="24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113" name="Text Box 15"/>
          <p:cNvSpPr txBox="1">
            <a:spLocks noChangeArrowheads="1"/>
          </p:cNvSpPr>
          <p:nvPr/>
        </p:nvSpPr>
        <p:spPr bwMode="auto">
          <a:xfrm>
            <a:off x="3276600" y="2057400"/>
            <a:ext cx="641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>
              <a:latin typeface="Times New Roman" pitchFamily="18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336925" y="194627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4</a:t>
            </a:r>
            <a:endParaRPr lang="ru-RU" sz="24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651125" y="133667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7</a:t>
            </a:r>
            <a:endParaRPr lang="ru-RU" sz="24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041525" y="3089275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10</a:t>
            </a:r>
            <a:endParaRPr lang="ru-RU" sz="24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4343400" y="2209800"/>
            <a:ext cx="3206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CC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251325" y="126047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0000CC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580063" y="692150"/>
            <a:ext cx="3335337" cy="5562600"/>
          </a:xfrm>
          <a:prstGeom prst="rect">
            <a:avLst/>
          </a:prstGeom>
          <a:noFill/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ctr">
              <a:lnSpc>
                <a:spcPct val="60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СЕ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F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 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AED (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вертикальные),</a:t>
            </a:r>
          </a:p>
          <a:p>
            <a:pPr marL="457200" indent="-457200" algn="ctr">
              <a:spcBef>
                <a:spcPct val="50000"/>
              </a:spcBef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С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FE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 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EAD (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накрестлежащие при параллельных прямых), </a:t>
            </a:r>
          </a:p>
          <a:p>
            <a:pPr marL="457200" indent="-457200" algn="ctr">
              <a:lnSpc>
                <a:spcPct val="6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  <a:p>
            <a:pPr marL="457200" indent="-457200" algn="ctr">
              <a:lnSpc>
                <a:spcPct val="6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     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I  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пр.</a:t>
            </a:r>
          </a:p>
          <a:p>
            <a:pPr marL="457200" indent="-457200" algn="ctr">
              <a:lnSpc>
                <a:spcPct val="6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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АЕ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D 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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F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ЕС</a:t>
            </a:r>
          </a:p>
          <a:p>
            <a:pPr marL="457200" indent="-457200" algn="ctr">
              <a:lnSpc>
                <a:spcPct val="6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      опр.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Symbol" pitchFamily="18" charset="2"/>
              <a:buNone/>
            </a:pPr>
            <a:endParaRPr lang="ru-RU" sz="2000" b="1">
              <a:latin typeface="Times New Roman" pitchFamily="18" charset="0"/>
              <a:sym typeface="Symbol" pitchFamily="18" charset="2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Symbol" pitchFamily="18" charset="2"/>
              <a:buNone/>
            </a:pPr>
            <a:endParaRPr lang="ru-RU" sz="2000" b="1">
              <a:latin typeface="Times New Roman" pitchFamily="18" charset="0"/>
              <a:sym typeface="Symbol" pitchFamily="18" charset="2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Symbol" pitchFamily="18" charset="2"/>
              <a:buNone/>
            </a:pPr>
            <a:endParaRPr lang="ru-RU" sz="2000" b="1">
              <a:latin typeface="Times New Roman" pitchFamily="18" charset="0"/>
              <a:sym typeface="Symbol" pitchFamily="18" charset="2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Symbol" pitchFamily="18" charset="2"/>
              <a:buNone/>
            </a:pPr>
            <a:endParaRPr lang="ru-RU" sz="2000" b="1">
              <a:latin typeface="Times New Roman" pitchFamily="18" charset="0"/>
              <a:sym typeface="Symbol" pitchFamily="18" charset="2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Symbol" pitchFamily="18" charset="2"/>
              <a:buNone/>
            </a:pPr>
            <a:endParaRPr lang="ru-RU" sz="2000" b="1">
              <a:latin typeface="Times New Roman" pitchFamily="18" charset="0"/>
              <a:sym typeface="Symbol" pitchFamily="18" charset="2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Symbol" pitchFamily="18" charset="2"/>
              <a:buNone/>
            </a:pPr>
            <a:endParaRPr lang="ru-RU" sz="2000" b="1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1908175" y="5589588"/>
            <a:ext cx="3455988" cy="1017587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Ответ: </a:t>
            </a:r>
            <a:r>
              <a:rPr lang="en-US" sz="2400" b="1">
                <a:latin typeface="Times New Roman" pitchFamily="18" charset="0"/>
              </a:rPr>
              <a:t>FC = 3</a:t>
            </a:r>
            <a:r>
              <a:rPr lang="ru-RU" sz="2400" b="1">
                <a:latin typeface="Times New Roman" pitchFamily="18" charset="0"/>
              </a:rPr>
              <a:t>,5 см, 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F</a:t>
            </a:r>
            <a:r>
              <a:rPr lang="ru-RU" sz="2400" b="1">
                <a:latin typeface="Times New Roman" pitchFamily="18" charset="0"/>
              </a:rPr>
              <a:t>Е = 5 см.</a:t>
            </a:r>
          </a:p>
        </p:txBody>
      </p:sp>
      <p:graphicFrame>
        <p:nvGraphicFramePr>
          <p:cNvPr id="4098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Формула" r:id="rId3" imgW="114120" imgH="215640" progId="Equation.3">
              <p:embed/>
            </p:oleObj>
          </a:graphicData>
        </a:graphic>
      </p:graphicFrame>
      <p:sp>
        <p:nvSpPr>
          <p:cNvPr id="40983" name="AutoShape 23"/>
          <p:cNvSpPr>
            <a:spLocks noChangeArrowheads="1"/>
          </p:cNvSpPr>
          <p:nvPr/>
        </p:nvSpPr>
        <p:spPr bwMode="auto">
          <a:xfrm>
            <a:off x="7019925" y="2492375"/>
            <a:ext cx="144463" cy="792163"/>
          </a:xfrm>
          <a:prstGeom prst="downArrow">
            <a:avLst>
              <a:gd name="adj1" fmla="val 50000"/>
              <a:gd name="adj2" fmla="val 137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84" name="AutoShape 24"/>
          <p:cNvSpPr>
            <a:spLocks noChangeArrowheads="1"/>
          </p:cNvSpPr>
          <p:nvPr/>
        </p:nvSpPr>
        <p:spPr bwMode="auto">
          <a:xfrm>
            <a:off x="7092950" y="3573463"/>
            <a:ext cx="142875" cy="576262"/>
          </a:xfrm>
          <a:prstGeom prst="downArrow">
            <a:avLst>
              <a:gd name="adj1" fmla="val 50000"/>
              <a:gd name="adj2" fmla="val 10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8" name="Object 28"/>
          <p:cNvGraphicFramePr>
            <a:graphicFrameLocks noChangeAspect="1"/>
          </p:cNvGraphicFramePr>
          <p:nvPr/>
        </p:nvGraphicFramePr>
        <p:xfrm>
          <a:off x="6084888" y="4221163"/>
          <a:ext cx="2520950" cy="863600"/>
        </p:xfrm>
        <a:graphic>
          <a:graphicData uri="http://schemas.openxmlformats.org/presentationml/2006/ole">
            <p:oleObj spid="_x0000_s3075" name="Формула" r:id="rId4" imgW="1079032" imgH="393529" progId="Equation.3">
              <p:embed/>
            </p:oleObj>
          </a:graphicData>
        </a:graphic>
      </p:graphicFrame>
      <p:sp>
        <p:nvSpPr>
          <p:cNvPr id="4124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90" name="Object 30"/>
          <p:cNvGraphicFramePr>
            <a:graphicFrameLocks noChangeAspect="1"/>
          </p:cNvGraphicFramePr>
          <p:nvPr/>
        </p:nvGraphicFramePr>
        <p:xfrm>
          <a:off x="5940425" y="5157788"/>
          <a:ext cx="2808288" cy="863600"/>
        </p:xfrm>
        <a:graphic>
          <a:graphicData uri="http://schemas.openxmlformats.org/presentationml/2006/ole">
            <p:oleObj spid="_x0000_s3076" name="Формула" r:id="rId5" imgW="939392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2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1" grpId="0" animBg="1" autoUpdateAnimBg="0"/>
      <p:bldP spid="12292" grpId="0" animBg="1"/>
      <p:bldP spid="12293" grpId="0" animBg="1"/>
      <p:bldP spid="12294" grpId="0" autoUpdateAnimBg="0"/>
      <p:bldP spid="12295" grpId="0" autoUpdateAnimBg="0"/>
      <p:bldP spid="12296" grpId="0" autoUpdateAnimBg="0"/>
      <p:bldP spid="12297" grpId="0" autoUpdateAnimBg="0"/>
      <p:bldP spid="12299" grpId="0" autoUpdateAnimBg="0"/>
      <p:bldP spid="12300" grpId="0" autoUpdateAnimBg="0"/>
      <p:bldP spid="12301" grpId="0" autoUpdateAnimBg="0"/>
      <p:bldP spid="12304" grpId="0" autoUpdateAnimBg="0"/>
      <p:bldP spid="12305" grpId="0" autoUpdateAnimBg="0"/>
      <p:bldP spid="12306" grpId="0" autoUpdateAnimBg="0"/>
      <p:bldP spid="12307" grpId="0" autoUpdateAnimBg="0"/>
      <p:bldP spid="12308" grpId="0" autoUpdateAnimBg="0"/>
      <p:bldP spid="12310" grpId="0" animBg="1"/>
      <p:bldP spid="40983" grpId="0" animBg="1"/>
      <p:bldP spid="4098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Домашняя работа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z="4400" b="1" i="1" dirty="0" smtClean="0"/>
              <a:t>п. 59,вопросы 1-5, </a:t>
            </a:r>
          </a:p>
          <a:p>
            <a:pPr algn="ctr" eaLnBrk="1" hangingPunct="1">
              <a:buFontTx/>
              <a:buNone/>
            </a:pPr>
            <a:r>
              <a:rPr lang="ru-RU" sz="4400" b="1" i="1" dirty="0" smtClean="0"/>
              <a:t>№ 551 (б),552(а), 553(б)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476250"/>
            <a:ext cx="1800225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WordArt 5"/>
          <p:cNvSpPr>
            <a:spLocks noChangeArrowheads="1" noChangeShapeType="1" noTextEdit="1"/>
          </p:cNvSpPr>
          <p:nvPr/>
        </p:nvSpPr>
        <p:spPr bwMode="auto">
          <a:xfrm>
            <a:off x="1331913" y="2133600"/>
            <a:ext cx="5327650" cy="31670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 Желаю успехов в учёбе!</a:t>
            </a:r>
          </a:p>
        </p:txBody>
      </p:sp>
      <p:sp>
        <p:nvSpPr>
          <p:cNvPr id="32775" name="AutoShape 7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8388350" y="6381750"/>
            <a:ext cx="466725" cy="2889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899592" y="1484784"/>
            <a:ext cx="7272808" cy="3528392"/>
          </a:xfrm>
          <a:prstGeom prst="triangle">
            <a:avLst>
              <a:gd name="adj" fmla="val 31840"/>
            </a:avLst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2" idx="0"/>
            <a:endCxn id="2" idx="3"/>
          </p:cNvCxnSpPr>
          <p:nvPr/>
        </p:nvCxnSpPr>
        <p:spPr>
          <a:xfrm>
            <a:off x="3215254" y="1484784"/>
            <a:ext cx="0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 rot="1912454">
            <a:off x="3118440" y="1543392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725144"/>
            <a:ext cx="288032" cy="2880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67544" y="494116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987824" y="980728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8100392" y="5013176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131840" y="5085184"/>
            <a:ext cx="7562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Дуга 13"/>
          <p:cNvSpPr/>
          <p:nvPr/>
        </p:nvSpPr>
        <p:spPr>
          <a:xfrm rot="15663253">
            <a:off x="7508211" y="4433068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364621">
            <a:off x="658885" y="4764441"/>
            <a:ext cx="792088" cy="936104"/>
          </a:xfrm>
          <a:prstGeom prst="arc">
            <a:avLst>
              <a:gd name="adj1" fmla="val 15846411"/>
              <a:gd name="adj2" fmla="val 1945714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8312525">
            <a:off x="2982451" y="1053654"/>
            <a:ext cx="792088" cy="936104"/>
          </a:xfrm>
          <a:prstGeom prst="arc">
            <a:avLst>
              <a:gd name="adj1" fmla="val 15846411"/>
              <a:gd name="adj2" fmla="val 2015313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Устная работа.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/>
              <a:t>1). Что такое сходственные стороны треугольников</a:t>
            </a:r>
          </a:p>
          <a:p>
            <a:pPr eaLnBrk="1" hangingPunct="1">
              <a:buFontTx/>
              <a:buNone/>
            </a:pPr>
            <a:r>
              <a:rPr lang="ru-RU" dirty="0" smtClean="0"/>
              <a:t>2). Что такое коэффициент подобия?</a:t>
            </a:r>
          </a:p>
          <a:p>
            <a:pPr eaLnBrk="1" hangingPunct="1">
              <a:buFontTx/>
              <a:buNone/>
            </a:pPr>
            <a:r>
              <a:rPr lang="ru-RU" dirty="0" smtClean="0"/>
              <a:t>3). Сформулировать теорему об отношении площадей подобных треугольников.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258888" y="549275"/>
            <a:ext cx="58344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Вспомним</a:t>
            </a:r>
            <a:r>
              <a:rPr lang="ru-RU" sz="2800" b="1" dirty="0">
                <a:solidFill>
                  <a:schemeClr val="bg2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подобные треугольники</a:t>
            </a:r>
            <a:r>
              <a:rPr lang="ru-RU" sz="32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250825" y="1268413"/>
            <a:ext cx="8429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/>
              <a:t>Определение: </a:t>
            </a:r>
            <a:r>
              <a:rPr lang="ru-RU">
                <a:solidFill>
                  <a:srgbClr val="FF0000"/>
                </a:solidFill>
              </a:rPr>
              <a:t>треугольники называются подобными, если углы</a:t>
            </a:r>
          </a:p>
          <a:p>
            <a:pPr algn="ctr"/>
            <a:r>
              <a:rPr lang="ru-RU">
                <a:solidFill>
                  <a:srgbClr val="FF0000"/>
                </a:solidFill>
              </a:rPr>
              <a:t>                        </a:t>
            </a:r>
            <a:r>
              <a:rPr lang="en-US">
                <a:solidFill>
                  <a:srgbClr val="FF0000"/>
                </a:solidFill>
              </a:rPr>
              <a:t>            </a:t>
            </a:r>
            <a:r>
              <a:rPr lang="ru-RU">
                <a:solidFill>
                  <a:srgbClr val="FF0000"/>
                </a:solidFill>
              </a:rPr>
              <a:t>одного треугольника равны углам другого треугольника</a:t>
            </a:r>
          </a:p>
          <a:p>
            <a:pPr algn="ctr"/>
            <a:r>
              <a:rPr lang="ru-RU">
                <a:solidFill>
                  <a:srgbClr val="FF0000"/>
                </a:solidFill>
              </a:rPr>
              <a:t>                        </a:t>
            </a:r>
            <a:r>
              <a:rPr lang="en-US">
                <a:solidFill>
                  <a:srgbClr val="FF0000"/>
                </a:solidFill>
              </a:rPr>
              <a:t>   </a:t>
            </a:r>
            <a:r>
              <a:rPr lang="ru-RU">
                <a:solidFill>
                  <a:srgbClr val="FF0000"/>
                </a:solidFill>
              </a:rPr>
              <a:t>и стороны одного треугольника пропорциональны</a:t>
            </a:r>
          </a:p>
          <a:p>
            <a:pPr algn="ctr"/>
            <a:r>
              <a:rPr lang="ru-RU">
                <a:solidFill>
                  <a:srgbClr val="FF0000"/>
                </a:solidFill>
              </a:rPr>
              <a:t>сходственным сторонам другого.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68313" y="2492375"/>
            <a:ext cx="2674937" cy="2166938"/>
            <a:chOff x="431" y="1570"/>
            <a:chExt cx="1685" cy="136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1" y="1570"/>
              <a:ext cx="1685" cy="1365"/>
              <a:chOff x="158" y="1480"/>
              <a:chExt cx="1685" cy="1365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385" y="1752"/>
                <a:ext cx="1270" cy="862"/>
                <a:chOff x="385" y="1752"/>
                <a:chExt cx="1270" cy="862"/>
              </a:xfrm>
            </p:grpSpPr>
            <p:sp>
              <p:nvSpPr>
                <p:cNvPr id="48137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385" y="1752"/>
                  <a:ext cx="635" cy="862"/>
                </a:xfrm>
                <a:prstGeom prst="line">
                  <a:avLst/>
                </a:prstGeom>
                <a:noFill/>
                <a:ln w="28575">
                  <a:solidFill>
                    <a:srgbClr val="66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38" name="Line 10"/>
                <p:cNvSpPr>
                  <a:spLocks noChangeShapeType="1"/>
                </p:cNvSpPr>
                <p:nvPr/>
              </p:nvSpPr>
              <p:spPr bwMode="auto">
                <a:xfrm>
                  <a:off x="1020" y="1752"/>
                  <a:ext cx="635" cy="499"/>
                </a:xfrm>
                <a:prstGeom prst="line">
                  <a:avLst/>
                </a:prstGeom>
                <a:noFill/>
                <a:ln w="28575">
                  <a:solidFill>
                    <a:srgbClr val="66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39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385" y="2251"/>
                  <a:ext cx="1270" cy="363"/>
                </a:xfrm>
                <a:prstGeom prst="line">
                  <a:avLst/>
                </a:prstGeom>
                <a:noFill/>
                <a:ln w="28575">
                  <a:solidFill>
                    <a:srgbClr val="66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8140" name="Text Box 12"/>
              <p:cNvSpPr txBox="1">
                <a:spLocks noChangeArrowheads="1"/>
              </p:cNvSpPr>
              <p:nvPr/>
            </p:nvSpPr>
            <p:spPr bwMode="auto">
              <a:xfrm>
                <a:off x="158" y="2614"/>
                <a:ext cx="2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>
                    <a:latin typeface="Comic Sans MS" pitchFamily="66" charset="0"/>
                  </a:rPr>
                  <a:t>А</a:t>
                </a:r>
                <a:r>
                  <a:rPr lang="ru-RU" baseline="-25000">
                    <a:latin typeface="Comic Sans MS" pitchFamily="66" charset="0"/>
                  </a:rPr>
                  <a:t>1</a:t>
                </a:r>
                <a:endParaRPr lang="ru-RU"/>
              </a:p>
            </p:txBody>
          </p:sp>
          <p:sp>
            <p:nvSpPr>
              <p:cNvPr id="48141" name="Text Box 13"/>
              <p:cNvSpPr txBox="1">
                <a:spLocks noChangeArrowheads="1"/>
              </p:cNvSpPr>
              <p:nvPr/>
            </p:nvSpPr>
            <p:spPr bwMode="auto">
              <a:xfrm>
                <a:off x="884" y="1480"/>
                <a:ext cx="25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>
                    <a:latin typeface="Comic Sans MS" pitchFamily="66" charset="0"/>
                  </a:rPr>
                  <a:t>В</a:t>
                </a:r>
                <a:r>
                  <a:rPr lang="ru-RU" baseline="-25000">
                    <a:latin typeface="Comic Sans MS" pitchFamily="66" charset="0"/>
                  </a:rPr>
                  <a:t>1</a:t>
                </a:r>
                <a:endParaRPr lang="ru-RU"/>
              </a:p>
            </p:txBody>
          </p:sp>
          <p:sp>
            <p:nvSpPr>
              <p:cNvPr id="48142" name="Text Box 14"/>
              <p:cNvSpPr txBox="1">
                <a:spLocks noChangeArrowheads="1"/>
              </p:cNvSpPr>
              <p:nvPr/>
            </p:nvSpPr>
            <p:spPr bwMode="auto">
              <a:xfrm>
                <a:off x="1597" y="1994"/>
                <a:ext cx="2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>
                    <a:latin typeface="Comic Sans MS" pitchFamily="66" charset="0"/>
                  </a:rPr>
                  <a:t>С</a:t>
                </a:r>
                <a:r>
                  <a:rPr lang="ru-RU" baseline="-25000">
                    <a:latin typeface="Comic Sans MS" pitchFamily="66" charset="0"/>
                  </a:rPr>
                  <a:t>1</a:t>
                </a:r>
                <a:endParaRPr lang="ru-RU"/>
              </a:p>
            </p:txBody>
          </p:sp>
        </p:grpSp>
        <p:sp>
          <p:nvSpPr>
            <p:cNvPr id="48143" name="Arc 15"/>
            <p:cNvSpPr>
              <a:spLocks/>
            </p:cNvSpPr>
            <p:nvPr/>
          </p:nvSpPr>
          <p:spPr bwMode="auto">
            <a:xfrm rot="1467582">
              <a:off x="793" y="2478"/>
              <a:ext cx="200" cy="13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207"/>
                <a:gd name="T1" fmla="*/ 0 h 21600"/>
                <a:gd name="T2" fmla="*/ 20207 w 20207"/>
                <a:gd name="T3" fmla="*/ 13969 h 21600"/>
                <a:gd name="T4" fmla="*/ 0 w 2020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207" h="21600" fill="none" extrusionOk="0">
                  <a:moveTo>
                    <a:pt x="-1" y="0"/>
                  </a:moveTo>
                  <a:cubicBezTo>
                    <a:pt x="8985" y="0"/>
                    <a:pt x="17032" y="5562"/>
                    <a:pt x="20207" y="13968"/>
                  </a:cubicBezTo>
                </a:path>
                <a:path w="20207" h="21600" stroke="0" extrusionOk="0">
                  <a:moveTo>
                    <a:pt x="-1" y="0"/>
                  </a:moveTo>
                  <a:cubicBezTo>
                    <a:pt x="8985" y="0"/>
                    <a:pt x="17032" y="5562"/>
                    <a:pt x="20207" y="1396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" name="Group 16"/>
            <p:cNvGrpSpPr>
              <a:grpSpLocks/>
            </p:cNvGrpSpPr>
            <p:nvPr/>
          </p:nvGrpSpPr>
          <p:grpSpPr bwMode="auto">
            <a:xfrm rot="461763">
              <a:off x="1111" y="1888"/>
              <a:ext cx="340" cy="147"/>
              <a:chOff x="3515" y="1891"/>
              <a:chExt cx="340" cy="147"/>
            </a:xfrm>
          </p:grpSpPr>
          <p:sp>
            <p:nvSpPr>
              <p:cNvPr id="48145" name="Arc 17"/>
              <p:cNvSpPr>
                <a:spLocks/>
              </p:cNvSpPr>
              <p:nvPr/>
            </p:nvSpPr>
            <p:spPr bwMode="auto">
              <a:xfrm rot="8376712">
                <a:off x="3597" y="1891"/>
                <a:ext cx="195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9740"/>
                  <a:gd name="T1" fmla="*/ 0 h 21600"/>
                  <a:gd name="T2" fmla="*/ 19740 w 19740"/>
                  <a:gd name="T3" fmla="*/ 12832 h 21600"/>
                  <a:gd name="T4" fmla="*/ 0 w 1974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740" h="21600" fill="none" extrusionOk="0">
                    <a:moveTo>
                      <a:pt x="-1" y="0"/>
                    </a:moveTo>
                    <a:cubicBezTo>
                      <a:pt x="8537" y="0"/>
                      <a:pt x="16274" y="5029"/>
                      <a:pt x="19740" y="12831"/>
                    </a:cubicBezTo>
                  </a:path>
                  <a:path w="19740" h="21600" stroke="0" extrusionOk="0">
                    <a:moveTo>
                      <a:pt x="-1" y="0"/>
                    </a:moveTo>
                    <a:cubicBezTo>
                      <a:pt x="8537" y="0"/>
                      <a:pt x="16274" y="5029"/>
                      <a:pt x="19740" y="1283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46" name="Arc 18"/>
              <p:cNvSpPr>
                <a:spLocks/>
              </p:cNvSpPr>
              <p:nvPr/>
            </p:nvSpPr>
            <p:spPr bwMode="auto">
              <a:xfrm rot="9893375">
                <a:off x="3515" y="1933"/>
                <a:ext cx="340" cy="105"/>
              </a:xfrm>
              <a:custGeom>
                <a:avLst/>
                <a:gdLst>
                  <a:gd name="G0" fmla="+- 20457 0 0"/>
                  <a:gd name="G1" fmla="+- 21600 0 0"/>
                  <a:gd name="G2" fmla="+- 21600 0 0"/>
                  <a:gd name="T0" fmla="*/ 0 w 29658"/>
                  <a:gd name="T1" fmla="*/ 14665 h 21600"/>
                  <a:gd name="T2" fmla="*/ 29658 w 29658"/>
                  <a:gd name="T3" fmla="*/ 2058 h 21600"/>
                  <a:gd name="T4" fmla="*/ 20457 w 2965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658" h="21600" fill="none" extrusionOk="0">
                    <a:moveTo>
                      <a:pt x="0" y="14665"/>
                    </a:moveTo>
                    <a:cubicBezTo>
                      <a:pt x="2972" y="5898"/>
                      <a:pt x="11200" y="-1"/>
                      <a:pt x="20457" y="0"/>
                    </a:cubicBezTo>
                    <a:cubicBezTo>
                      <a:pt x="23638" y="0"/>
                      <a:pt x="26780" y="702"/>
                      <a:pt x="29658" y="2057"/>
                    </a:cubicBezTo>
                  </a:path>
                  <a:path w="29658" h="21600" stroke="0" extrusionOk="0">
                    <a:moveTo>
                      <a:pt x="0" y="14665"/>
                    </a:moveTo>
                    <a:cubicBezTo>
                      <a:pt x="2972" y="5898"/>
                      <a:pt x="11200" y="-1"/>
                      <a:pt x="20457" y="0"/>
                    </a:cubicBezTo>
                    <a:cubicBezTo>
                      <a:pt x="23638" y="0"/>
                      <a:pt x="26780" y="702"/>
                      <a:pt x="29658" y="2057"/>
                    </a:cubicBezTo>
                    <a:lnTo>
                      <a:pt x="20457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610" y="2160"/>
              <a:ext cx="244" cy="270"/>
              <a:chOff x="1610" y="2160"/>
              <a:chExt cx="244" cy="270"/>
            </a:xfrm>
          </p:grpSpPr>
          <p:sp>
            <p:nvSpPr>
              <p:cNvPr id="48148" name="Arc 20"/>
              <p:cNvSpPr>
                <a:spLocks/>
              </p:cNvSpPr>
              <p:nvPr/>
            </p:nvSpPr>
            <p:spPr bwMode="auto">
              <a:xfrm rot="16200000">
                <a:off x="1543" y="2227"/>
                <a:ext cx="269" cy="136"/>
              </a:xfrm>
              <a:custGeom>
                <a:avLst/>
                <a:gdLst>
                  <a:gd name="G0" fmla="+- 2327 0 0"/>
                  <a:gd name="G1" fmla="+- 21600 0 0"/>
                  <a:gd name="G2" fmla="+- 21600 0 0"/>
                  <a:gd name="T0" fmla="*/ 0 w 22534"/>
                  <a:gd name="T1" fmla="*/ 126 h 21600"/>
                  <a:gd name="T2" fmla="*/ 22534 w 22534"/>
                  <a:gd name="T3" fmla="*/ 13969 h 21600"/>
                  <a:gd name="T4" fmla="*/ 2327 w 2253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534" h="21600" fill="none" extrusionOk="0">
                    <a:moveTo>
                      <a:pt x="-1" y="125"/>
                    </a:moveTo>
                    <a:cubicBezTo>
                      <a:pt x="772" y="41"/>
                      <a:pt x="1549" y="-1"/>
                      <a:pt x="2327" y="0"/>
                    </a:cubicBezTo>
                    <a:cubicBezTo>
                      <a:pt x="11312" y="0"/>
                      <a:pt x="19359" y="5562"/>
                      <a:pt x="22534" y="13968"/>
                    </a:cubicBezTo>
                  </a:path>
                  <a:path w="22534" h="21600" stroke="0" extrusionOk="0">
                    <a:moveTo>
                      <a:pt x="-1" y="125"/>
                    </a:moveTo>
                    <a:cubicBezTo>
                      <a:pt x="772" y="41"/>
                      <a:pt x="1549" y="-1"/>
                      <a:pt x="2327" y="0"/>
                    </a:cubicBezTo>
                    <a:cubicBezTo>
                      <a:pt x="11312" y="0"/>
                      <a:pt x="19359" y="5562"/>
                      <a:pt x="22534" y="13968"/>
                    </a:cubicBezTo>
                    <a:lnTo>
                      <a:pt x="2327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1701" y="2205"/>
                <a:ext cx="153" cy="225"/>
                <a:chOff x="1701" y="2205"/>
                <a:chExt cx="153" cy="225"/>
              </a:xfrm>
            </p:grpSpPr>
            <p:sp>
              <p:nvSpPr>
                <p:cNvPr id="48150" name="Arc 22"/>
                <p:cNvSpPr>
                  <a:spLocks/>
                </p:cNvSpPr>
                <p:nvPr/>
              </p:nvSpPr>
              <p:spPr bwMode="auto">
                <a:xfrm rot="-4808205">
                  <a:off x="1645" y="2261"/>
                  <a:ext cx="217" cy="105"/>
                </a:xfrm>
                <a:custGeom>
                  <a:avLst/>
                  <a:gdLst>
                    <a:gd name="G0" fmla="+- 4039 0 0"/>
                    <a:gd name="G1" fmla="+- 21600 0 0"/>
                    <a:gd name="G2" fmla="+- 21600 0 0"/>
                    <a:gd name="T0" fmla="*/ 0 w 18900"/>
                    <a:gd name="T1" fmla="*/ 381 h 21600"/>
                    <a:gd name="T2" fmla="*/ 18900 w 18900"/>
                    <a:gd name="T3" fmla="*/ 5924 h 21600"/>
                    <a:gd name="T4" fmla="*/ 4039 w 189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900" h="21600" fill="none" extrusionOk="0">
                      <a:moveTo>
                        <a:pt x="-1" y="380"/>
                      </a:moveTo>
                      <a:cubicBezTo>
                        <a:pt x="1331" y="127"/>
                        <a:pt x="2683" y="-1"/>
                        <a:pt x="4039" y="0"/>
                      </a:cubicBezTo>
                      <a:cubicBezTo>
                        <a:pt x="9568" y="0"/>
                        <a:pt x="14886" y="2120"/>
                        <a:pt x="18899" y="5924"/>
                      </a:cubicBezTo>
                    </a:path>
                    <a:path w="18900" h="21600" stroke="0" extrusionOk="0">
                      <a:moveTo>
                        <a:pt x="-1" y="380"/>
                      </a:moveTo>
                      <a:cubicBezTo>
                        <a:pt x="1331" y="127"/>
                        <a:pt x="2683" y="-1"/>
                        <a:pt x="4039" y="0"/>
                      </a:cubicBezTo>
                      <a:cubicBezTo>
                        <a:pt x="9568" y="0"/>
                        <a:pt x="14886" y="2120"/>
                        <a:pt x="18899" y="5924"/>
                      </a:cubicBezTo>
                      <a:lnTo>
                        <a:pt x="4039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151" name="Arc 23"/>
                <p:cNvSpPr>
                  <a:spLocks/>
                </p:cNvSpPr>
                <p:nvPr/>
              </p:nvSpPr>
              <p:spPr bwMode="auto">
                <a:xfrm rot="-4808205">
                  <a:off x="1710" y="2287"/>
                  <a:ext cx="179" cy="108"/>
                </a:xfrm>
                <a:custGeom>
                  <a:avLst/>
                  <a:gdLst>
                    <a:gd name="G0" fmla="+- 718 0 0"/>
                    <a:gd name="G1" fmla="+- 21600 0 0"/>
                    <a:gd name="G2" fmla="+- 21600 0 0"/>
                    <a:gd name="T0" fmla="*/ 0 w 15579"/>
                    <a:gd name="T1" fmla="*/ 12 h 21600"/>
                    <a:gd name="T2" fmla="*/ 15579 w 15579"/>
                    <a:gd name="T3" fmla="*/ 5924 h 21600"/>
                    <a:gd name="T4" fmla="*/ 718 w 1557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5579" h="21600" fill="none" extrusionOk="0">
                      <a:moveTo>
                        <a:pt x="-1" y="11"/>
                      </a:moveTo>
                      <a:cubicBezTo>
                        <a:pt x="239" y="3"/>
                        <a:pt x="478" y="-1"/>
                        <a:pt x="718" y="0"/>
                      </a:cubicBezTo>
                      <a:cubicBezTo>
                        <a:pt x="6247" y="0"/>
                        <a:pt x="11565" y="2120"/>
                        <a:pt x="15578" y="5924"/>
                      </a:cubicBezTo>
                    </a:path>
                    <a:path w="15579" h="21600" stroke="0" extrusionOk="0">
                      <a:moveTo>
                        <a:pt x="-1" y="11"/>
                      </a:moveTo>
                      <a:cubicBezTo>
                        <a:pt x="239" y="3"/>
                        <a:pt x="478" y="-1"/>
                        <a:pt x="718" y="0"/>
                      </a:cubicBezTo>
                      <a:cubicBezTo>
                        <a:pt x="6247" y="0"/>
                        <a:pt x="11565" y="2120"/>
                        <a:pt x="15578" y="5924"/>
                      </a:cubicBezTo>
                      <a:lnTo>
                        <a:pt x="718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3563938" y="2636838"/>
            <a:ext cx="2554287" cy="1446212"/>
            <a:chOff x="2880" y="1616"/>
            <a:chExt cx="1609" cy="911"/>
          </a:xfrm>
        </p:grpSpPr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880" y="1616"/>
              <a:ext cx="1609" cy="911"/>
              <a:chOff x="2880" y="1616"/>
              <a:chExt cx="1609" cy="911"/>
            </a:xfrm>
          </p:grpSpPr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3243" y="1842"/>
                <a:ext cx="953" cy="590"/>
                <a:chOff x="385" y="1752"/>
                <a:chExt cx="1270" cy="862"/>
              </a:xfrm>
            </p:grpSpPr>
            <p:sp>
              <p:nvSpPr>
                <p:cNvPr id="48155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385" y="1752"/>
                  <a:ext cx="635" cy="862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56" name="Line 28"/>
                <p:cNvSpPr>
                  <a:spLocks noChangeShapeType="1"/>
                </p:cNvSpPr>
                <p:nvPr/>
              </p:nvSpPr>
              <p:spPr bwMode="auto">
                <a:xfrm>
                  <a:off x="1020" y="1752"/>
                  <a:ext cx="635" cy="499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57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85" y="2251"/>
                  <a:ext cx="1270" cy="363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8158" name="Text Box 30"/>
              <p:cNvSpPr txBox="1">
                <a:spLocks noChangeArrowheads="1"/>
              </p:cNvSpPr>
              <p:nvPr/>
            </p:nvSpPr>
            <p:spPr bwMode="auto">
              <a:xfrm>
                <a:off x="2880" y="2296"/>
                <a:ext cx="22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>
                    <a:latin typeface="Comic Sans MS" pitchFamily="66" charset="0"/>
                  </a:rPr>
                  <a:t>А</a:t>
                </a:r>
                <a:endParaRPr lang="ru-RU"/>
              </a:p>
            </p:txBody>
          </p:sp>
          <p:sp>
            <p:nvSpPr>
              <p:cNvPr id="48159" name="Text Box 31"/>
              <p:cNvSpPr txBox="1">
                <a:spLocks noChangeArrowheads="1"/>
              </p:cNvSpPr>
              <p:nvPr/>
            </p:nvSpPr>
            <p:spPr bwMode="auto">
              <a:xfrm>
                <a:off x="3787" y="1616"/>
                <a:ext cx="20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>
                    <a:latin typeface="Comic Sans MS" pitchFamily="66" charset="0"/>
                  </a:rPr>
                  <a:t>В</a:t>
                </a:r>
                <a:endParaRPr lang="ru-RU"/>
              </a:p>
            </p:txBody>
          </p:sp>
          <p:sp>
            <p:nvSpPr>
              <p:cNvPr id="48160" name="Text Box 32"/>
              <p:cNvSpPr txBox="1">
                <a:spLocks noChangeArrowheads="1"/>
              </p:cNvSpPr>
              <p:nvPr/>
            </p:nvSpPr>
            <p:spPr bwMode="auto">
              <a:xfrm>
                <a:off x="4286" y="2069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>
                    <a:latin typeface="Comic Sans MS" pitchFamily="66" charset="0"/>
                  </a:rPr>
                  <a:t>С</a:t>
                </a:r>
                <a:endParaRPr lang="ru-RU"/>
              </a:p>
            </p:txBody>
          </p:sp>
        </p:grpSp>
        <p:sp>
          <p:nvSpPr>
            <p:cNvPr id="48161" name="Arc 33"/>
            <p:cNvSpPr>
              <a:spLocks/>
            </p:cNvSpPr>
            <p:nvPr/>
          </p:nvSpPr>
          <p:spPr bwMode="auto">
            <a:xfrm rot="1467582">
              <a:off x="3389" y="2249"/>
              <a:ext cx="181" cy="9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207"/>
                <a:gd name="T1" fmla="*/ 0 h 21600"/>
                <a:gd name="T2" fmla="*/ 20207 w 20207"/>
                <a:gd name="T3" fmla="*/ 13969 h 21600"/>
                <a:gd name="T4" fmla="*/ 0 w 2020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207" h="21600" fill="none" extrusionOk="0">
                  <a:moveTo>
                    <a:pt x="-1" y="0"/>
                  </a:moveTo>
                  <a:cubicBezTo>
                    <a:pt x="8985" y="0"/>
                    <a:pt x="17032" y="5562"/>
                    <a:pt x="20207" y="13968"/>
                  </a:cubicBezTo>
                </a:path>
                <a:path w="20207" h="21600" stroke="0" extrusionOk="0">
                  <a:moveTo>
                    <a:pt x="-1" y="0"/>
                  </a:moveTo>
                  <a:cubicBezTo>
                    <a:pt x="8985" y="0"/>
                    <a:pt x="17032" y="5562"/>
                    <a:pt x="20207" y="1396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" name="Group 34"/>
            <p:cNvGrpSpPr>
              <a:grpSpLocks/>
            </p:cNvGrpSpPr>
            <p:nvPr/>
          </p:nvGrpSpPr>
          <p:grpSpPr bwMode="auto">
            <a:xfrm>
              <a:off x="3515" y="1891"/>
              <a:ext cx="340" cy="147"/>
              <a:chOff x="3515" y="1891"/>
              <a:chExt cx="340" cy="147"/>
            </a:xfrm>
          </p:grpSpPr>
          <p:sp>
            <p:nvSpPr>
              <p:cNvPr id="48163" name="Arc 35"/>
              <p:cNvSpPr>
                <a:spLocks/>
              </p:cNvSpPr>
              <p:nvPr/>
            </p:nvSpPr>
            <p:spPr bwMode="auto">
              <a:xfrm rot="8376712">
                <a:off x="3597" y="1891"/>
                <a:ext cx="195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9740"/>
                  <a:gd name="T1" fmla="*/ 0 h 21600"/>
                  <a:gd name="T2" fmla="*/ 19740 w 19740"/>
                  <a:gd name="T3" fmla="*/ 12832 h 21600"/>
                  <a:gd name="T4" fmla="*/ 0 w 1974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740" h="21600" fill="none" extrusionOk="0">
                    <a:moveTo>
                      <a:pt x="-1" y="0"/>
                    </a:moveTo>
                    <a:cubicBezTo>
                      <a:pt x="8537" y="0"/>
                      <a:pt x="16274" y="5029"/>
                      <a:pt x="19740" y="12831"/>
                    </a:cubicBezTo>
                  </a:path>
                  <a:path w="19740" h="21600" stroke="0" extrusionOk="0">
                    <a:moveTo>
                      <a:pt x="-1" y="0"/>
                    </a:moveTo>
                    <a:cubicBezTo>
                      <a:pt x="8537" y="0"/>
                      <a:pt x="16274" y="5029"/>
                      <a:pt x="19740" y="1283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4" name="Arc 36"/>
              <p:cNvSpPr>
                <a:spLocks/>
              </p:cNvSpPr>
              <p:nvPr/>
            </p:nvSpPr>
            <p:spPr bwMode="auto">
              <a:xfrm rot="9893375">
                <a:off x="3515" y="1933"/>
                <a:ext cx="340" cy="105"/>
              </a:xfrm>
              <a:custGeom>
                <a:avLst/>
                <a:gdLst>
                  <a:gd name="G0" fmla="+- 20457 0 0"/>
                  <a:gd name="G1" fmla="+- 21600 0 0"/>
                  <a:gd name="G2" fmla="+- 21600 0 0"/>
                  <a:gd name="T0" fmla="*/ 0 w 29658"/>
                  <a:gd name="T1" fmla="*/ 14665 h 21600"/>
                  <a:gd name="T2" fmla="*/ 29658 w 29658"/>
                  <a:gd name="T3" fmla="*/ 2058 h 21600"/>
                  <a:gd name="T4" fmla="*/ 20457 w 2965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658" h="21600" fill="none" extrusionOk="0">
                    <a:moveTo>
                      <a:pt x="0" y="14665"/>
                    </a:moveTo>
                    <a:cubicBezTo>
                      <a:pt x="2972" y="5898"/>
                      <a:pt x="11200" y="-1"/>
                      <a:pt x="20457" y="0"/>
                    </a:cubicBezTo>
                    <a:cubicBezTo>
                      <a:pt x="23638" y="0"/>
                      <a:pt x="26780" y="702"/>
                      <a:pt x="29658" y="2057"/>
                    </a:cubicBezTo>
                  </a:path>
                  <a:path w="29658" h="21600" stroke="0" extrusionOk="0">
                    <a:moveTo>
                      <a:pt x="0" y="14665"/>
                    </a:moveTo>
                    <a:cubicBezTo>
                      <a:pt x="2972" y="5898"/>
                      <a:pt x="11200" y="-1"/>
                      <a:pt x="20457" y="0"/>
                    </a:cubicBezTo>
                    <a:cubicBezTo>
                      <a:pt x="23638" y="0"/>
                      <a:pt x="26780" y="702"/>
                      <a:pt x="29658" y="2057"/>
                    </a:cubicBezTo>
                    <a:lnTo>
                      <a:pt x="20457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3878" y="2024"/>
              <a:ext cx="245" cy="226"/>
              <a:chOff x="3878" y="2024"/>
              <a:chExt cx="245" cy="226"/>
            </a:xfrm>
          </p:grpSpPr>
          <p:sp>
            <p:nvSpPr>
              <p:cNvPr id="48166" name="Arc 38"/>
              <p:cNvSpPr>
                <a:spLocks/>
              </p:cNvSpPr>
              <p:nvPr/>
            </p:nvSpPr>
            <p:spPr bwMode="auto">
              <a:xfrm rot="16200000">
                <a:off x="3834" y="2068"/>
                <a:ext cx="224" cy="136"/>
              </a:xfrm>
              <a:custGeom>
                <a:avLst/>
                <a:gdLst>
                  <a:gd name="G0" fmla="+- 2327 0 0"/>
                  <a:gd name="G1" fmla="+- 21600 0 0"/>
                  <a:gd name="G2" fmla="+- 21600 0 0"/>
                  <a:gd name="T0" fmla="*/ 0 w 22534"/>
                  <a:gd name="T1" fmla="*/ 126 h 21600"/>
                  <a:gd name="T2" fmla="*/ 22534 w 22534"/>
                  <a:gd name="T3" fmla="*/ 13969 h 21600"/>
                  <a:gd name="T4" fmla="*/ 2327 w 2253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534" h="21600" fill="none" extrusionOk="0">
                    <a:moveTo>
                      <a:pt x="-1" y="125"/>
                    </a:moveTo>
                    <a:cubicBezTo>
                      <a:pt x="772" y="41"/>
                      <a:pt x="1549" y="-1"/>
                      <a:pt x="2327" y="0"/>
                    </a:cubicBezTo>
                    <a:cubicBezTo>
                      <a:pt x="11312" y="0"/>
                      <a:pt x="19359" y="5562"/>
                      <a:pt x="22534" y="13968"/>
                    </a:cubicBezTo>
                  </a:path>
                  <a:path w="22534" h="21600" stroke="0" extrusionOk="0">
                    <a:moveTo>
                      <a:pt x="-1" y="125"/>
                    </a:moveTo>
                    <a:cubicBezTo>
                      <a:pt x="772" y="41"/>
                      <a:pt x="1549" y="-1"/>
                      <a:pt x="2327" y="0"/>
                    </a:cubicBezTo>
                    <a:cubicBezTo>
                      <a:pt x="11312" y="0"/>
                      <a:pt x="19359" y="5562"/>
                      <a:pt x="22534" y="13968"/>
                    </a:cubicBezTo>
                    <a:lnTo>
                      <a:pt x="2327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7" name="Arc 39"/>
              <p:cNvSpPr>
                <a:spLocks/>
              </p:cNvSpPr>
              <p:nvPr/>
            </p:nvSpPr>
            <p:spPr bwMode="auto">
              <a:xfrm rot="-4808205">
                <a:off x="3924" y="2092"/>
                <a:ext cx="200" cy="105"/>
              </a:xfrm>
              <a:custGeom>
                <a:avLst/>
                <a:gdLst>
                  <a:gd name="G0" fmla="+- 4039 0 0"/>
                  <a:gd name="G1" fmla="+- 21600 0 0"/>
                  <a:gd name="G2" fmla="+- 21600 0 0"/>
                  <a:gd name="T0" fmla="*/ 0 w 17434"/>
                  <a:gd name="T1" fmla="*/ 381 h 21600"/>
                  <a:gd name="T2" fmla="*/ 17434 w 17434"/>
                  <a:gd name="T3" fmla="*/ 4655 h 21600"/>
                  <a:gd name="T4" fmla="*/ 4039 w 1743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434" h="21600" fill="none" extrusionOk="0">
                    <a:moveTo>
                      <a:pt x="-1" y="380"/>
                    </a:moveTo>
                    <a:cubicBezTo>
                      <a:pt x="1331" y="127"/>
                      <a:pt x="2683" y="-1"/>
                      <a:pt x="4039" y="0"/>
                    </a:cubicBezTo>
                    <a:cubicBezTo>
                      <a:pt x="8900" y="0"/>
                      <a:pt x="13620" y="1640"/>
                      <a:pt x="17434" y="4654"/>
                    </a:cubicBezTo>
                  </a:path>
                  <a:path w="17434" h="21600" stroke="0" extrusionOk="0">
                    <a:moveTo>
                      <a:pt x="-1" y="380"/>
                    </a:moveTo>
                    <a:cubicBezTo>
                      <a:pt x="1331" y="127"/>
                      <a:pt x="2683" y="-1"/>
                      <a:pt x="4039" y="0"/>
                    </a:cubicBezTo>
                    <a:cubicBezTo>
                      <a:pt x="8900" y="0"/>
                      <a:pt x="13620" y="1640"/>
                      <a:pt x="17434" y="4654"/>
                    </a:cubicBezTo>
                    <a:lnTo>
                      <a:pt x="403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8" name="Arc 40"/>
              <p:cNvSpPr>
                <a:spLocks/>
              </p:cNvSpPr>
              <p:nvPr/>
            </p:nvSpPr>
            <p:spPr bwMode="auto">
              <a:xfrm rot="-4808205">
                <a:off x="3978" y="2105"/>
                <a:ext cx="182" cy="108"/>
              </a:xfrm>
              <a:custGeom>
                <a:avLst/>
                <a:gdLst>
                  <a:gd name="G0" fmla="+- 718 0 0"/>
                  <a:gd name="G1" fmla="+- 21600 0 0"/>
                  <a:gd name="G2" fmla="+- 21600 0 0"/>
                  <a:gd name="T0" fmla="*/ 0 w 15816"/>
                  <a:gd name="T1" fmla="*/ 12 h 21600"/>
                  <a:gd name="T2" fmla="*/ 15816 w 15816"/>
                  <a:gd name="T3" fmla="*/ 6153 h 21600"/>
                  <a:gd name="T4" fmla="*/ 718 w 1581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16" h="21600" fill="none" extrusionOk="0">
                    <a:moveTo>
                      <a:pt x="-1" y="11"/>
                    </a:moveTo>
                    <a:cubicBezTo>
                      <a:pt x="239" y="3"/>
                      <a:pt x="478" y="-1"/>
                      <a:pt x="718" y="0"/>
                    </a:cubicBezTo>
                    <a:cubicBezTo>
                      <a:pt x="6361" y="0"/>
                      <a:pt x="11780" y="2208"/>
                      <a:pt x="15816" y="6152"/>
                    </a:cubicBezTo>
                  </a:path>
                  <a:path w="15816" h="21600" stroke="0" extrusionOk="0">
                    <a:moveTo>
                      <a:pt x="-1" y="11"/>
                    </a:moveTo>
                    <a:cubicBezTo>
                      <a:pt x="239" y="3"/>
                      <a:pt x="478" y="-1"/>
                      <a:pt x="718" y="0"/>
                    </a:cubicBezTo>
                    <a:cubicBezTo>
                      <a:pt x="6361" y="0"/>
                      <a:pt x="11780" y="2208"/>
                      <a:pt x="15816" y="6152"/>
                    </a:cubicBezTo>
                    <a:lnTo>
                      <a:pt x="718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900113" y="4652963"/>
            <a:ext cx="4375150" cy="1303337"/>
            <a:chOff x="657" y="2704"/>
            <a:chExt cx="2756" cy="821"/>
          </a:xfrm>
        </p:grpSpPr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657" y="2704"/>
              <a:ext cx="2751" cy="250"/>
              <a:chOff x="1597" y="2705"/>
              <a:chExt cx="2751" cy="250"/>
            </a:xfrm>
          </p:grpSpPr>
          <p:sp>
            <p:nvSpPr>
              <p:cNvPr id="48171" name="Text Box 43"/>
              <p:cNvSpPr txBox="1">
                <a:spLocks noChangeArrowheads="1"/>
              </p:cNvSpPr>
              <p:nvPr/>
            </p:nvSpPr>
            <p:spPr bwMode="auto">
              <a:xfrm>
                <a:off x="1597" y="2705"/>
                <a:ext cx="275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000">
                    <a:latin typeface="Comic Sans MS" pitchFamily="66" charset="0"/>
                  </a:rPr>
                  <a:t>    А</a:t>
                </a:r>
                <a:r>
                  <a:rPr lang="ru-RU" sz="2000" baseline="-25000">
                    <a:latin typeface="Comic Sans MS" pitchFamily="66" charset="0"/>
                  </a:rPr>
                  <a:t>1</a:t>
                </a:r>
                <a:r>
                  <a:rPr lang="ru-RU" sz="2000">
                    <a:latin typeface="Comic Sans MS" pitchFamily="66" charset="0"/>
                  </a:rPr>
                  <a:t>=    А,      В</a:t>
                </a:r>
                <a:r>
                  <a:rPr lang="ru-RU" sz="2000" baseline="-25000">
                    <a:latin typeface="Comic Sans MS" pitchFamily="66" charset="0"/>
                  </a:rPr>
                  <a:t>1</a:t>
                </a:r>
                <a:r>
                  <a:rPr lang="ru-RU" sz="2000">
                    <a:latin typeface="Comic Sans MS" pitchFamily="66" charset="0"/>
                  </a:rPr>
                  <a:t> =     В,     С</a:t>
                </a:r>
                <a:r>
                  <a:rPr lang="ru-RU" sz="2000" baseline="-25000">
                    <a:latin typeface="Comic Sans MS" pitchFamily="66" charset="0"/>
                  </a:rPr>
                  <a:t>1</a:t>
                </a:r>
                <a:r>
                  <a:rPr lang="ru-RU" sz="2000">
                    <a:latin typeface="Comic Sans MS" pitchFamily="66" charset="0"/>
                  </a:rPr>
                  <a:t> =     С</a:t>
                </a:r>
                <a:r>
                  <a:rPr lang="en-US" sz="2000">
                    <a:latin typeface="Comic Sans MS" pitchFamily="66" charset="0"/>
                  </a:rPr>
                  <a:t>,</a:t>
                </a:r>
                <a:endParaRPr lang="ru-RU"/>
              </a:p>
            </p:txBody>
          </p:sp>
          <p:grpSp>
            <p:nvGrpSpPr>
              <p:cNvPr id="15" name="Group 44"/>
              <p:cNvGrpSpPr>
                <a:grpSpLocks/>
              </p:cNvGrpSpPr>
              <p:nvPr/>
            </p:nvGrpSpPr>
            <p:grpSpPr bwMode="auto">
              <a:xfrm>
                <a:off x="2109" y="2750"/>
                <a:ext cx="136" cy="136"/>
                <a:chOff x="1383" y="3702"/>
                <a:chExt cx="136" cy="136"/>
              </a:xfrm>
            </p:grpSpPr>
            <p:sp>
              <p:nvSpPr>
                <p:cNvPr id="4817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383" y="3838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74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1383" y="3702"/>
                  <a:ext cx="136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6" name="Group 47"/>
              <p:cNvGrpSpPr>
                <a:grpSpLocks/>
              </p:cNvGrpSpPr>
              <p:nvPr/>
            </p:nvGrpSpPr>
            <p:grpSpPr bwMode="auto">
              <a:xfrm>
                <a:off x="2562" y="2750"/>
                <a:ext cx="136" cy="136"/>
                <a:chOff x="1383" y="3702"/>
                <a:chExt cx="136" cy="136"/>
              </a:xfrm>
            </p:grpSpPr>
            <p:sp>
              <p:nvSpPr>
                <p:cNvPr id="48176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1383" y="3838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77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383" y="3702"/>
                  <a:ext cx="136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50"/>
              <p:cNvGrpSpPr>
                <a:grpSpLocks/>
              </p:cNvGrpSpPr>
              <p:nvPr/>
            </p:nvGrpSpPr>
            <p:grpSpPr bwMode="auto">
              <a:xfrm>
                <a:off x="3107" y="2750"/>
                <a:ext cx="136" cy="136"/>
                <a:chOff x="1383" y="3702"/>
                <a:chExt cx="136" cy="136"/>
              </a:xfrm>
            </p:grpSpPr>
            <p:sp>
              <p:nvSpPr>
                <p:cNvPr id="48179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1383" y="3838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0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1383" y="3702"/>
                  <a:ext cx="136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8" name="Group 53"/>
              <p:cNvGrpSpPr>
                <a:grpSpLocks/>
              </p:cNvGrpSpPr>
              <p:nvPr/>
            </p:nvGrpSpPr>
            <p:grpSpPr bwMode="auto">
              <a:xfrm>
                <a:off x="3470" y="2750"/>
                <a:ext cx="136" cy="136"/>
                <a:chOff x="1383" y="3702"/>
                <a:chExt cx="136" cy="136"/>
              </a:xfrm>
            </p:grpSpPr>
            <p:sp>
              <p:nvSpPr>
                <p:cNvPr id="48182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1383" y="3838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3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1383" y="3702"/>
                  <a:ext cx="136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" name="Group 56"/>
              <p:cNvGrpSpPr>
                <a:grpSpLocks/>
              </p:cNvGrpSpPr>
              <p:nvPr/>
            </p:nvGrpSpPr>
            <p:grpSpPr bwMode="auto">
              <a:xfrm>
                <a:off x="1655" y="2750"/>
                <a:ext cx="136" cy="136"/>
                <a:chOff x="1383" y="3702"/>
                <a:chExt cx="136" cy="136"/>
              </a:xfrm>
            </p:grpSpPr>
            <p:sp>
              <p:nvSpPr>
                <p:cNvPr id="48185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383" y="3838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6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1383" y="3702"/>
                  <a:ext cx="136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0" name="Group 59"/>
              <p:cNvGrpSpPr>
                <a:grpSpLocks/>
              </p:cNvGrpSpPr>
              <p:nvPr/>
            </p:nvGrpSpPr>
            <p:grpSpPr bwMode="auto">
              <a:xfrm>
                <a:off x="3969" y="2750"/>
                <a:ext cx="136" cy="136"/>
                <a:chOff x="1383" y="3702"/>
                <a:chExt cx="136" cy="136"/>
              </a:xfrm>
            </p:grpSpPr>
            <p:sp>
              <p:nvSpPr>
                <p:cNvPr id="48188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1383" y="3838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9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1383" y="3702"/>
                  <a:ext cx="136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" name="Group 62"/>
            <p:cNvGrpSpPr>
              <a:grpSpLocks/>
            </p:cNvGrpSpPr>
            <p:nvPr/>
          </p:nvGrpSpPr>
          <p:grpSpPr bwMode="auto">
            <a:xfrm>
              <a:off x="657" y="3067"/>
              <a:ext cx="2756" cy="458"/>
              <a:chOff x="657" y="3067"/>
              <a:chExt cx="2756" cy="458"/>
            </a:xfrm>
          </p:grpSpPr>
          <p:grpSp>
            <p:nvGrpSpPr>
              <p:cNvPr id="22" name="Group 63"/>
              <p:cNvGrpSpPr>
                <a:grpSpLocks/>
              </p:cNvGrpSpPr>
              <p:nvPr/>
            </p:nvGrpSpPr>
            <p:grpSpPr bwMode="auto">
              <a:xfrm>
                <a:off x="657" y="3067"/>
                <a:ext cx="2268" cy="458"/>
                <a:chOff x="1610" y="3158"/>
                <a:chExt cx="1633" cy="458"/>
              </a:xfrm>
            </p:grpSpPr>
            <p:grpSp>
              <p:nvGrpSpPr>
                <p:cNvPr id="23" name="Group 64"/>
                <p:cNvGrpSpPr>
                  <a:grpSpLocks/>
                </p:cNvGrpSpPr>
                <p:nvPr/>
              </p:nvGrpSpPr>
              <p:grpSpPr bwMode="auto">
                <a:xfrm>
                  <a:off x="1655" y="3385"/>
                  <a:ext cx="1588" cy="46"/>
                  <a:chOff x="1655" y="3385"/>
                  <a:chExt cx="1588" cy="46"/>
                </a:xfrm>
              </p:grpSpPr>
              <p:sp>
                <p:nvSpPr>
                  <p:cNvPr id="48193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1655" y="3385"/>
                    <a:ext cx="31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819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925" y="3385"/>
                    <a:ext cx="31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8195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385"/>
                    <a:ext cx="31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4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064" y="3385"/>
                    <a:ext cx="136" cy="46"/>
                    <a:chOff x="1610" y="4110"/>
                    <a:chExt cx="136" cy="46"/>
                  </a:xfrm>
                </p:grpSpPr>
                <p:sp>
                  <p:nvSpPr>
                    <p:cNvPr id="48197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10" y="4110"/>
                      <a:ext cx="13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198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10" y="4156"/>
                      <a:ext cx="13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699" y="3385"/>
                    <a:ext cx="136" cy="46"/>
                    <a:chOff x="1610" y="4110"/>
                    <a:chExt cx="136" cy="46"/>
                  </a:xfrm>
                </p:grpSpPr>
                <p:sp>
                  <p:nvSpPr>
                    <p:cNvPr id="48200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10" y="4110"/>
                      <a:ext cx="13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201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10" y="4156"/>
                      <a:ext cx="13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48202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610" y="3158"/>
                  <a:ext cx="287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>
                      <a:latin typeface="Comic Sans MS" pitchFamily="66" charset="0"/>
                    </a:rPr>
                    <a:t>А</a:t>
                  </a:r>
                  <a:r>
                    <a:rPr lang="ru-RU" baseline="-25000">
                      <a:latin typeface="Comic Sans MS" pitchFamily="66" charset="0"/>
                    </a:rPr>
                    <a:t>1</a:t>
                  </a:r>
                  <a:r>
                    <a:rPr lang="ru-RU">
                      <a:latin typeface="Comic Sans MS" pitchFamily="66" charset="0"/>
                    </a:rPr>
                    <a:t>В</a:t>
                  </a:r>
                  <a:r>
                    <a:rPr lang="ru-RU" baseline="-25000">
                      <a:latin typeface="Comic Sans MS" pitchFamily="66" charset="0"/>
                    </a:rPr>
                    <a:t>1</a:t>
                  </a:r>
                  <a:endParaRPr lang="ru-RU"/>
                </a:p>
              </p:txBody>
            </p:sp>
            <p:sp>
              <p:nvSpPr>
                <p:cNvPr id="48203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2323" y="3173"/>
                  <a:ext cx="273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>
                      <a:latin typeface="Comic Sans MS" pitchFamily="66" charset="0"/>
                    </a:rPr>
                    <a:t>В</a:t>
                  </a:r>
                  <a:r>
                    <a:rPr lang="ru-RU" baseline="-25000">
                      <a:latin typeface="Comic Sans MS" pitchFamily="66" charset="0"/>
                    </a:rPr>
                    <a:t>1</a:t>
                  </a:r>
                  <a:r>
                    <a:rPr lang="ru-RU">
                      <a:latin typeface="Comic Sans MS" pitchFamily="66" charset="0"/>
                    </a:rPr>
                    <a:t>С</a:t>
                  </a:r>
                  <a:r>
                    <a:rPr lang="ru-RU" baseline="-25000">
                      <a:latin typeface="Comic Sans MS" pitchFamily="66" charset="0"/>
                    </a:rPr>
                    <a:t>1</a:t>
                  </a:r>
                  <a:endParaRPr lang="ru-RU"/>
                </a:p>
              </p:txBody>
            </p:sp>
            <p:sp>
              <p:nvSpPr>
                <p:cNvPr id="48204" name="Rectangle 76"/>
                <p:cNvSpPr>
                  <a:spLocks noChangeArrowheads="1"/>
                </p:cNvSpPr>
                <p:nvPr/>
              </p:nvSpPr>
              <p:spPr bwMode="auto">
                <a:xfrm>
                  <a:off x="2880" y="3158"/>
                  <a:ext cx="2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>
                      <a:latin typeface="Comic Sans MS" pitchFamily="66" charset="0"/>
                    </a:rPr>
                    <a:t>А</a:t>
                  </a:r>
                  <a:r>
                    <a:rPr lang="ru-RU" baseline="-25000">
                      <a:latin typeface="Comic Sans MS" pitchFamily="66" charset="0"/>
                    </a:rPr>
                    <a:t>1</a:t>
                  </a:r>
                  <a:r>
                    <a:rPr lang="ru-RU">
                      <a:latin typeface="Comic Sans MS" pitchFamily="66" charset="0"/>
                    </a:rPr>
                    <a:t>С</a:t>
                  </a:r>
                  <a:r>
                    <a:rPr lang="ru-RU" baseline="-25000">
                      <a:latin typeface="Comic Sans MS" pitchFamily="66" charset="0"/>
                    </a:rPr>
                    <a:t>1</a:t>
                  </a:r>
                  <a:endParaRPr lang="ru-RU"/>
                </a:p>
              </p:txBody>
            </p:sp>
            <p:sp>
              <p:nvSpPr>
                <p:cNvPr id="48205" name="Rectangle 77"/>
                <p:cNvSpPr>
                  <a:spLocks noChangeArrowheads="1"/>
                </p:cNvSpPr>
                <p:nvPr/>
              </p:nvSpPr>
              <p:spPr bwMode="auto">
                <a:xfrm>
                  <a:off x="1655" y="3385"/>
                  <a:ext cx="2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>
                      <a:latin typeface="Comic Sans MS" pitchFamily="66" charset="0"/>
                    </a:rPr>
                    <a:t>АВ</a:t>
                  </a:r>
                  <a:endParaRPr lang="ru-RU"/>
                </a:p>
              </p:txBody>
            </p:sp>
            <p:sp>
              <p:nvSpPr>
                <p:cNvPr id="48206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2336" y="3385"/>
                  <a:ext cx="211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>
                      <a:latin typeface="Comic Sans MS" pitchFamily="66" charset="0"/>
                    </a:rPr>
                    <a:t>ВС</a:t>
                  </a:r>
                  <a:endParaRPr lang="ru-RU"/>
                </a:p>
              </p:txBody>
            </p:sp>
            <p:sp>
              <p:nvSpPr>
                <p:cNvPr id="48207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925" y="3339"/>
                  <a:ext cx="22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>
                      <a:latin typeface="Comic Sans MS" pitchFamily="66" charset="0"/>
                    </a:rPr>
                    <a:t>АС</a:t>
                  </a:r>
                  <a:endParaRPr lang="ru-RU"/>
                </a:p>
              </p:txBody>
            </p:sp>
          </p:grpSp>
          <p:grpSp>
            <p:nvGrpSpPr>
              <p:cNvPr id="26" name="Group 80"/>
              <p:cNvGrpSpPr>
                <a:grpSpLocks/>
              </p:cNvGrpSpPr>
              <p:nvPr/>
            </p:nvGrpSpPr>
            <p:grpSpPr bwMode="auto">
              <a:xfrm>
                <a:off x="2971" y="3249"/>
                <a:ext cx="136" cy="46"/>
                <a:chOff x="1610" y="4110"/>
                <a:chExt cx="136" cy="46"/>
              </a:xfrm>
            </p:grpSpPr>
            <p:sp>
              <p:nvSpPr>
                <p:cNvPr id="48209" name="Line 81"/>
                <p:cNvSpPr>
                  <a:spLocks noChangeShapeType="1"/>
                </p:cNvSpPr>
                <p:nvPr/>
              </p:nvSpPr>
              <p:spPr bwMode="auto">
                <a:xfrm>
                  <a:off x="1610" y="4110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10" name="Line 82"/>
                <p:cNvSpPr>
                  <a:spLocks noChangeShapeType="1"/>
                </p:cNvSpPr>
                <p:nvPr/>
              </p:nvSpPr>
              <p:spPr bwMode="auto">
                <a:xfrm>
                  <a:off x="1610" y="4156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8211" name="Text Box 83"/>
              <p:cNvSpPr txBox="1">
                <a:spLocks noChangeArrowheads="1"/>
              </p:cNvSpPr>
              <p:nvPr/>
            </p:nvSpPr>
            <p:spPr bwMode="auto">
              <a:xfrm>
                <a:off x="3185" y="3125"/>
                <a:ext cx="2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k.</a:t>
                </a:r>
                <a:endParaRPr lang="ru-RU"/>
              </a:p>
            </p:txBody>
          </p:sp>
        </p:grpSp>
      </p:grpSp>
      <p:grpSp>
        <p:nvGrpSpPr>
          <p:cNvPr id="27" name="Group 84"/>
          <p:cNvGrpSpPr>
            <a:grpSpLocks/>
          </p:cNvGrpSpPr>
          <p:nvPr/>
        </p:nvGrpSpPr>
        <p:grpSpPr bwMode="auto">
          <a:xfrm>
            <a:off x="5640388" y="4365625"/>
            <a:ext cx="3567112" cy="1512888"/>
            <a:chOff x="3515" y="2568"/>
            <a:chExt cx="2247" cy="953"/>
          </a:xfrm>
        </p:grpSpPr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3515" y="2568"/>
              <a:ext cx="2247" cy="953"/>
              <a:chOff x="3515" y="2568"/>
              <a:chExt cx="2247" cy="953"/>
            </a:xfrm>
          </p:grpSpPr>
          <p:sp>
            <p:nvSpPr>
              <p:cNvPr id="48214" name="Line 86"/>
              <p:cNvSpPr>
                <a:spLocks noChangeShapeType="1"/>
              </p:cNvSpPr>
              <p:nvPr/>
            </p:nvSpPr>
            <p:spPr bwMode="auto">
              <a:xfrm>
                <a:off x="3515" y="2568"/>
                <a:ext cx="0" cy="9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9" name="Group 87"/>
              <p:cNvGrpSpPr>
                <a:grpSpLocks/>
              </p:cNvGrpSpPr>
              <p:nvPr/>
            </p:nvGrpSpPr>
            <p:grpSpPr bwMode="auto">
              <a:xfrm>
                <a:off x="3548" y="2750"/>
                <a:ext cx="2214" cy="561"/>
                <a:chOff x="3548" y="2750"/>
                <a:chExt cx="2214" cy="561"/>
              </a:xfrm>
            </p:grpSpPr>
            <p:grpSp>
              <p:nvGrpSpPr>
                <p:cNvPr id="30" name="Group 88"/>
                <p:cNvGrpSpPr>
                  <a:grpSpLocks/>
                </p:cNvGrpSpPr>
                <p:nvPr/>
              </p:nvGrpSpPr>
              <p:grpSpPr bwMode="auto">
                <a:xfrm>
                  <a:off x="3696" y="2750"/>
                  <a:ext cx="1667" cy="231"/>
                  <a:chOff x="3696" y="2387"/>
                  <a:chExt cx="1667" cy="231"/>
                </a:xfrm>
              </p:grpSpPr>
              <p:sp>
                <p:nvSpPr>
                  <p:cNvPr id="48217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4785" y="2432"/>
                    <a:ext cx="122" cy="136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31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3696" y="2387"/>
                    <a:ext cx="1667" cy="231"/>
                    <a:chOff x="3696" y="2387"/>
                    <a:chExt cx="1667" cy="231"/>
                  </a:xfrm>
                </p:grpSpPr>
                <p:sp>
                  <p:nvSpPr>
                    <p:cNvPr id="48219" name="AutoShap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33" y="2432"/>
                      <a:ext cx="122" cy="136"/>
                    </a:xfrm>
                    <a:prstGeom prst="triangle">
                      <a:avLst>
                        <a:gd name="adj" fmla="val 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220" name="Text Box 9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96" y="2387"/>
                      <a:ext cx="1667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/>
                        <a:t>      A</a:t>
                      </a:r>
                      <a:r>
                        <a:rPr lang="en-US" baseline="-25000"/>
                        <a:t>1</a:t>
                      </a:r>
                      <a:r>
                        <a:rPr lang="en-US"/>
                        <a:t>B</a:t>
                      </a:r>
                      <a:r>
                        <a:rPr lang="en-US" baseline="-25000"/>
                        <a:t>1</a:t>
                      </a:r>
                      <a:r>
                        <a:rPr lang="en-US"/>
                        <a:t>C</a:t>
                      </a:r>
                      <a:r>
                        <a:rPr lang="en-US" baseline="-25000"/>
                        <a:t>1</a:t>
                      </a:r>
                      <a:r>
                        <a:rPr lang="en-US"/>
                        <a:t>             ABC,</a:t>
                      </a:r>
                      <a:endParaRPr lang="ru-RU"/>
                    </a:p>
                  </p:txBody>
                </p:sp>
              </p:grpSp>
            </p:grpSp>
            <p:sp>
              <p:nvSpPr>
                <p:cNvPr id="48221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3548" y="3080"/>
                  <a:ext cx="221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K </a:t>
                  </a:r>
                  <a:r>
                    <a:rPr lang="ru-RU"/>
                    <a:t>– коэффициент подобия</a:t>
                  </a:r>
                  <a:r>
                    <a:rPr lang="en-US"/>
                    <a:t>.       </a:t>
                  </a:r>
                  <a:endParaRPr lang="ru-RU"/>
                </a:p>
              </p:txBody>
            </p:sp>
          </p:grpSp>
        </p:grpSp>
        <p:sp>
          <p:nvSpPr>
            <p:cNvPr id="48222" name="Rectangle 94"/>
            <p:cNvSpPr>
              <a:spLocks noChangeArrowheads="1"/>
            </p:cNvSpPr>
            <p:nvPr/>
          </p:nvSpPr>
          <p:spPr bwMode="auto">
            <a:xfrm>
              <a:off x="4468" y="2704"/>
              <a:ext cx="2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3600"/>
                <a:t>~</a:t>
              </a:r>
              <a:endParaRPr lang="ru-RU"/>
            </a:p>
          </p:txBody>
        </p:sp>
      </p:grpSp>
      <p:sp>
        <p:nvSpPr>
          <p:cNvPr id="48223" name="Rectangle 95"/>
          <p:cNvSpPr>
            <a:spLocks noChangeArrowheads="1"/>
          </p:cNvSpPr>
          <p:nvPr/>
        </p:nvSpPr>
        <p:spPr bwMode="auto">
          <a:xfrm>
            <a:off x="1258888" y="6021388"/>
            <a:ext cx="6053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</a:rPr>
              <a:t> Сходственными сторонами в подобных треугольниках</a:t>
            </a:r>
          </a:p>
          <a:p>
            <a:pPr algn="ctr"/>
            <a:r>
              <a:rPr lang="ru-RU">
                <a:solidFill>
                  <a:srgbClr val="FF0000"/>
                </a:solidFill>
              </a:rPr>
              <a:t>называются стороны, лежащие против равных углов</a:t>
            </a:r>
            <a:r>
              <a:rPr lang="en-US">
                <a:solidFill>
                  <a:srgbClr val="FF0000"/>
                </a:solidFill>
              </a:rPr>
              <a:t>.</a:t>
            </a:r>
            <a:endParaRPr lang="ru-RU">
              <a:solidFill>
                <a:srgbClr val="FF0000"/>
              </a:solidFill>
            </a:endParaRPr>
          </a:p>
        </p:txBody>
      </p:sp>
      <p:grpSp>
        <p:nvGrpSpPr>
          <p:cNvPr id="48162" name="Group 96"/>
          <p:cNvGrpSpPr>
            <a:grpSpLocks/>
          </p:cNvGrpSpPr>
          <p:nvPr/>
        </p:nvGrpSpPr>
        <p:grpSpPr bwMode="auto">
          <a:xfrm>
            <a:off x="7667625" y="6381750"/>
            <a:ext cx="1330325" cy="288925"/>
            <a:chOff x="4830" y="4020"/>
            <a:chExt cx="838" cy="182"/>
          </a:xfrm>
        </p:grpSpPr>
        <p:sp>
          <p:nvSpPr>
            <p:cNvPr id="48225" name="AutoShape 97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465" y="4020"/>
              <a:ext cx="203" cy="182"/>
            </a:xfrm>
            <a:prstGeom prst="actionButtonForwardNex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226" name="AutoShape 98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5148" y="4020"/>
              <a:ext cx="204" cy="181"/>
            </a:xfrm>
            <a:prstGeom prst="actionButtonBackPreviou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227" name="AutoShape 99">
              <a:hlinkClick r:id="" action="ppaction://hlinkshowjump?jump=firstslide"/>
            </p:cNvPr>
            <p:cNvSpPr>
              <a:spLocks noChangeArrowheads="1"/>
            </p:cNvSpPr>
            <p:nvPr/>
          </p:nvSpPr>
          <p:spPr bwMode="auto">
            <a:xfrm>
              <a:off x="4830" y="4020"/>
              <a:ext cx="204" cy="181"/>
            </a:xfrm>
            <a:prstGeom prst="actionButtonHom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8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8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8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3" grpId="0"/>
      <p:bldP spid="482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4" name="Rectangle 50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11343" name="Rectangle 79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539750" y="1196975"/>
            <a:ext cx="5256213" cy="792163"/>
            <a:chOff x="1837" y="799"/>
            <a:chExt cx="3311" cy="499"/>
          </a:xfrm>
        </p:grpSpPr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1352" name="Object 88"/>
            <p:cNvGraphicFramePr>
              <a:graphicFrameLocks noChangeAspect="1"/>
            </p:cNvGraphicFramePr>
            <p:nvPr/>
          </p:nvGraphicFramePr>
          <p:xfrm>
            <a:off x="2959" y="902"/>
            <a:ext cx="1111" cy="374"/>
          </p:xfrm>
          <a:graphic>
            <a:graphicData uri="http://schemas.openxmlformats.org/presentationml/2006/ole">
              <p:oleObj spid="_x0000_s7172" name="Формула" r:id="rId3" imgW="558720" imgH="190440" progId="Equation.3">
                <p:embed/>
              </p:oleObj>
            </a:graphicData>
          </a:graphic>
        </p:graphicFrame>
      </p:grpSp>
      <p:sp>
        <p:nvSpPr>
          <p:cNvPr id="11384" name="Freeform 120"/>
          <p:cNvSpPr>
            <a:spLocks/>
          </p:cNvSpPr>
          <p:nvPr/>
        </p:nvSpPr>
        <p:spPr bwMode="auto">
          <a:xfrm>
            <a:off x="3308350" y="1895475"/>
            <a:ext cx="4100513" cy="4141788"/>
          </a:xfrm>
          <a:custGeom>
            <a:avLst/>
            <a:gdLst/>
            <a:ahLst/>
            <a:cxnLst>
              <a:cxn ang="0">
                <a:pos x="2067" y="2575"/>
              </a:cxn>
              <a:cxn ang="0">
                <a:pos x="0" y="2609"/>
              </a:cxn>
              <a:cxn ang="0">
                <a:pos x="2583" y="0"/>
              </a:cxn>
              <a:cxn ang="0">
                <a:pos x="2058" y="2575"/>
              </a:cxn>
            </a:cxnLst>
            <a:rect l="0" t="0" r="r" b="b"/>
            <a:pathLst>
              <a:path w="2583" h="2609">
                <a:moveTo>
                  <a:pt x="2067" y="2575"/>
                </a:moveTo>
                <a:lnTo>
                  <a:pt x="0" y="2609"/>
                </a:lnTo>
                <a:lnTo>
                  <a:pt x="2583" y="0"/>
                </a:lnTo>
                <a:lnTo>
                  <a:pt x="2058" y="2575"/>
                </a:lnTo>
              </a:path>
            </a:pathLst>
          </a:custGeom>
          <a:noFill/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85" name="Freeform 121"/>
          <p:cNvSpPr>
            <a:spLocks/>
          </p:cNvSpPr>
          <p:nvPr/>
        </p:nvSpPr>
        <p:spPr bwMode="auto">
          <a:xfrm>
            <a:off x="3362325" y="4584700"/>
            <a:ext cx="3482975" cy="1425575"/>
          </a:xfrm>
          <a:custGeom>
            <a:avLst/>
            <a:gdLst/>
            <a:ahLst/>
            <a:cxnLst>
              <a:cxn ang="0">
                <a:pos x="2194" y="0"/>
              </a:cxn>
              <a:cxn ang="0">
                <a:pos x="0" y="898"/>
              </a:cxn>
            </a:cxnLst>
            <a:rect l="0" t="0" r="r" b="b"/>
            <a:pathLst>
              <a:path w="2194" h="898">
                <a:moveTo>
                  <a:pt x="2194" y="0"/>
                </a:moveTo>
                <a:lnTo>
                  <a:pt x="0" y="898"/>
                </a:lnTo>
              </a:path>
            </a:pathLst>
          </a:custGeom>
          <a:noFill/>
          <a:ln w="44450" cap="flat">
            <a:solidFill>
              <a:srgbClr val="003366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86" name="Freeform 122"/>
          <p:cNvSpPr>
            <a:spLocks/>
          </p:cNvSpPr>
          <p:nvPr/>
        </p:nvSpPr>
        <p:spPr bwMode="auto">
          <a:xfrm>
            <a:off x="3779838" y="5516563"/>
            <a:ext cx="406400" cy="509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" y="45"/>
              </a:cxn>
              <a:cxn ang="0">
                <a:pos x="184" y="111"/>
              </a:cxn>
              <a:cxn ang="0">
                <a:pos x="244" y="212"/>
              </a:cxn>
              <a:cxn ang="0">
                <a:pos x="255" y="321"/>
              </a:cxn>
            </a:cxnLst>
            <a:rect l="0" t="0" r="r" b="b"/>
            <a:pathLst>
              <a:path w="256" h="321">
                <a:moveTo>
                  <a:pt x="0" y="0"/>
                </a:moveTo>
                <a:cubicBezTo>
                  <a:pt x="17" y="7"/>
                  <a:pt x="71" y="26"/>
                  <a:pt x="102" y="45"/>
                </a:cubicBezTo>
                <a:cubicBezTo>
                  <a:pt x="134" y="64"/>
                  <a:pt x="161" y="83"/>
                  <a:pt x="184" y="111"/>
                </a:cubicBezTo>
                <a:cubicBezTo>
                  <a:pt x="208" y="139"/>
                  <a:pt x="232" y="177"/>
                  <a:pt x="244" y="212"/>
                </a:cubicBezTo>
                <a:cubicBezTo>
                  <a:pt x="256" y="247"/>
                  <a:pt x="253" y="298"/>
                  <a:pt x="255" y="32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87" name="Text Box 123"/>
          <p:cNvSpPr txBox="1">
            <a:spLocks noChangeArrowheads="1"/>
          </p:cNvSpPr>
          <p:nvPr/>
        </p:nvSpPr>
        <p:spPr bwMode="auto">
          <a:xfrm>
            <a:off x="2843213" y="58054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1388" name="Text Box 124"/>
          <p:cNvSpPr txBox="1">
            <a:spLocks noChangeArrowheads="1"/>
          </p:cNvSpPr>
          <p:nvPr/>
        </p:nvSpPr>
        <p:spPr bwMode="auto">
          <a:xfrm>
            <a:off x="7380288" y="15573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89" name="Text Box 125"/>
          <p:cNvSpPr txBox="1">
            <a:spLocks noChangeArrowheads="1"/>
          </p:cNvSpPr>
          <p:nvPr/>
        </p:nvSpPr>
        <p:spPr bwMode="auto">
          <a:xfrm>
            <a:off x="6659563" y="573405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90" name="Text Box 126"/>
          <p:cNvSpPr txBox="1">
            <a:spLocks noChangeArrowheads="1"/>
          </p:cNvSpPr>
          <p:nvPr/>
        </p:nvSpPr>
        <p:spPr bwMode="auto">
          <a:xfrm>
            <a:off x="6948488" y="44370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91" name="Text Box 127"/>
          <p:cNvSpPr txBox="1">
            <a:spLocks noChangeArrowheads="1"/>
          </p:cNvSpPr>
          <p:nvPr/>
        </p:nvSpPr>
        <p:spPr bwMode="auto">
          <a:xfrm>
            <a:off x="4932363" y="3500438"/>
            <a:ext cx="450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8</a:t>
            </a:r>
            <a:r>
              <a:rPr lang="ru-RU" sz="2800" b="1">
                <a:latin typeface="Times New Roman" pitchFamily="18" charset="0"/>
              </a:rPr>
              <a:t> </a:t>
            </a:r>
          </a:p>
        </p:txBody>
      </p:sp>
      <p:sp>
        <p:nvSpPr>
          <p:cNvPr id="11392" name="Text Box 128"/>
          <p:cNvSpPr txBox="1">
            <a:spLocks noChangeArrowheads="1"/>
          </p:cNvSpPr>
          <p:nvPr/>
        </p:nvSpPr>
        <p:spPr bwMode="auto">
          <a:xfrm>
            <a:off x="4859338" y="5949950"/>
            <a:ext cx="450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4</a:t>
            </a:r>
            <a:r>
              <a:rPr lang="ru-RU" sz="2800" b="1">
                <a:latin typeface="Times New Roman" pitchFamily="18" charset="0"/>
              </a:rPr>
              <a:t> </a:t>
            </a:r>
          </a:p>
        </p:txBody>
      </p:sp>
      <p:grpSp>
        <p:nvGrpSpPr>
          <p:cNvPr id="3" name="Group 129"/>
          <p:cNvGrpSpPr>
            <a:grpSpLocks/>
          </p:cNvGrpSpPr>
          <p:nvPr/>
        </p:nvGrpSpPr>
        <p:grpSpPr bwMode="auto">
          <a:xfrm>
            <a:off x="3348038" y="188913"/>
            <a:ext cx="5454650" cy="792162"/>
            <a:chOff x="1799" y="799"/>
            <a:chExt cx="3436" cy="499"/>
          </a:xfrm>
        </p:grpSpPr>
        <p:sp>
          <p:nvSpPr>
            <p:cNvPr id="11394" name="Rectangle 130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1395" name="Object 131"/>
            <p:cNvGraphicFramePr>
              <a:graphicFrameLocks noChangeAspect="1"/>
            </p:cNvGraphicFramePr>
            <p:nvPr/>
          </p:nvGraphicFramePr>
          <p:xfrm>
            <a:off x="1799" y="889"/>
            <a:ext cx="3436" cy="400"/>
          </p:xfrm>
          <a:graphic>
            <a:graphicData uri="http://schemas.openxmlformats.org/presentationml/2006/ole">
              <p:oleObj spid="_x0000_s7171" name="Формула" r:id="rId4" imgW="1726920" imgH="203040" progId="Equation.3">
                <p:embed/>
              </p:oleObj>
            </a:graphicData>
          </a:graphic>
        </p:graphicFrame>
      </p:grpSp>
      <p:grpSp>
        <p:nvGrpSpPr>
          <p:cNvPr id="4" name="Group 132"/>
          <p:cNvGrpSpPr>
            <a:grpSpLocks/>
          </p:cNvGrpSpPr>
          <p:nvPr/>
        </p:nvGrpSpPr>
        <p:grpSpPr bwMode="auto">
          <a:xfrm>
            <a:off x="2700338" y="692150"/>
            <a:ext cx="6256337" cy="792163"/>
            <a:chOff x="1547" y="799"/>
            <a:chExt cx="3941" cy="499"/>
          </a:xfrm>
        </p:grpSpPr>
        <p:sp>
          <p:nvSpPr>
            <p:cNvPr id="11397" name="Rectangle 133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1398" name="Object 134"/>
            <p:cNvGraphicFramePr>
              <a:graphicFrameLocks noChangeAspect="1"/>
            </p:cNvGraphicFramePr>
            <p:nvPr/>
          </p:nvGraphicFramePr>
          <p:xfrm>
            <a:off x="1547" y="889"/>
            <a:ext cx="3941" cy="400"/>
          </p:xfrm>
          <a:graphic>
            <a:graphicData uri="http://schemas.openxmlformats.org/presentationml/2006/ole">
              <p:oleObj spid="_x0000_s7170" name="Формула" r:id="rId5" imgW="1981080" imgH="203040" progId="Equation.3">
                <p:embed/>
              </p:oleObj>
            </a:graphicData>
          </a:graphic>
        </p:graphicFrame>
      </p:grpSp>
      <p:sp>
        <p:nvSpPr>
          <p:cNvPr id="11399" name="Freeform 135"/>
          <p:cNvSpPr>
            <a:spLocks/>
          </p:cNvSpPr>
          <p:nvPr/>
        </p:nvSpPr>
        <p:spPr bwMode="auto">
          <a:xfrm>
            <a:off x="6589713" y="4532313"/>
            <a:ext cx="280987" cy="1438275"/>
          </a:xfrm>
          <a:custGeom>
            <a:avLst/>
            <a:gdLst/>
            <a:ahLst/>
            <a:cxnLst>
              <a:cxn ang="0">
                <a:pos x="0" y="906"/>
              </a:cxn>
              <a:cxn ang="0">
                <a:pos x="177" y="0"/>
              </a:cxn>
            </a:cxnLst>
            <a:rect l="0" t="0" r="r" b="b"/>
            <a:pathLst>
              <a:path w="177" h="906">
                <a:moveTo>
                  <a:pt x="0" y="906"/>
                </a:moveTo>
                <a:lnTo>
                  <a:pt x="177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400" name="Freeform 136"/>
          <p:cNvSpPr>
            <a:spLocks/>
          </p:cNvSpPr>
          <p:nvPr/>
        </p:nvSpPr>
        <p:spPr bwMode="auto">
          <a:xfrm>
            <a:off x="6870700" y="1855788"/>
            <a:ext cx="552450" cy="2649537"/>
          </a:xfrm>
          <a:custGeom>
            <a:avLst/>
            <a:gdLst/>
            <a:ahLst/>
            <a:cxnLst>
              <a:cxn ang="0">
                <a:pos x="0" y="1669"/>
              </a:cxn>
              <a:cxn ang="0">
                <a:pos x="348" y="0"/>
              </a:cxn>
            </a:cxnLst>
            <a:rect l="0" t="0" r="r" b="b"/>
            <a:pathLst>
              <a:path w="348" h="1669">
                <a:moveTo>
                  <a:pt x="0" y="1669"/>
                </a:moveTo>
                <a:lnTo>
                  <a:pt x="348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99" grpId="0" animBg="1"/>
      <p:bldP spid="114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3348038" y="188913"/>
            <a:ext cx="5454650" cy="792162"/>
            <a:chOff x="1799" y="799"/>
            <a:chExt cx="3436" cy="499"/>
          </a:xfrm>
        </p:grpSpPr>
        <p:sp>
          <p:nvSpPr>
            <p:cNvPr id="12402" name="Rectangle 114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2403" name="Object 115"/>
            <p:cNvGraphicFramePr>
              <a:graphicFrameLocks noChangeAspect="1"/>
            </p:cNvGraphicFramePr>
            <p:nvPr/>
          </p:nvGraphicFramePr>
          <p:xfrm>
            <a:off x="1799" y="889"/>
            <a:ext cx="3436" cy="400"/>
          </p:xfrm>
          <a:graphic>
            <a:graphicData uri="http://schemas.openxmlformats.org/presentationml/2006/ole">
              <p:oleObj spid="_x0000_s8196" name="Формула" r:id="rId3" imgW="1726920" imgH="203040" progId="Equation.3">
                <p:embed/>
              </p:oleObj>
            </a:graphicData>
          </a:graphic>
        </p:graphicFrame>
      </p:grp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2700338" y="692150"/>
            <a:ext cx="6256337" cy="792163"/>
            <a:chOff x="1547" y="799"/>
            <a:chExt cx="3941" cy="499"/>
          </a:xfrm>
        </p:grpSpPr>
        <p:sp>
          <p:nvSpPr>
            <p:cNvPr id="12405" name="Rectangle 11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2406" name="Object 118"/>
            <p:cNvGraphicFramePr>
              <a:graphicFrameLocks noChangeAspect="1"/>
            </p:cNvGraphicFramePr>
            <p:nvPr/>
          </p:nvGraphicFramePr>
          <p:xfrm>
            <a:off x="1547" y="889"/>
            <a:ext cx="3941" cy="400"/>
          </p:xfrm>
          <a:graphic>
            <a:graphicData uri="http://schemas.openxmlformats.org/presentationml/2006/ole">
              <p:oleObj spid="_x0000_s8195" name="Формула" r:id="rId4" imgW="1981080" imgH="203040" progId="Equation.3">
                <p:embed/>
              </p:oleObj>
            </a:graphicData>
          </a:graphic>
        </p:graphicFrame>
      </p:grpSp>
      <p:sp>
        <p:nvSpPr>
          <p:cNvPr id="12407" name="Freeform 119"/>
          <p:cNvSpPr>
            <a:spLocks/>
          </p:cNvSpPr>
          <p:nvPr/>
        </p:nvSpPr>
        <p:spPr bwMode="auto">
          <a:xfrm>
            <a:off x="3308350" y="1895475"/>
            <a:ext cx="4100513" cy="4141788"/>
          </a:xfrm>
          <a:custGeom>
            <a:avLst/>
            <a:gdLst/>
            <a:ahLst/>
            <a:cxnLst>
              <a:cxn ang="0">
                <a:pos x="2067" y="2575"/>
              </a:cxn>
              <a:cxn ang="0">
                <a:pos x="0" y="2609"/>
              </a:cxn>
              <a:cxn ang="0">
                <a:pos x="2583" y="0"/>
              </a:cxn>
              <a:cxn ang="0">
                <a:pos x="2058" y="2575"/>
              </a:cxn>
            </a:cxnLst>
            <a:rect l="0" t="0" r="r" b="b"/>
            <a:pathLst>
              <a:path w="2583" h="2609">
                <a:moveTo>
                  <a:pt x="2067" y="2575"/>
                </a:moveTo>
                <a:lnTo>
                  <a:pt x="0" y="2609"/>
                </a:lnTo>
                <a:lnTo>
                  <a:pt x="2583" y="0"/>
                </a:lnTo>
                <a:lnTo>
                  <a:pt x="2058" y="2575"/>
                </a:lnTo>
              </a:path>
            </a:pathLst>
          </a:custGeom>
          <a:noFill/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10" name="Text Box 122"/>
          <p:cNvSpPr txBox="1">
            <a:spLocks noChangeArrowheads="1"/>
          </p:cNvSpPr>
          <p:nvPr/>
        </p:nvSpPr>
        <p:spPr bwMode="auto">
          <a:xfrm>
            <a:off x="2843213" y="58054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2411" name="Text Box 123"/>
          <p:cNvSpPr txBox="1">
            <a:spLocks noChangeArrowheads="1"/>
          </p:cNvSpPr>
          <p:nvPr/>
        </p:nvSpPr>
        <p:spPr bwMode="auto">
          <a:xfrm>
            <a:off x="7380288" y="15573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2412" name="Text Box 124"/>
          <p:cNvSpPr txBox="1">
            <a:spLocks noChangeArrowheads="1"/>
          </p:cNvSpPr>
          <p:nvPr/>
        </p:nvSpPr>
        <p:spPr bwMode="auto">
          <a:xfrm>
            <a:off x="6659563" y="573405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2413" name="Text Box 125"/>
          <p:cNvSpPr txBox="1">
            <a:spLocks noChangeArrowheads="1"/>
          </p:cNvSpPr>
          <p:nvPr/>
        </p:nvSpPr>
        <p:spPr bwMode="auto">
          <a:xfrm>
            <a:off x="6948488" y="44370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2414" name="Text Box 126"/>
          <p:cNvSpPr txBox="1">
            <a:spLocks noChangeArrowheads="1"/>
          </p:cNvSpPr>
          <p:nvPr/>
        </p:nvSpPr>
        <p:spPr bwMode="auto">
          <a:xfrm>
            <a:off x="4932363" y="3500438"/>
            <a:ext cx="450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8</a:t>
            </a:r>
            <a:r>
              <a:rPr lang="ru-RU" sz="2800" b="1">
                <a:latin typeface="Times New Roman" pitchFamily="18" charset="0"/>
              </a:rPr>
              <a:t> </a:t>
            </a:r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859338" y="5949950"/>
            <a:ext cx="450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4</a:t>
            </a:r>
            <a:r>
              <a:rPr lang="ru-RU" sz="2800" b="1">
                <a:latin typeface="Times New Roman" pitchFamily="18" charset="0"/>
              </a:rPr>
              <a:t> </a:t>
            </a:r>
          </a:p>
        </p:txBody>
      </p:sp>
      <p:sp>
        <p:nvSpPr>
          <p:cNvPr id="12418" name="Freeform 130" descr="Диагональный кирпич"/>
          <p:cNvSpPr>
            <a:spLocks/>
          </p:cNvSpPr>
          <p:nvPr/>
        </p:nvSpPr>
        <p:spPr bwMode="auto">
          <a:xfrm>
            <a:off x="3276600" y="1916113"/>
            <a:ext cx="4100513" cy="4141787"/>
          </a:xfrm>
          <a:custGeom>
            <a:avLst/>
            <a:gdLst/>
            <a:ahLst/>
            <a:cxnLst>
              <a:cxn ang="0">
                <a:pos x="2067" y="2575"/>
              </a:cxn>
              <a:cxn ang="0">
                <a:pos x="0" y="2609"/>
              </a:cxn>
              <a:cxn ang="0">
                <a:pos x="2583" y="0"/>
              </a:cxn>
              <a:cxn ang="0">
                <a:pos x="2058" y="2575"/>
              </a:cxn>
            </a:cxnLst>
            <a:rect l="0" t="0" r="r" b="b"/>
            <a:pathLst>
              <a:path w="2583" h="2609">
                <a:moveTo>
                  <a:pt x="2067" y="2575"/>
                </a:moveTo>
                <a:lnTo>
                  <a:pt x="0" y="2609"/>
                </a:lnTo>
                <a:lnTo>
                  <a:pt x="2583" y="0"/>
                </a:lnTo>
                <a:lnTo>
                  <a:pt x="2058" y="2575"/>
                </a:lnTo>
              </a:path>
            </a:pathLst>
          </a:custGeom>
          <a:pattFill prst="diagBrick">
            <a:fgClr>
              <a:srgbClr val="FF0000"/>
            </a:fgClr>
            <a:bgClr>
              <a:srgbClr val="FFFFFF"/>
            </a:bgClr>
          </a:pattFill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19" name="Freeform 131"/>
          <p:cNvSpPr>
            <a:spLocks/>
          </p:cNvSpPr>
          <p:nvPr/>
        </p:nvSpPr>
        <p:spPr bwMode="auto">
          <a:xfrm>
            <a:off x="3348038" y="4581525"/>
            <a:ext cx="3482975" cy="1425575"/>
          </a:xfrm>
          <a:custGeom>
            <a:avLst/>
            <a:gdLst/>
            <a:ahLst/>
            <a:cxnLst>
              <a:cxn ang="0">
                <a:pos x="2194" y="0"/>
              </a:cxn>
              <a:cxn ang="0">
                <a:pos x="0" y="898"/>
              </a:cxn>
            </a:cxnLst>
            <a:rect l="0" t="0" r="r" b="b"/>
            <a:pathLst>
              <a:path w="2194" h="898">
                <a:moveTo>
                  <a:pt x="2194" y="0"/>
                </a:moveTo>
                <a:lnTo>
                  <a:pt x="0" y="898"/>
                </a:lnTo>
              </a:path>
            </a:pathLst>
          </a:custGeom>
          <a:noFill/>
          <a:ln w="44450" cap="flat">
            <a:solidFill>
              <a:srgbClr val="003366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0" name="Freeform 132"/>
          <p:cNvSpPr>
            <a:spLocks/>
          </p:cNvSpPr>
          <p:nvPr/>
        </p:nvSpPr>
        <p:spPr bwMode="auto">
          <a:xfrm>
            <a:off x="3321050" y="4611688"/>
            <a:ext cx="3509963" cy="1412875"/>
          </a:xfrm>
          <a:custGeom>
            <a:avLst/>
            <a:gdLst/>
            <a:ahLst/>
            <a:cxnLst>
              <a:cxn ang="0">
                <a:pos x="2016" y="856"/>
              </a:cxn>
              <a:cxn ang="0">
                <a:pos x="0" y="890"/>
              </a:cxn>
              <a:cxn ang="0">
                <a:pos x="2211" y="0"/>
              </a:cxn>
            </a:cxnLst>
            <a:rect l="0" t="0" r="r" b="b"/>
            <a:pathLst>
              <a:path w="2211" h="890">
                <a:moveTo>
                  <a:pt x="2016" y="856"/>
                </a:moveTo>
                <a:lnTo>
                  <a:pt x="0" y="890"/>
                </a:lnTo>
                <a:lnTo>
                  <a:pt x="2211" y="0"/>
                </a:lnTo>
              </a:path>
            </a:pathLst>
          </a:custGeom>
          <a:solidFill>
            <a:srgbClr val="00FF00">
              <a:alpha val="35001"/>
            </a:srgbClr>
          </a:solidFill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1" name="Freeform 133"/>
          <p:cNvSpPr>
            <a:spLocks/>
          </p:cNvSpPr>
          <p:nvPr/>
        </p:nvSpPr>
        <p:spPr bwMode="auto">
          <a:xfrm>
            <a:off x="3779838" y="5516563"/>
            <a:ext cx="406400" cy="509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" y="45"/>
              </a:cxn>
              <a:cxn ang="0">
                <a:pos x="184" y="111"/>
              </a:cxn>
              <a:cxn ang="0">
                <a:pos x="244" y="212"/>
              </a:cxn>
              <a:cxn ang="0">
                <a:pos x="255" y="321"/>
              </a:cxn>
            </a:cxnLst>
            <a:rect l="0" t="0" r="r" b="b"/>
            <a:pathLst>
              <a:path w="256" h="321">
                <a:moveTo>
                  <a:pt x="0" y="0"/>
                </a:moveTo>
                <a:cubicBezTo>
                  <a:pt x="17" y="7"/>
                  <a:pt x="71" y="26"/>
                  <a:pt x="102" y="45"/>
                </a:cubicBezTo>
                <a:cubicBezTo>
                  <a:pt x="134" y="64"/>
                  <a:pt x="161" y="83"/>
                  <a:pt x="184" y="111"/>
                </a:cubicBezTo>
                <a:cubicBezTo>
                  <a:pt x="208" y="139"/>
                  <a:pt x="232" y="177"/>
                  <a:pt x="244" y="212"/>
                </a:cubicBezTo>
                <a:cubicBezTo>
                  <a:pt x="256" y="247"/>
                  <a:pt x="253" y="298"/>
                  <a:pt x="255" y="32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" name="Group 134"/>
          <p:cNvGrpSpPr>
            <a:grpSpLocks/>
          </p:cNvGrpSpPr>
          <p:nvPr/>
        </p:nvGrpSpPr>
        <p:grpSpPr bwMode="auto">
          <a:xfrm>
            <a:off x="827088" y="1196975"/>
            <a:ext cx="5256212" cy="817563"/>
            <a:chOff x="1837" y="799"/>
            <a:chExt cx="3311" cy="515"/>
          </a:xfrm>
        </p:grpSpPr>
        <p:sp>
          <p:nvSpPr>
            <p:cNvPr id="12423" name="Rectangle 135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2424" name="Object 136"/>
            <p:cNvGraphicFramePr>
              <a:graphicFrameLocks noChangeAspect="1"/>
            </p:cNvGraphicFramePr>
            <p:nvPr/>
          </p:nvGraphicFramePr>
          <p:xfrm>
            <a:off x="2833" y="865"/>
            <a:ext cx="1364" cy="449"/>
          </p:xfrm>
          <a:graphic>
            <a:graphicData uri="http://schemas.openxmlformats.org/presentationml/2006/ole">
              <p:oleObj spid="_x0000_s8194" name="Формула" r:id="rId5" imgW="68580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1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18" grpId="0" animBg="1"/>
      <p:bldP spid="124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13397" name="Text Box 85"/>
          <p:cNvSpPr txBox="1">
            <a:spLocks noChangeArrowheads="1"/>
          </p:cNvSpPr>
          <p:nvPr/>
        </p:nvSpPr>
        <p:spPr bwMode="auto">
          <a:xfrm>
            <a:off x="1763713" y="58769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3398" name="Text Box 86"/>
          <p:cNvSpPr txBox="1">
            <a:spLocks noChangeArrowheads="1"/>
          </p:cNvSpPr>
          <p:nvPr/>
        </p:nvSpPr>
        <p:spPr bwMode="auto">
          <a:xfrm>
            <a:off x="4140200" y="191611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99" name="Text Box 87"/>
          <p:cNvSpPr txBox="1">
            <a:spLocks noChangeArrowheads="1"/>
          </p:cNvSpPr>
          <p:nvPr/>
        </p:nvSpPr>
        <p:spPr bwMode="auto">
          <a:xfrm>
            <a:off x="8172450" y="58769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400" name="Text Box 88"/>
          <p:cNvSpPr txBox="1">
            <a:spLocks noChangeArrowheads="1"/>
          </p:cNvSpPr>
          <p:nvPr/>
        </p:nvSpPr>
        <p:spPr bwMode="auto">
          <a:xfrm>
            <a:off x="6156325" y="60928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N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401" name="Freeform 89"/>
          <p:cNvSpPr>
            <a:spLocks/>
          </p:cNvSpPr>
          <p:nvPr/>
        </p:nvSpPr>
        <p:spPr bwMode="auto">
          <a:xfrm>
            <a:off x="2232025" y="2447925"/>
            <a:ext cx="5943600" cy="3549650"/>
          </a:xfrm>
          <a:custGeom>
            <a:avLst/>
            <a:gdLst/>
            <a:ahLst/>
            <a:cxnLst>
              <a:cxn ang="0">
                <a:pos x="3744" y="2219"/>
              </a:cxn>
              <a:cxn ang="0">
                <a:pos x="0" y="2236"/>
              </a:cxn>
              <a:cxn ang="0">
                <a:pos x="1381" y="0"/>
              </a:cxn>
              <a:cxn ang="0">
                <a:pos x="3744" y="2210"/>
              </a:cxn>
            </a:cxnLst>
            <a:rect l="0" t="0" r="r" b="b"/>
            <a:pathLst>
              <a:path w="3744" h="2236">
                <a:moveTo>
                  <a:pt x="3744" y="2219"/>
                </a:moveTo>
                <a:lnTo>
                  <a:pt x="0" y="2236"/>
                </a:lnTo>
                <a:lnTo>
                  <a:pt x="1381" y="0"/>
                </a:lnTo>
                <a:lnTo>
                  <a:pt x="3744" y="2210"/>
                </a:lnTo>
              </a:path>
            </a:pathLst>
          </a:custGeom>
          <a:noFill/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03" name="Freeform 91"/>
          <p:cNvSpPr>
            <a:spLocks/>
          </p:cNvSpPr>
          <p:nvPr/>
        </p:nvSpPr>
        <p:spPr bwMode="auto">
          <a:xfrm>
            <a:off x="6373813" y="4598988"/>
            <a:ext cx="349250" cy="1398587"/>
          </a:xfrm>
          <a:custGeom>
            <a:avLst/>
            <a:gdLst/>
            <a:ahLst/>
            <a:cxnLst>
              <a:cxn ang="0">
                <a:pos x="220" y="0"/>
              </a:cxn>
              <a:cxn ang="0">
                <a:pos x="0" y="881"/>
              </a:cxn>
            </a:cxnLst>
            <a:rect l="0" t="0" r="r" b="b"/>
            <a:pathLst>
              <a:path w="220" h="881">
                <a:moveTo>
                  <a:pt x="220" y="0"/>
                </a:moveTo>
                <a:lnTo>
                  <a:pt x="0" y="881"/>
                </a:lnTo>
              </a:path>
            </a:pathLst>
          </a:custGeom>
          <a:noFill/>
          <a:ln w="44450" cap="flat">
            <a:solidFill>
              <a:srgbClr val="00008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09" name="Freeform 97"/>
          <p:cNvSpPr>
            <a:spLocks/>
          </p:cNvSpPr>
          <p:nvPr/>
        </p:nvSpPr>
        <p:spPr bwMode="auto">
          <a:xfrm>
            <a:off x="3348038" y="4154488"/>
            <a:ext cx="3025775" cy="1816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6" y="1144"/>
              </a:cxn>
            </a:cxnLst>
            <a:rect l="0" t="0" r="r" b="b"/>
            <a:pathLst>
              <a:path w="1906" h="1144">
                <a:moveTo>
                  <a:pt x="0" y="0"/>
                </a:moveTo>
                <a:lnTo>
                  <a:pt x="1906" y="1144"/>
                </a:lnTo>
              </a:path>
            </a:pathLst>
          </a:custGeom>
          <a:noFill/>
          <a:ln w="44450" cap="flat">
            <a:solidFill>
              <a:srgbClr val="00008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10" name="Text Box 98"/>
          <p:cNvSpPr txBox="1">
            <a:spLocks noChangeArrowheads="1"/>
          </p:cNvSpPr>
          <p:nvPr/>
        </p:nvSpPr>
        <p:spPr bwMode="auto">
          <a:xfrm>
            <a:off x="6659563" y="4149725"/>
            <a:ext cx="500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M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411" name="Text Box 99"/>
          <p:cNvSpPr txBox="1">
            <a:spLocks noChangeArrowheads="1"/>
          </p:cNvSpPr>
          <p:nvPr/>
        </p:nvSpPr>
        <p:spPr bwMode="auto">
          <a:xfrm>
            <a:off x="2916238" y="37163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K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3148013" y="188913"/>
            <a:ext cx="5856287" cy="838200"/>
            <a:chOff x="1673" y="799"/>
            <a:chExt cx="3689" cy="528"/>
          </a:xfrm>
        </p:grpSpPr>
        <p:sp>
          <p:nvSpPr>
            <p:cNvPr id="13413" name="Rectangle 101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3414" name="Object 102"/>
            <p:cNvGraphicFramePr>
              <a:graphicFrameLocks noChangeAspect="1"/>
            </p:cNvGraphicFramePr>
            <p:nvPr/>
          </p:nvGraphicFramePr>
          <p:xfrm>
            <a:off x="1673" y="852"/>
            <a:ext cx="3689" cy="475"/>
          </p:xfrm>
          <a:graphic>
            <a:graphicData uri="http://schemas.openxmlformats.org/presentationml/2006/ole">
              <p:oleObj spid="_x0000_s9220" name="Формула" r:id="rId3" imgW="1854000" imgH="241200" progId="Equation.3">
                <p:embed/>
              </p:oleObj>
            </a:graphicData>
          </a:graphic>
        </p:graphicFrame>
      </p:grp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3132138" y="765175"/>
            <a:ext cx="5316537" cy="792163"/>
            <a:chOff x="1837" y="799"/>
            <a:chExt cx="3349" cy="499"/>
          </a:xfrm>
        </p:grpSpPr>
        <p:sp>
          <p:nvSpPr>
            <p:cNvPr id="13416" name="Rectangle 104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3417" name="Object 105"/>
            <p:cNvGraphicFramePr>
              <a:graphicFrameLocks noChangeAspect="1"/>
            </p:cNvGraphicFramePr>
            <p:nvPr/>
          </p:nvGraphicFramePr>
          <p:xfrm>
            <a:off x="1850" y="889"/>
            <a:ext cx="3336" cy="400"/>
          </p:xfrm>
          <a:graphic>
            <a:graphicData uri="http://schemas.openxmlformats.org/presentationml/2006/ole">
              <p:oleObj spid="_x0000_s9219" name="Формула" r:id="rId4" imgW="1676160" imgH="203040" progId="Equation.3">
                <p:embed/>
              </p:oleObj>
            </a:graphicData>
          </a:graphic>
        </p:graphicFrame>
      </p:grpSp>
      <p:grpSp>
        <p:nvGrpSpPr>
          <p:cNvPr id="4" name="Group 106"/>
          <p:cNvGrpSpPr>
            <a:grpSpLocks/>
          </p:cNvGrpSpPr>
          <p:nvPr/>
        </p:nvGrpSpPr>
        <p:grpSpPr bwMode="auto">
          <a:xfrm>
            <a:off x="468313" y="1268413"/>
            <a:ext cx="5256212" cy="817562"/>
            <a:chOff x="1837" y="799"/>
            <a:chExt cx="3311" cy="515"/>
          </a:xfrm>
        </p:grpSpPr>
        <p:sp>
          <p:nvSpPr>
            <p:cNvPr id="13419" name="Rectangle 10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3420" name="Object 108"/>
            <p:cNvGraphicFramePr>
              <a:graphicFrameLocks noChangeAspect="1"/>
            </p:cNvGraphicFramePr>
            <p:nvPr/>
          </p:nvGraphicFramePr>
          <p:xfrm>
            <a:off x="3186" y="865"/>
            <a:ext cx="658" cy="449"/>
          </p:xfrm>
          <a:graphic>
            <a:graphicData uri="http://schemas.openxmlformats.org/presentationml/2006/ole">
              <p:oleObj spid="_x0000_s9218" name="Формула" r:id="rId5" imgW="330120" imgH="228600" progId="Equation.3">
                <p:embed/>
              </p:oleObj>
            </a:graphicData>
          </a:graphic>
        </p:graphicFrame>
      </p:grpSp>
      <p:sp>
        <p:nvSpPr>
          <p:cNvPr id="13425" name="Freeform 113"/>
          <p:cNvSpPr>
            <a:spLocks/>
          </p:cNvSpPr>
          <p:nvPr/>
        </p:nvSpPr>
        <p:spPr bwMode="auto">
          <a:xfrm>
            <a:off x="6400800" y="4625975"/>
            <a:ext cx="1747838" cy="1330325"/>
          </a:xfrm>
          <a:custGeom>
            <a:avLst/>
            <a:gdLst/>
            <a:ahLst/>
            <a:cxnLst>
              <a:cxn ang="0">
                <a:pos x="0" y="822"/>
              </a:cxn>
              <a:cxn ang="0">
                <a:pos x="212" y="0"/>
              </a:cxn>
              <a:cxn ang="0">
                <a:pos x="1101" y="838"/>
              </a:cxn>
            </a:cxnLst>
            <a:rect l="0" t="0" r="r" b="b"/>
            <a:pathLst>
              <a:path w="1101" h="838">
                <a:moveTo>
                  <a:pt x="0" y="822"/>
                </a:moveTo>
                <a:lnTo>
                  <a:pt x="212" y="0"/>
                </a:lnTo>
                <a:lnTo>
                  <a:pt x="1101" y="838"/>
                </a:lnTo>
              </a:path>
            </a:pathLst>
          </a:custGeom>
          <a:gradFill rotWithShape="1">
            <a:gsLst>
              <a:gs pos="0">
                <a:srgbClr val="993366"/>
              </a:gs>
              <a:gs pos="100000">
                <a:srgbClr val="993366">
                  <a:gamma/>
                  <a:tint val="0"/>
                  <a:invGamma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30" name="Freeform 118"/>
          <p:cNvSpPr>
            <a:spLocks/>
          </p:cNvSpPr>
          <p:nvPr/>
        </p:nvSpPr>
        <p:spPr bwMode="auto">
          <a:xfrm>
            <a:off x="3779838" y="3141663"/>
            <a:ext cx="174625" cy="255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0" y="161"/>
              </a:cxn>
            </a:cxnLst>
            <a:rect l="0" t="0" r="r" b="b"/>
            <a:pathLst>
              <a:path w="110" h="161">
                <a:moveTo>
                  <a:pt x="0" y="0"/>
                </a:moveTo>
                <a:lnTo>
                  <a:pt x="110" y="161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31" name="Freeform 119"/>
          <p:cNvSpPr>
            <a:spLocks/>
          </p:cNvSpPr>
          <p:nvPr/>
        </p:nvSpPr>
        <p:spPr bwMode="auto">
          <a:xfrm>
            <a:off x="2771775" y="4797425"/>
            <a:ext cx="174625" cy="255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0" y="161"/>
              </a:cxn>
            </a:cxnLst>
            <a:rect l="0" t="0" r="r" b="b"/>
            <a:pathLst>
              <a:path w="110" h="161">
                <a:moveTo>
                  <a:pt x="0" y="0"/>
                </a:moveTo>
                <a:lnTo>
                  <a:pt x="110" y="161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1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3148013" y="188913"/>
            <a:ext cx="5856287" cy="838200"/>
            <a:chOff x="1673" y="799"/>
            <a:chExt cx="3689" cy="528"/>
          </a:xfrm>
        </p:grpSpPr>
        <p:sp>
          <p:nvSpPr>
            <p:cNvPr id="14418" name="Rectangle 8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4419" name="Object 83"/>
            <p:cNvGraphicFramePr>
              <a:graphicFrameLocks noChangeAspect="1"/>
            </p:cNvGraphicFramePr>
            <p:nvPr/>
          </p:nvGraphicFramePr>
          <p:xfrm>
            <a:off x="1673" y="852"/>
            <a:ext cx="3689" cy="475"/>
          </p:xfrm>
          <a:graphic>
            <a:graphicData uri="http://schemas.openxmlformats.org/presentationml/2006/ole">
              <p:oleObj spid="_x0000_s10244" name="Формула" r:id="rId3" imgW="1854000" imgH="241200" progId="Equation.3">
                <p:embed/>
              </p:oleObj>
            </a:graphicData>
          </a:graphic>
        </p:graphicFrame>
      </p:grpSp>
      <p:grpSp>
        <p:nvGrpSpPr>
          <p:cNvPr id="3" name="Group 84"/>
          <p:cNvGrpSpPr>
            <a:grpSpLocks/>
          </p:cNvGrpSpPr>
          <p:nvPr/>
        </p:nvGrpSpPr>
        <p:grpSpPr bwMode="auto">
          <a:xfrm>
            <a:off x="3132138" y="765175"/>
            <a:ext cx="5316537" cy="792163"/>
            <a:chOff x="1837" y="799"/>
            <a:chExt cx="3349" cy="499"/>
          </a:xfrm>
        </p:grpSpPr>
        <p:sp>
          <p:nvSpPr>
            <p:cNvPr id="14421" name="Rectangle 85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4422" name="Object 86"/>
            <p:cNvGraphicFramePr>
              <a:graphicFrameLocks noChangeAspect="1"/>
            </p:cNvGraphicFramePr>
            <p:nvPr/>
          </p:nvGraphicFramePr>
          <p:xfrm>
            <a:off x="1850" y="889"/>
            <a:ext cx="3336" cy="400"/>
          </p:xfrm>
          <a:graphic>
            <a:graphicData uri="http://schemas.openxmlformats.org/presentationml/2006/ole">
              <p:oleObj spid="_x0000_s10243" name="Формула" r:id="rId4" imgW="1676160" imgH="203040" progId="Equation.3">
                <p:embed/>
              </p:oleObj>
            </a:graphicData>
          </a:graphic>
        </p:graphicFrame>
      </p:grpSp>
      <p:grpSp>
        <p:nvGrpSpPr>
          <p:cNvPr id="4" name="Group 87"/>
          <p:cNvGrpSpPr>
            <a:grpSpLocks/>
          </p:cNvGrpSpPr>
          <p:nvPr/>
        </p:nvGrpSpPr>
        <p:grpSpPr bwMode="auto">
          <a:xfrm>
            <a:off x="468313" y="1268413"/>
            <a:ext cx="5256212" cy="817562"/>
            <a:chOff x="1837" y="799"/>
            <a:chExt cx="3311" cy="515"/>
          </a:xfrm>
        </p:grpSpPr>
        <p:sp>
          <p:nvSpPr>
            <p:cNvPr id="14424" name="Rectangle 88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4425" name="Object 89"/>
            <p:cNvGraphicFramePr>
              <a:graphicFrameLocks noChangeAspect="1"/>
            </p:cNvGraphicFramePr>
            <p:nvPr/>
          </p:nvGraphicFramePr>
          <p:xfrm>
            <a:off x="3186" y="865"/>
            <a:ext cx="658" cy="449"/>
          </p:xfrm>
          <a:graphic>
            <a:graphicData uri="http://schemas.openxmlformats.org/presentationml/2006/ole">
              <p:oleObj spid="_x0000_s10242" name="Формула" r:id="rId5" imgW="330120" imgH="228600" progId="Equation.3">
                <p:embed/>
              </p:oleObj>
            </a:graphicData>
          </a:graphic>
        </p:graphicFrame>
      </p:grpSp>
      <p:sp>
        <p:nvSpPr>
          <p:cNvPr id="14426" name="Text Box 90"/>
          <p:cNvSpPr txBox="1">
            <a:spLocks noChangeArrowheads="1"/>
          </p:cNvSpPr>
          <p:nvPr/>
        </p:nvSpPr>
        <p:spPr bwMode="auto">
          <a:xfrm>
            <a:off x="1763713" y="58769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4427" name="Text Box 91"/>
          <p:cNvSpPr txBox="1">
            <a:spLocks noChangeArrowheads="1"/>
          </p:cNvSpPr>
          <p:nvPr/>
        </p:nvSpPr>
        <p:spPr bwMode="auto">
          <a:xfrm>
            <a:off x="4140200" y="191611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4428" name="Text Box 92"/>
          <p:cNvSpPr txBox="1">
            <a:spLocks noChangeArrowheads="1"/>
          </p:cNvSpPr>
          <p:nvPr/>
        </p:nvSpPr>
        <p:spPr bwMode="auto">
          <a:xfrm>
            <a:off x="8172450" y="58769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4429" name="Text Box 93"/>
          <p:cNvSpPr txBox="1">
            <a:spLocks noChangeArrowheads="1"/>
          </p:cNvSpPr>
          <p:nvPr/>
        </p:nvSpPr>
        <p:spPr bwMode="auto">
          <a:xfrm>
            <a:off x="6156325" y="60928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N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4430" name="Freeform 94"/>
          <p:cNvSpPr>
            <a:spLocks/>
          </p:cNvSpPr>
          <p:nvPr/>
        </p:nvSpPr>
        <p:spPr bwMode="auto">
          <a:xfrm>
            <a:off x="2232025" y="2447925"/>
            <a:ext cx="5943600" cy="3549650"/>
          </a:xfrm>
          <a:custGeom>
            <a:avLst/>
            <a:gdLst/>
            <a:ahLst/>
            <a:cxnLst>
              <a:cxn ang="0">
                <a:pos x="3744" y="2219"/>
              </a:cxn>
              <a:cxn ang="0">
                <a:pos x="0" y="2236"/>
              </a:cxn>
              <a:cxn ang="0">
                <a:pos x="1381" y="0"/>
              </a:cxn>
              <a:cxn ang="0">
                <a:pos x="3744" y="2210"/>
              </a:cxn>
            </a:cxnLst>
            <a:rect l="0" t="0" r="r" b="b"/>
            <a:pathLst>
              <a:path w="3744" h="2236">
                <a:moveTo>
                  <a:pt x="3744" y="2219"/>
                </a:moveTo>
                <a:lnTo>
                  <a:pt x="0" y="2236"/>
                </a:lnTo>
                <a:lnTo>
                  <a:pt x="1381" y="0"/>
                </a:lnTo>
                <a:lnTo>
                  <a:pt x="3744" y="2210"/>
                </a:lnTo>
              </a:path>
            </a:pathLst>
          </a:custGeom>
          <a:noFill/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31" name="Freeform 95"/>
          <p:cNvSpPr>
            <a:spLocks/>
          </p:cNvSpPr>
          <p:nvPr/>
        </p:nvSpPr>
        <p:spPr bwMode="auto">
          <a:xfrm>
            <a:off x="6373813" y="4598988"/>
            <a:ext cx="349250" cy="1398587"/>
          </a:xfrm>
          <a:custGeom>
            <a:avLst/>
            <a:gdLst/>
            <a:ahLst/>
            <a:cxnLst>
              <a:cxn ang="0">
                <a:pos x="220" y="0"/>
              </a:cxn>
              <a:cxn ang="0">
                <a:pos x="0" y="881"/>
              </a:cxn>
            </a:cxnLst>
            <a:rect l="0" t="0" r="r" b="b"/>
            <a:pathLst>
              <a:path w="220" h="881">
                <a:moveTo>
                  <a:pt x="220" y="0"/>
                </a:moveTo>
                <a:lnTo>
                  <a:pt x="0" y="881"/>
                </a:lnTo>
              </a:path>
            </a:pathLst>
          </a:custGeom>
          <a:noFill/>
          <a:ln w="44450" cap="flat">
            <a:solidFill>
              <a:srgbClr val="00008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32" name="Freeform 96"/>
          <p:cNvSpPr>
            <a:spLocks/>
          </p:cNvSpPr>
          <p:nvPr/>
        </p:nvSpPr>
        <p:spPr bwMode="auto">
          <a:xfrm>
            <a:off x="3348038" y="4154488"/>
            <a:ext cx="3025775" cy="1816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6" y="1144"/>
              </a:cxn>
            </a:cxnLst>
            <a:rect l="0" t="0" r="r" b="b"/>
            <a:pathLst>
              <a:path w="1906" h="1144">
                <a:moveTo>
                  <a:pt x="0" y="0"/>
                </a:moveTo>
                <a:lnTo>
                  <a:pt x="1906" y="1144"/>
                </a:lnTo>
              </a:path>
            </a:pathLst>
          </a:custGeom>
          <a:noFill/>
          <a:ln w="44450" cap="flat">
            <a:solidFill>
              <a:srgbClr val="00008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33" name="Text Box 97"/>
          <p:cNvSpPr txBox="1">
            <a:spLocks noChangeArrowheads="1"/>
          </p:cNvSpPr>
          <p:nvPr/>
        </p:nvSpPr>
        <p:spPr bwMode="auto">
          <a:xfrm>
            <a:off x="6659563" y="4149725"/>
            <a:ext cx="500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M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4434" name="Text Box 98"/>
          <p:cNvSpPr txBox="1">
            <a:spLocks noChangeArrowheads="1"/>
          </p:cNvSpPr>
          <p:nvPr/>
        </p:nvSpPr>
        <p:spPr bwMode="auto">
          <a:xfrm>
            <a:off x="2916238" y="37163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K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4436" name="Freeform 100"/>
          <p:cNvSpPr>
            <a:spLocks/>
          </p:cNvSpPr>
          <p:nvPr/>
        </p:nvSpPr>
        <p:spPr bwMode="auto">
          <a:xfrm>
            <a:off x="3851275" y="3141663"/>
            <a:ext cx="174625" cy="255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0" y="161"/>
              </a:cxn>
            </a:cxnLst>
            <a:rect l="0" t="0" r="r" b="b"/>
            <a:pathLst>
              <a:path w="110" h="161">
                <a:moveTo>
                  <a:pt x="0" y="0"/>
                </a:moveTo>
                <a:lnTo>
                  <a:pt x="110" y="161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38" name="Freeform 102"/>
          <p:cNvSpPr>
            <a:spLocks/>
          </p:cNvSpPr>
          <p:nvPr/>
        </p:nvSpPr>
        <p:spPr bwMode="auto">
          <a:xfrm>
            <a:off x="2273300" y="4195763"/>
            <a:ext cx="4019550" cy="1774825"/>
          </a:xfrm>
          <a:custGeom>
            <a:avLst/>
            <a:gdLst/>
            <a:ahLst/>
            <a:cxnLst>
              <a:cxn ang="0">
                <a:pos x="0" y="1118"/>
              </a:cxn>
              <a:cxn ang="0">
                <a:pos x="694" y="0"/>
              </a:cxn>
              <a:cxn ang="0">
                <a:pos x="2532" y="1109"/>
              </a:cxn>
            </a:cxnLst>
            <a:rect l="0" t="0" r="r" b="b"/>
            <a:pathLst>
              <a:path w="2532" h="1118">
                <a:moveTo>
                  <a:pt x="0" y="1118"/>
                </a:moveTo>
                <a:lnTo>
                  <a:pt x="694" y="0"/>
                </a:lnTo>
                <a:lnTo>
                  <a:pt x="2532" y="1109"/>
                </a:lnTo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39" name="Freeform 103"/>
          <p:cNvSpPr>
            <a:spLocks/>
          </p:cNvSpPr>
          <p:nvPr/>
        </p:nvSpPr>
        <p:spPr bwMode="auto">
          <a:xfrm>
            <a:off x="2771775" y="4868863"/>
            <a:ext cx="174625" cy="255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0" y="161"/>
              </a:cxn>
            </a:cxnLst>
            <a:rect l="0" t="0" r="r" b="b"/>
            <a:pathLst>
              <a:path w="110" h="161">
                <a:moveTo>
                  <a:pt x="0" y="0"/>
                </a:moveTo>
                <a:lnTo>
                  <a:pt x="110" y="161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86800" cy="1385888"/>
          </a:xfrm>
          <a:prstGeom prst="rect">
            <a:avLst/>
          </a:prstGeom>
          <a:solidFill>
            <a:schemeClr val="bg1"/>
          </a:solidFill>
          <a:ln w="12700">
            <a:solidFill>
              <a:srgbClr val="00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</a:rPr>
              <a:t>Если </a:t>
            </a:r>
            <a:r>
              <a:rPr lang="ru-RU" sz="2800" b="1" i="1" u="sng" dirty="0">
                <a:solidFill>
                  <a:srgbClr val="FF0000"/>
                </a:solidFill>
                <a:latin typeface="Times New Roman" pitchFamily="18" charset="0"/>
              </a:rPr>
              <a:t>два угла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</a:rPr>
              <a:t> одного треугольника соответственно равны </a:t>
            </a:r>
            <a:r>
              <a:rPr lang="ru-RU" sz="2800" b="1" i="1" u="sng" dirty="0">
                <a:solidFill>
                  <a:srgbClr val="FF0000"/>
                </a:solidFill>
                <a:latin typeface="Times New Roman" pitchFamily="18" charset="0"/>
              </a:rPr>
              <a:t>двум углам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</a:rPr>
              <a:t> другого треугольника, то такие треугольники подобны.</a:t>
            </a: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81000" y="2209800"/>
            <a:ext cx="1981200" cy="25908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200400" y="3124200"/>
            <a:ext cx="1371600" cy="16764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152400" y="4724400"/>
            <a:ext cx="304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А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2209800" y="4724400"/>
            <a:ext cx="3714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В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219200" y="1752600"/>
            <a:ext cx="6000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С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2955925" y="4765675"/>
            <a:ext cx="506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А</a:t>
            </a:r>
            <a:r>
              <a:rPr lang="ru-RU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479925" y="4765675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В</a:t>
            </a:r>
            <a:r>
              <a:rPr lang="ru-RU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717925" y="2632075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С</a:t>
            </a:r>
            <a:r>
              <a:rPr lang="ru-RU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039" name="Arc 15"/>
          <p:cNvSpPr>
            <a:spLocks/>
          </p:cNvSpPr>
          <p:nvPr/>
        </p:nvSpPr>
        <p:spPr bwMode="auto">
          <a:xfrm>
            <a:off x="457200" y="4648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 b="1">
              <a:latin typeface="Times New Roman" pitchFamily="18" charset="0"/>
            </a:endParaRPr>
          </a:p>
        </p:txBody>
      </p:sp>
      <p:sp>
        <p:nvSpPr>
          <p:cNvPr id="1040" name="Arc 16"/>
          <p:cNvSpPr>
            <a:spLocks/>
          </p:cNvSpPr>
          <p:nvPr/>
        </p:nvSpPr>
        <p:spPr bwMode="auto">
          <a:xfrm>
            <a:off x="3276600" y="4648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41" name="Arc 17"/>
          <p:cNvSpPr>
            <a:spLocks/>
          </p:cNvSpPr>
          <p:nvPr/>
        </p:nvSpPr>
        <p:spPr bwMode="auto">
          <a:xfrm flipH="1">
            <a:off x="2133600" y="4648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43" name="Arc 19"/>
          <p:cNvSpPr>
            <a:spLocks/>
          </p:cNvSpPr>
          <p:nvPr/>
        </p:nvSpPr>
        <p:spPr bwMode="auto">
          <a:xfrm flipH="1">
            <a:off x="4343400" y="4648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44" name="Arc 20"/>
          <p:cNvSpPr>
            <a:spLocks/>
          </p:cNvSpPr>
          <p:nvPr/>
        </p:nvSpPr>
        <p:spPr bwMode="auto">
          <a:xfrm flipH="1">
            <a:off x="2057400" y="45720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45" name="Arc 21"/>
          <p:cNvSpPr>
            <a:spLocks/>
          </p:cNvSpPr>
          <p:nvPr/>
        </p:nvSpPr>
        <p:spPr bwMode="auto">
          <a:xfrm flipH="1">
            <a:off x="4267200" y="45720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graphicFrame>
        <p:nvGraphicFramePr>
          <p:cNvPr id="1050" name="Object 26"/>
          <p:cNvGraphicFramePr>
            <a:graphicFrameLocks noChangeAspect="1"/>
          </p:cNvGraphicFramePr>
          <p:nvPr/>
        </p:nvGraphicFramePr>
        <p:xfrm>
          <a:off x="4724400" y="1905000"/>
          <a:ext cx="3581400" cy="1049338"/>
        </p:xfrm>
        <a:graphic>
          <a:graphicData uri="http://schemas.openxmlformats.org/presentationml/2006/ole">
            <p:oleObj spid="_x0000_s1026" name="Формула" r:id="rId3" imgW="1485720" imgH="457200" progId="Equation.3">
              <p:embed/>
            </p:oleObj>
          </a:graphicData>
        </a:graphic>
      </p:graphicFrame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4648200" y="2971800"/>
            <a:ext cx="4114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 dirty="0">
                <a:latin typeface="Times New Roman" pitchFamily="18" charset="0"/>
              </a:rPr>
              <a:t>Доказать: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dirty="0">
                <a:latin typeface="Times New Roman" pitchFamily="18" charset="0"/>
              </a:rPr>
              <a:t> АВС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dirty="0">
                <a:latin typeface="Times New Roman" pitchFamily="18" charset="0"/>
              </a:rPr>
              <a:t> А</a:t>
            </a:r>
            <a:r>
              <a:rPr lang="ru-RU" sz="2400" baseline="-25000" dirty="0">
                <a:latin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</a:rPr>
              <a:t>В</a:t>
            </a:r>
            <a:r>
              <a:rPr lang="ru-RU" sz="2400" baseline="-25000" dirty="0">
                <a:latin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</a:rPr>
              <a:t>С</a:t>
            </a:r>
            <a:r>
              <a:rPr lang="ru-RU" sz="2400" baseline="-25000" dirty="0">
                <a:latin typeface="Times New Roman" pitchFamily="18" charset="0"/>
              </a:rPr>
              <a:t>1</a:t>
            </a:r>
            <a:endParaRPr lang="ru-RU" sz="2400" i="1" dirty="0">
              <a:latin typeface="Times New Roman" pitchFamily="18" charset="0"/>
            </a:endParaRPr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5181600" y="3317875"/>
            <a:ext cx="38211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 i="1">
                <a:latin typeface="Times New Roman" pitchFamily="18" charset="0"/>
              </a:rPr>
              <a:t>Доказательство:</a:t>
            </a:r>
          </a:p>
        </p:txBody>
      </p:sp>
      <p:graphicFrame>
        <p:nvGraphicFramePr>
          <p:cNvPr id="1056" name="Object 32"/>
          <p:cNvGraphicFramePr>
            <a:graphicFrameLocks noChangeAspect="1"/>
          </p:cNvGraphicFramePr>
          <p:nvPr/>
        </p:nvGraphicFramePr>
        <p:xfrm>
          <a:off x="4953000" y="3886200"/>
          <a:ext cx="3962400" cy="838200"/>
        </p:xfrm>
        <a:graphic>
          <a:graphicData uri="http://schemas.openxmlformats.org/presentationml/2006/ole">
            <p:oleObj spid="_x0000_s1027" name="Формула" r:id="rId4" imgW="2514600" imgH="507960" progId="Equation.3">
              <p:embed/>
            </p:oleObj>
          </a:graphicData>
        </a:graphic>
      </p:graphicFrame>
      <p:sp>
        <p:nvSpPr>
          <p:cNvPr id="2071" name="Text Box 33"/>
          <p:cNvSpPr txBox="1">
            <a:spLocks noChangeArrowheads="1"/>
          </p:cNvSpPr>
          <p:nvPr/>
        </p:nvSpPr>
        <p:spPr bwMode="auto">
          <a:xfrm>
            <a:off x="5029200" y="487680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58" name="Text Box 34"/>
          <p:cNvSpPr txBox="1">
            <a:spLocks noChangeArrowheads="1"/>
          </p:cNvSpPr>
          <p:nvPr/>
        </p:nvSpPr>
        <p:spPr bwMode="auto">
          <a:xfrm>
            <a:off x="533400" y="5334000"/>
            <a:ext cx="4114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Т.к. </a:t>
            </a:r>
            <a:r>
              <a:rPr lang="ru-RU" sz="2400">
                <a:latin typeface="Times New Roman" pitchFamily="18" charset="0"/>
                <a:sym typeface="Symbol" pitchFamily="18" charset="2"/>
              </a:rPr>
              <a:t>А = А</a:t>
            </a:r>
            <a:r>
              <a:rPr lang="ru-RU" sz="2400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400">
                <a:latin typeface="Times New Roman" pitchFamily="18" charset="0"/>
                <a:sym typeface="Symbol" pitchFamily="18" charset="2"/>
              </a:rPr>
              <a:t>, С = С</a:t>
            </a:r>
            <a:r>
              <a:rPr lang="ru-RU" sz="2400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400">
                <a:latin typeface="Times New Roman" pitchFamily="18" charset="0"/>
                <a:sym typeface="Symbol" pitchFamily="18" charset="2"/>
              </a:rPr>
              <a:t>, то:</a:t>
            </a:r>
            <a:endParaRPr lang="ru-RU" sz="2400" baseline="-25000">
              <a:latin typeface="Times New Roman" pitchFamily="18" charset="0"/>
            </a:endParaRPr>
          </a:p>
        </p:txBody>
      </p:sp>
      <p:graphicFrame>
        <p:nvGraphicFramePr>
          <p:cNvPr id="1061" name="Object 37"/>
          <p:cNvGraphicFramePr>
            <a:graphicFrameLocks noChangeAspect="1"/>
          </p:cNvGraphicFramePr>
          <p:nvPr/>
        </p:nvGraphicFramePr>
        <p:xfrm>
          <a:off x="304800" y="5867400"/>
          <a:ext cx="4572000" cy="1295400"/>
        </p:xfrm>
        <a:graphic>
          <a:graphicData uri="http://schemas.openxmlformats.org/presentationml/2006/ole">
            <p:oleObj spid="_x0000_s1028" name="Формула" r:id="rId5" imgW="2679480" imgH="711000" progId="Equation.3">
              <p:embed/>
            </p:oleObj>
          </a:graphicData>
        </a:graphic>
      </p:graphicFrame>
      <p:graphicFrame>
        <p:nvGraphicFramePr>
          <p:cNvPr id="1063" name="Object 39"/>
          <p:cNvGraphicFramePr>
            <a:graphicFrameLocks noChangeAspect="1"/>
          </p:cNvGraphicFramePr>
          <p:nvPr/>
        </p:nvGraphicFramePr>
        <p:xfrm>
          <a:off x="5105400" y="5943600"/>
          <a:ext cx="2590800" cy="762000"/>
        </p:xfrm>
        <a:graphic>
          <a:graphicData uri="http://schemas.openxmlformats.org/presentationml/2006/ole">
            <p:oleObj spid="_x0000_s1029" name="Формула" r:id="rId6" imgW="1041120" imgH="431640" progId="Equation.3">
              <p:embed/>
            </p:oleObj>
          </a:graphicData>
        </a:graphic>
      </p:graphicFrame>
      <p:sp>
        <p:nvSpPr>
          <p:cNvPr id="2073" name="Text Box 40"/>
          <p:cNvSpPr txBox="1">
            <a:spLocks noChangeArrowheads="1"/>
          </p:cNvSpPr>
          <p:nvPr/>
        </p:nvSpPr>
        <p:spPr bwMode="auto">
          <a:xfrm>
            <a:off x="4876800" y="4800600"/>
            <a:ext cx="4038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65" name="Text Box 41"/>
          <p:cNvSpPr txBox="1">
            <a:spLocks noChangeArrowheads="1"/>
          </p:cNvSpPr>
          <p:nvPr/>
        </p:nvSpPr>
        <p:spPr bwMode="auto">
          <a:xfrm>
            <a:off x="5105400" y="4792663"/>
            <a:ext cx="3810000" cy="835025"/>
          </a:xfrm>
          <a:prstGeom prst="rect">
            <a:avLst/>
          </a:prstGeom>
          <a:solidFill>
            <a:srgbClr val="FFFFCC"/>
          </a:solidFill>
          <a:ln w="12700">
            <a:solidFill>
              <a:srgbClr val="00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Итак,  </a:t>
            </a:r>
            <a:r>
              <a:rPr lang="ru-RU" sz="2400">
                <a:latin typeface="Times New Roman" pitchFamily="18" charset="0"/>
                <a:sym typeface="Symbol" pitchFamily="18" charset="2"/>
              </a:rPr>
              <a:t>А=А</a:t>
            </a:r>
            <a:r>
              <a:rPr lang="ru-RU" sz="2400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400">
                <a:latin typeface="Times New Roman" pitchFamily="18" charset="0"/>
                <a:sym typeface="Symbol" pitchFamily="18" charset="2"/>
              </a:rPr>
              <a:t>, В=В</a:t>
            </a:r>
            <a:r>
              <a:rPr lang="ru-RU" sz="2400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400">
                <a:latin typeface="Times New Roman" pitchFamily="18" charset="0"/>
                <a:sym typeface="Symbol" pitchFamily="18" charset="2"/>
              </a:rPr>
              <a:t>,     С=С</a:t>
            </a:r>
            <a:r>
              <a:rPr lang="ru-RU" sz="2400" baseline="-2500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400">
                <a:latin typeface="Times New Roman" pitchFamily="18" charset="0"/>
                <a:sym typeface="Symbol" pitchFamily="18" charset="2"/>
              </a:rPr>
              <a:t>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 autoUpdateAnimBg="0"/>
      <p:bldP spid="1027" grpId="0" animBg="1"/>
      <p:bldP spid="1028" grpId="0" animBg="1"/>
      <p:bldP spid="1033" grpId="0" autoUpdateAnimBg="0"/>
      <p:bldP spid="1034" grpId="0" autoUpdateAnimBg="0"/>
      <p:bldP spid="1035" grpId="0" autoUpdateAnimBg="0"/>
      <p:bldP spid="1036" grpId="0" autoUpdateAnimBg="0"/>
      <p:bldP spid="1037" grpId="0" autoUpdateAnimBg="0"/>
      <p:bldP spid="1038" grpId="0" autoUpdateAnimBg="0"/>
      <p:bldP spid="1039" grpId="0" animBg="1" autoUpdateAnimBg="0"/>
      <p:bldP spid="1040" grpId="0" animBg="1"/>
      <p:bldP spid="1041" grpId="0" animBg="1"/>
      <p:bldP spid="1043" grpId="0" animBg="1"/>
      <p:bldP spid="1044" grpId="0" animBg="1"/>
      <p:bldP spid="1045" grpId="0" animBg="1"/>
      <p:bldP spid="1052" grpId="0" autoUpdateAnimBg="0"/>
      <p:bldP spid="1053" grpId="0" autoUpdateAnimBg="0"/>
      <p:bldP spid="1058" grpId="0" autoUpdateAnimBg="0"/>
      <p:bldP spid="106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81000" y="2209800"/>
            <a:ext cx="1981200" cy="25908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200400" y="3124200"/>
            <a:ext cx="1371600" cy="16764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152400" y="4724400"/>
            <a:ext cx="304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А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2209800" y="4724400"/>
            <a:ext cx="3714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В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219200" y="1752600"/>
            <a:ext cx="6000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С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2955925" y="4765675"/>
            <a:ext cx="506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А</a:t>
            </a:r>
            <a:r>
              <a:rPr lang="ru-RU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479925" y="4765675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В</a:t>
            </a:r>
            <a:r>
              <a:rPr lang="ru-RU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717925" y="2632075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С</a:t>
            </a:r>
            <a:r>
              <a:rPr lang="ru-RU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039" name="Arc 15"/>
          <p:cNvSpPr>
            <a:spLocks/>
          </p:cNvSpPr>
          <p:nvPr/>
        </p:nvSpPr>
        <p:spPr bwMode="auto">
          <a:xfrm>
            <a:off x="457200" y="4648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 b="1">
              <a:latin typeface="Times New Roman" pitchFamily="18" charset="0"/>
            </a:endParaRPr>
          </a:p>
        </p:txBody>
      </p:sp>
      <p:sp>
        <p:nvSpPr>
          <p:cNvPr id="1040" name="Arc 16"/>
          <p:cNvSpPr>
            <a:spLocks/>
          </p:cNvSpPr>
          <p:nvPr/>
        </p:nvSpPr>
        <p:spPr bwMode="auto">
          <a:xfrm>
            <a:off x="3276600" y="4648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41" name="Arc 17"/>
          <p:cNvSpPr>
            <a:spLocks/>
          </p:cNvSpPr>
          <p:nvPr/>
        </p:nvSpPr>
        <p:spPr bwMode="auto">
          <a:xfrm flipH="1">
            <a:off x="2133600" y="4648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43" name="Arc 19"/>
          <p:cNvSpPr>
            <a:spLocks/>
          </p:cNvSpPr>
          <p:nvPr/>
        </p:nvSpPr>
        <p:spPr bwMode="auto">
          <a:xfrm flipH="1">
            <a:off x="4343400" y="4648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44" name="Arc 20"/>
          <p:cNvSpPr>
            <a:spLocks/>
          </p:cNvSpPr>
          <p:nvPr/>
        </p:nvSpPr>
        <p:spPr bwMode="auto">
          <a:xfrm flipH="1">
            <a:off x="2057400" y="45720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45" name="Arc 21"/>
          <p:cNvSpPr>
            <a:spLocks/>
          </p:cNvSpPr>
          <p:nvPr/>
        </p:nvSpPr>
        <p:spPr bwMode="auto">
          <a:xfrm flipH="1">
            <a:off x="4267200" y="45720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4643438" y="857232"/>
            <a:ext cx="3821113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</a:rPr>
              <a:t>Аналогично: т.к.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А = А</a:t>
            </a:r>
            <a:r>
              <a:rPr lang="ru-RU" sz="2400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, В = В</a:t>
            </a:r>
            <a:r>
              <a:rPr lang="ru-RU" sz="2400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, то:</a:t>
            </a:r>
            <a:r>
              <a:rPr lang="ru-RU" sz="2400" i="1" dirty="0" smtClean="0">
                <a:latin typeface="Times New Roman" pitchFamily="18" charset="0"/>
              </a:rPr>
              <a:t>  </a:t>
            </a:r>
            <a:endParaRPr lang="ru-RU" sz="2400" i="1" dirty="0">
              <a:latin typeface="Times New Roman" pitchFamily="18" charset="0"/>
            </a:endParaRPr>
          </a:p>
        </p:txBody>
      </p:sp>
      <p:sp>
        <p:nvSpPr>
          <p:cNvPr id="2071" name="Text Box 33"/>
          <p:cNvSpPr txBox="1">
            <a:spLocks noChangeArrowheads="1"/>
          </p:cNvSpPr>
          <p:nvPr/>
        </p:nvSpPr>
        <p:spPr bwMode="auto">
          <a:xfrm>
            <a:off x="5029200" y="487680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2073" name="Text Box 40"/>
          <p:cNvSpPr txBox="1">
            <a:spLocks noChangeArrowheads="1"/>
          </p:cNvSpPr>
          <p:nvPr/>
        </p:nvSpPr>
        <p:spPr bwMode="auto">
          <a:xfrm>
            <a:off x="4876800" y="4800600"/>
            <a:ext cx="4038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65" name="Text Box 41"/>
          <p:cNvSpPr txBox="1">
            <a:spLocks noChangeArrowheads="1"/>
          </p:cNvSpPr>
          <p:nvPr/>
        </p:nvSpPr>
        <p:spPr bwMode="auto">
          <a:xfrm>
            <a:off x="4857752" y="3000372"/>
            <a:ext cx="3810000" cy="1754326"/>
          </a:xfrm>
          <a:prstGeom prst="rect">
            <a:avLst/>
          </a:prstGeom>
          <a:solidFill>
            <a:srgbClr val="FFFFCC"/>
          </a:solidFill>
          <a:ln w="12700">
            <a:solidFill>
              <a:srgbClr val="00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</a:rPr>
              <a:t>Итак,  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стороны треугольника пропорциональны. </a:t>
            </a: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Значит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Δ</a:t>
            </a:r>
            <a:r>
              <a:rPr lang="ru-RU" sz="2400" dirty="0" smtClean="0">
                <a:latin typeface="Times New Roman" pitchFamily="18" charset="0"/>
              </a:rPr>
              <a:t> АВС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dirty="0" smtClean="0">
                <a:latin typeface="Times New Roman" pitchFamily="18" charset="0"/>
              </a:rPr>
              <a:t> А</a:t>
            </a:r>
            <a:r>
              <a:rPr lang="ru-RU" sz="2400" baseline="-25000" dirty="0" smtClean="0">
                <a:latin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</a:rPr>
              <a:t>В</a:t>
            </a:r>
            <a:r>
              <a:rPr lang="ru-RU" sz="2400" baseline="-25000" dirty="0" smtClean="0">
                <a:latin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</a:rPr>
              <a:t>С</a:t>
            </a:r>
            <a:r>
              <a:rPr lang="ru-RU" sz="2400" baseline="-25000" dirty="0" smtClean="0">
                <a:latin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 </a:t>
            </a:r>
            <a:endParaRPr lang="ru-RU" sz="2400" dirty="0">
              <a:latin typeface="Times New Roman" pitchFamily="18" charset="0"/>
            </a:endParaRPr>
          </a:p>
        </p:txBody>
      </p:sp>
      <p:graphicFrame>
        <p:nvGraphicFramePr>
          <p:cNvPr id="27" name="Object 39"/>
          <p:cNvGraphicFramePr>
            <a:graphicFrameLocks noChangeAspect="1"/>
          </p:cNvGraphicFramePr>
          <p:nvPr/>
        </p:nvGraphicFramePr>
        <p:xfrm>
          <a:off x="4857752" y="1857364"/>
          <a:ext cx="2022475" cy="762000"/>
        </p:xfrm>
        <a:graphic>
          <a:graphicData uri="http://schemas.openxmlformats.org/presentationml/2006/ole">
            <p:oleObj spid="_x0000_s16390" name="Формула" r:id="rId3" imgW="8125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/>
      <p:bldP spid="1028" grpId="0" animBg="1"/>
      <p:bldP spid="1033" grpId="0" autoUpdateAnimBg="0"/>
      <p:bldP spid="1034" grpId="0" autoUpdateAnimBg="0"/>
      <p:bldP spid="1035" grpId="0" autoUpdateAnimBg="0"/>
      <p:bldP spid="1036" grpId="0" autoUpdateAnimBg="0"/>
      <p:bldP spid="1037" grpId="0" autoUpdateAnimBg="0"/>
      <p:bldP spid="1038" grpId="0" autoUpdateAnimBg="0"/>
      <p:bldP spid="1039" grpId="0" animBg="1" autoUpdateAnimBg="0"/>
      <p:bldP spid="1040" grpId="0" animBg="1"/>
      <p:bldP spid="1041" grpId="0" animBg="1"/>
      <p:bldP spid="1043" grpId="0" animBg="1"/>
      <p:bldP spid="1044" grpId="0" animBg="1"/>
      <p:bldP spid="1045" grpId="0" animBg="1"/>
      <p:bldP spid="1053" grpId="0" autoUpdateAnimBg="0"/>
      <p:bldP spid="1065" grpId="0" animBg="1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405</Words>
  <Application>Microsoft Office PowerPoint</Application>
  <PresentationFormat>Экран (4:3)</PresentationFormat>
  <Paragraphs>160</Paragraphs>
  <Slides>17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Первый признак подобия треугольников</vt:lpstr>
      <vt:lpstr>Устная работа.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Домашняя работа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Первый признак подобия треугольников</dc:title>
  <dc:creator>User</dc:creator>
  <cp:lastModifiedBy>User</cp:lastModifiedBy>
  <cp:revision>14</cp:revision>
  <dcterms:created xsi:type="dcterms:W3CDTF">2015-01-12T18:43:43Z</dcterms:created>
  <dcterms:modified xsi:type="dcterms:W3CDTF">2015-01-24T20:03:01Z</dcterms:modified>
</cp:coreProperties>
</file>