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1484-B9A8-4BDC-8261-C258CF6971C4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5C62-B38A-4A31-8B75-A0E1CCF12F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Параллельные прямые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7 класс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Устные задачи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№5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86116" y="4572008"/>
            <a:ext cx="4857784" cy="7143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178959" y="2964653"/>
            <a:ext cx="3429024" cy="335758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250661" y="2821777"/>
            <a:ext cx="3000396" cy="292895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744" y="285749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2571744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15272" y="4000504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400050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9124" y="457200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450057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286644" y="450057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928670"/>
            <a:ext cx="33489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</a:t>
            </a:r>
            <a:r>
              <a:rPr lang="en-US" sz="4000" dirty="0" smtClean="0"/>
              <a:t>q </a:t>
            </a:r>
            <a:r>
              <a:rPr lang="en-US" sz="4000" dirty="0" smtClean="0">
                <a:latin typeface="Lucida Sans Unicode"/>
                <a:cs typeface="Lucida Sans Unicode"/>
              </a:rPr>
              <a:t>ǁ z</a:t>
            </a:r>
          </a:p>
          <a:p>
            <a:r>
              <a:rPr lang="en-US" sz="4000" dirty="0" smtClean="0">
                <a:latin typeface="Lucida Sans Unicode"/>
                <a:cs typeface="Lucida Sans Unicode"/>
              </a:rPr>
              <a:t>  ∠1</a:t>
            </a:r>
            <a:r>
              <a:rPr lang="ru-RU" sz="4000" dirty="0" smtClean="0">
                <a:latin typeface="Lucida Sans Unicode"/>
                <a:cs typeface="Lucida Sans Unicode"/>
              </a:rPr>
              <a:t>:∠</a:t>
            </a:r>
            <a:r>
              <a:rPr lang="en-US" sz="4000" dirty="0" smtClean="0">
                <a:latin typeface="Lucida Sans Unicode"/>
                <a:cs typeface="Lucida Sans Unicode"/>
              </a:rPr>
              <a:t>2=2</a:t>
            </a:r>
            <a:r>
              <a:rPr lang="ru-RU" sz="4000" dirty="0" smtClean="0">
                <a:latin typeface="Lucida Sans Unicode"/>
                <a:cs typeface="Lucida Sans Unicode"/>
              </a:rPr>
              <a:t>:7</a:t>
            </a:r>
          </a:p>
          <a:p>
            <a:r>
              <a:rPr lang="ru-RU" sz="4000" dirty="0" smtClean="0">
                <a:latin typeface="Lucida Sans Unicode"/>
                <a:cs typeface="Lucida Sans Unicode"/>
              </a:rPr>
              <a:t>Найти: ∠3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№6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86182" y="1142984"/>
            <a:ext cx="4429156" cy="235745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143372" y="3000372"/>
            <a:ext cx="4429156" cy="235745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86182" y="3071810"/>
            <a:ext cx="4500594" cy="500066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868" y="3000372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78579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4500570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171448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207167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364331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928670"/>
            <a:ext cx="55883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</a:t>
            </a:r>
            <a:r>
              <a:rPr lang="ru-RU" sz="4000" dirty="0" smtClean="0">
                <a:latin typeface="Lucida Sans Unicode"/>
                <a:cs typeface="Lucida Sans Unicode"/>
              </a:rPr>
              <a:t>∠2&gt;∠1 на 90</a:t>
            </a:r>
            <a:r>
              <a:rPr lang="en-US" sz="4000" dirty="0" smtClean="0">
                <a:latin typeface="Lucida Sans Unicode"/>
                <a:cs typeface="Lucida Sans Unicode"/>
              </a:rPr>
              <a:t>º</a:t>
            </a:r>
            <a:endParaRPr lang="ru-RU" sz="4000" dirty="0" smtClean="0">
              <a:latin typeface="Lucida Sans Unicode"/>
              <a:cs typeface="Lucida Sans Unicode"/>
            </a:endParaRPr>
          </a:p>
          <a:p>
            <a:r>
              <a:rPr lang="ru-RU" sz="4000" dirty="0" smtClean="0">
                <a:latin typeface="Lucida Sans Unicode"/>
                <a:cs typeface="Lucida Sans Unicode"/>
              </a:rPr>
              <a:t>Найти: ∠3.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7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0" y="1214422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16" y="3214686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607719" y="1464455"/>
            <a:ext cx="2928958" cy="285752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86182" y="64291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64318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72330" y="857232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178592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307181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1285860"/>
            <a:ext cx="2800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 </a:t>
            </a:r>
            <a:r>
              <a:rPr lang="en-US" sz="3200" dirty="0" smtClean="0"/>
              <a:t>b</a:t>
            </a:r>
          </a:p>
          <a:p>
            <a:r>
              <a:rPr lang="en-US" sz="3200" dirty="0" smtClean="0"/>
              <a:t>       </a:t>
            </a:r>
            <a:r>
              <a:rPr lang="en-US" sz="3200" dirty="0" smtClean="0">
                <a:latin typeface="Lucida Sans Unicode"/>
                <a:cs typeface="Lucida Sans Unicode"/>
              </a:rPr>
              <a:t>∠2=85º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8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286248" y="785794"/>
            <a:ext cx="3214710" cy="235745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786314" y="2714620"/>
            <a:ext cx="3214710" cy="235745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29124" y="2071678"/>
            <a:ext cx="4000528" cy="18573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15140" y="42860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43834" y="214311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072462" y="3214686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1714488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314324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271462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85786" y="1142984"/>
            <a:ext cx="38491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а </a:t>
            </a:r>
            <a:r>
              <a:rPr lang="en-US" sz="4000" dirty="0" smtClean="0">
                <a:latin typeface="Lucida Sans Unicode"/>
                <a:cs typeface="Lucida Sans Unicode"/>
              </a:rPr>
              <a:t>ǁ</a:t>
            </a:r>
            <a:r>
              <a:rPr lang="ru-RU" sz="4000" dirty="0" smtClean="0">
                <a:latin typeface="Lucida Sans Unicode"/>
                <a:cs typeface="Lucida Sans Unicode"/>
              </a:rPr>
              <a:t> </a:t>
            </a:r>
            <a:r>
              <a:rPr lang="en-US" sz="4000" dirty="0" smtClean="0">
                <a:latin typeface="Lucida Sans Unicode"/>
                <a:cs typeface="Lucida Sans Unicode"/>
              </a:rPr>
              <a:t>b</a:t>
            </a:r>
          </a:p>
          <a:p>
            <a:r>
              <a:rPr lang="en-US" sz="4000" dirty="0" smtClean="0">
                <a:latin typeface="Lucida Sans Unicode"/>
                <a:cs typeface="Lucida Sans Unicode"/>
              </a:rPr>
              <a:t>∠3=148º</a:t>
            </a:r>
          </a:p>
          <a:p>
            <a:r>
              <a:rPr lang="ru-RU" sz="4000" dirty="0" smtClean="0">
                <a:latin typeface="Lucida Sans Unicode"/>
                <a:cs typeface="Lucida Sans Unicode"/>
              </a:rPr>
              <a:t>Найти: ∠1, ∠2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</a:t>
            </a:r>
            <a:r>
              <a:rPr lang="en-US" sz="2400" b="1" dirty="0" smtClean="0"/>
              <a:t>9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286248" y="714356"/>
            <a:ext cx="3571900" cy="1571636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286248" y="1785926"/>
            <a:ext cx="3571900" cy="157163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643438" y="3214686"/>
            <a:ext cx="3571900" cy="15716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429124" y="3571876"/>
            <a:ext cx="307183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7686" y="150017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264318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414338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478632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72198" y="2500306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100º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3857628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100º</a:t>
            </a:r>
            <a:endParaRPr lang="ru-RU" sz="2800" dirty="0"/>
          </a:p>
        </p:txBody>
      </p:sp>
      <p:sp>
        <p:nvSpPr>
          <p:cNvPr id="18" name="Дуга 17"/>
          <p:cNvSpPr/>
          <p:nvPr/>
        </p:nvSpPr>
        <p:spPr>
          <a:xfrm rot="5400000">
            <a:off x="5643570" y="1928802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6200000">
            <a:off x="5500694" y="392906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596" y="1142984"/>
            <a:ext cx="39036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 </a:t>
            </a:r>
            <a:r>
              <a:rPr lang="en-US" sz="3600" dirty="0" smtClean="0"/>
              <a:t>a </a:t>
            </a:r>
            <a:r>
              <a:rPr lang="en-US" sz="3600" dirty="0" smtClean="0">
                <a:latin typeface="Lucida Sans Unicode"/>
                <a:cs typeface="Lucida Sans Unicode"/>
              </a:rPr>
              <a:t>ǁ b</a:t>
            </a:r>
            <a:endParaRPr lang="ru-RU" sz="3600" dirty="0" smtClean="0">
              <a:latin typeface="Lucida Sans Unicode"/>
              <a:cs typeface="Lucida Sans Unicode"/>
            </a:endParaRPr>
          </a:p>
          <a:p>
            <a:endParaRPr lang="en-US" sz="3600" dirty="0" smtClean="0">
              <a:latin typeface="Lucida Sans Unicode"/>
              <a:cs typeface="Lucida Sans Unicode"/>
            </a:endParaRPr>
          </a:p>
          <a:p>
            <a:r>
              <a:rPr lang="ru-RU" sz="3600" dirty="0" smtClean="0">
                <a:latin typeface="Lucida Sans Unicode"/>
                <a:cs typeface="Lucida Sans Unicode"/>
              </a:rPr>
              <a:t>Определить: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параллельны ли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a</a:t>
            </a:r>
            <a:r>
              <a:rPr lang="ru-RU" sz="3600" dirty="0" smtClean="0">
                <a:latin typeface="Lucida Sans Unicode"/>
                <a:cs typeface="Lucida Sans Unicode"/>
              </a:rPr>
              <a:t> и </a:t>
            </a:r>
            <a:r>
              <a:rPr lang="en-US" sz="3600" dirty="0" smtClean="0">
                <a:latin typeface="Lucida Sans Unicode"/>
                <a:cs typeface="Lucida Sans Unicode"/>
              </a:rPr>
              <a:t>c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en-US" b="1" dirty="0" smtClean="0"/>
              <a:t>0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0" y="1214422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16" y="3214686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750727" y="321447"/>
            <a:ext cx="2928958" cy="285752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7818" y="285749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64318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178592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1285860"/>
            <a:ext cx="28296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 </a:t>
            </a:r>
            <a:r>
              <a:rPr lang="en-US" sz="3200" dirty="0" smtClean="0"/>
              <a:t>b</a:t>
            </a:r>
          </a:p>
          <a:p>
            <a:r>
              <a:rPr lang="en-US" sz="3200" dirty="0" smtClean="0"/>
              <a:t>       </a:t>
            </a:r>
            <a:r>
              <a:rPr lang="en-US" sz="3200" dirty="0" smtClean="0">
                <a:latin typeface="Lucida Sans Unicode"/>
                <a:cs typeface="Lucida Sans Unicode"/>
              </a:rPr>
              <a:t>∠</a:t>
            </a:r>
            <a:r>
              <a:rPr lang="ru-RU" sz="3200" dirty="0" smtClean="0">
                <a:latin typeface="Lucida Sans Unicode"/>
                <a:cs typeface="Lucida Sans Unicode"/>
              </a:rPr>
              <a:t>1</a:t>
            </a:r>
            <a:r>
              <a:rPr lang="en-US" sz="3200" dirty="0" smtClean="0">
                <a:latin typeface="Lucida Sans Unicode"/>
                <a:cs typeface="Lucida Sans Unicode"/>
              </a:rPr>
              <a:t>=</a:t>
            </a:r>
            <a:r>
              <a:rPr lang="ru-RU" sz="3200" dirty="0" smtClean="0">
                <a:latin typeface="Lucida Sans Unicode"/>
                <a:cs typeface="Lucida Sans Unicode"/>
              </a:rPr>
              <a:t>60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∠2=20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∠3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786446" y="3214686"/>
            <a:ext cx="2143140" cy="100013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43306" y="64291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643702" y="357187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285749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72066" y="3071810"/>
            <a:ext cx="3500462" cy="71438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29586" y="3143248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786578" y="1357298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9586" y="400050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</a:t>
            </a:r>
            <a:r>
              <a:rPr lang="en-US" sz="2800" b="1" dirty="0" smtClean="0"/>
              <a:t>11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0" y="1214422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16" y="3214686"/>
            <a:ext cx="5500726" cy="121444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86182" y="64291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64318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2928934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80º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1285860"/>
            <a:ext cx="37545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AOP=80º</a:t>
            </a:r>
            <a:endParaRPr lang="en-US" sz="3200" dirty="0" smtClean="0"/>
          </a:p>
          <a:p>
            <a:r>
              <a:rPr lang="en-US" sz="3200" dirty="0" smtClean="0"/>
              <a:t>       </a:t>
            </a:r>
            <a:r>
              <a:rPr lang="en-US" sz="3200" dirty="0" smtClean="0">
                <a:latin typeface="Lucida Sans Unicode"/>
                <a:cs typeface="Lucida Sans Unicode"/>
              </a:rPr>
              <a:t>∠OPS=80º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     ∠FSP=40º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</a:t>
            </a:r>
            <a:r>
              <a:rPr lang="en-US" sz="3200" dirty="0" smtClean="0">
                <a:latin typeface="Lucida Sans Unicode"/>
                <a:cs typeface="Lucida Sans Unicode"/>
              </a:rPr>
              <a:t>OFK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           ∠KFB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571736" y="2071678"/>
            <a:ext cx="3714776" cy="142876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072066" y="2000240"/>
            <a:ext cx="4357718" cy="192882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6314" y="1571612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71934" y="342900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786710" y="492919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14678" y="4286256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429520" y="407194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357950" y="42860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357950" y="1857364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7929586" y="164305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215338" y="378619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2330" y="3643314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40º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071934" y="1357298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80º</a:t>
            </a:r>
            <a:endParaRPr lang="ru-RU" sz="3200" dirty="0"/>
          </a:p>
        </p:txBody>
      </p:sp>
      <p:sp>
        <p:nvSpPr>
          <p:cNvPr id="34" name="Дуга 33"/>
          <p:cNvSpPr/>
          <p:nvPr/>
        </p:nvSpPr>
        <p:spPr>
          <a:xfrm rot="5400000" flipH="1">
            <a:off x="385762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6200000" flipH="1">
            <a:off x="4357686" y="1000108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286512" y="135729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15140" y="1428736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4071934" y="928670"/>
            <a:ext cx="3286148" cy="28575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57686" y="4572008"/>
            <a:ext cx="4286280" cy="85725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071802" y="3357562"/>
            <a:ext cx="4786346" cy="78581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643438" y="2928934"/>
            <a:ext cx="5286412" cy="85725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5400000">
            <a:off x="7215206" y="485776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0800000">
            <a:off x="6643702" y="107154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5400000">
            <a:off x="4857752" y="1928802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6200000">
            <a:off x="5072066" y="428625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0800000">
            <a:off x="7215206" y="4714884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86314" y="2285992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2396" y="4572008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6578" y="57148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86380" y="4786322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500694" y="2571744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145º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143372" y="450057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215206" y="578645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8358214" y="478632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4071942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50º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072330" y="5286388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9586" y="5429264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14348" y="1142984"/>
            <a:ext cx="316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Найти: </a:t>
            </a:r>
            <a:r>
              <a:rPr lang="en-US" sz="3600" dirty="0" smtClean="0"/>
              <a:t>x,  y.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15074" y="1500174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35</a:t>
            </a:r>
            <a:r>
              <a:rPr lang="en-US" sz="3200" dirty="0" smtClean="0"/>
              <a:t>º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43372" y="450057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557214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2910" y="500042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№12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00042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№13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7620" y="1643050"/>
            <a:ext cx="4572032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28992" y="3929066"/>
            <a:ext cx="435771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965173" y="2464587"/>
            <a:ext cx="2286016" cy="64294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428992" y="1643050"/>
            <a:ext cx="3357586" cy="228601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9058" y="100010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357187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215338" y="1142984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715272" y="371475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643702" y="107154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342900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30º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7072330" y="3357562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130º</a:t>
            </a:r>
            <a:endParaRPr lang="ru-RU" sz="3200" dirty="0"/>
          </a:p>
        </p:txBody>
      </p:sp>
      <p:cxnSp>
        <p:nvCxnSpPr>
          <p:cNvPr id="22" name="Прямая соединительная линия 21"/>
          <p:cNvCxnSpPr>
            <a:stCxn id="15" idx="3"/>
          </p:cNvCxnSpPr>
          <p:nvPr/>
        </p:nvCxnSpPr>
        <p:spPr>
          <a:xfrm flipV="1">
            <a:off x="3465556" y="1643050"/>
            <a:ext cx="392064" cy="222121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00958" y="164305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50º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7620" y="157161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0760" y="150017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2976" y="571480"/>
            <a:ext cx="50802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АЕ- биссектриса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BAD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∠АВЕ, ∠ВЕА.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№14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28992" y="1071546"/>
            <a:ext cx="4714908" cy="114300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4214810" y="2214554"/>
            <a:ext cx="3929090" cy="292895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607455" y="2893215"/>
            <a:ext cx="5000660" cy="21431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536281" y="3107529"/>
            <a:ext cx="4643470" cy="14287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0430" y="1071546"/>
            <a:ext cx="39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14338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278605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135729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143900" y="1857364"/>
            <a:ext cx="530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16" y="300037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9124" y="857232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70º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378619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52º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472" y="928670"/>
            <a:ext cx="271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Найти: </a:t>
            </a:r>
            <a:r>
              <a:rPr lang="en-US" sz="3200" dirty="0" smtClean="0"/>
              <a:t>X, Y.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72198" y="1785926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110º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14942" y="35716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929454" y="428604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16" y="4500570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6314" y="1357298"/>
            <a:ext cx="39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</a:t>
            </a:r>
            <a:r>
              <a:rPr lang="ru-RU" b="1" dirty="0" smtClean="0"/>
              <a:t>№1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714876" y="1714488"/>
            <a:ext cx="3643338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572000" y="3786190"/>
            <a:ext cx="3643338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571868" y="3643314"/>
            <a:ext cx="2143140" cy="14287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215206" y="2714620"/>
            <a:ext cx="2143140" cy="14287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4876" y="2714620"/>
            <a:ext cx="3500462" cy="107157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572000" y="1714488"/>
            <a:ext cx="3786214" cy="30718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7686" y="207167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8143900" y="107154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143900" y="364331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14810" y="471488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271462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2857496"/>
            <a:ext cx="413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"</a:t>
            </a:r>
            <a:endParaRPr lang="ru-RU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7000892" y="3286124"/>
            <a:ext cx="413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"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0694" y="3714752"/>
            <a:ext cx="30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'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2285992"/>
            <a:ext cx="30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'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1214422"/>
            <a:ext cx="40751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АВ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dirty="0" smtClean="0">
                <a:latin typeface="Lucida Sans Unicode"/>
                <a:cs typeface="Lucida Sans Unicode"/>
              </a:rPr>
              <a:t> С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     А</a:t>
            </a:r>
            <a:r>
              <a:rPr lang="en-US" sz="3200" dirty="0" smtClean="0">
                <a:latin typeface="Lucida Sans Unicode"/>
                <a:cs typeface="Lucida Sans Unicode"/>
              </a:rPr>
              <a:t>D ǁ </a:t>
            </a:r>
            <a:r>
              <a:rPr lang="ru-RU" sz="3200" dirty="0" smtClean="0">
                <a:latin typeface="Lucida Sans Unicode"/>
                <a:cs typeface="Lucida Sans Unicode"/>
              </a:rPr>
              <a:t>ВС.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№15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86116" y="1643050"/>
            <a:ext cx="5857884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28992" y="3929066"/>
            <a:ext cx="435771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786446" y="2285992"/>
            <a:ext cx="357190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43372" y="100010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357187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9520" y="121442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358082" y="335756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286512" y="3357562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129º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8148" y="1071546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51º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42910" y="1714488"/>
            <a:ext cx="27126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∠АВЕ=∠СВЕ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</a:t>
            </a:r>
            <a:r>
              <a:rPr lang="en-US" sz="3200" dirty="0" smtClean="0">
                <a:latin typeface="Lucida Sans Unicode"/>
                <a:cs typeface="Lucida Sans Unicode"/>
              </a:rPr>
              <a:t> x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endParaRPr lang="ru-RU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928794" y="2285992"/>
            <a:ext cx="3643338" cy="107157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178959" y="1893083"/>
            <a:ext cx="3786214" cy="2428892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14942" y="392906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643438" y="342900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52º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3428992" y="34290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Дуга 37"/>
          <p:cNvSpPr/>
          <p:nvPr/>
        </p:nvSpPr>
        <p:spPr>
          <a:xfrm rot="5400000">
            <a:off x="4000496" y="1214422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5400000">
            <a:off x="3428992" y="1500174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2000240"/>
            <a:ext cx="8164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«Параллельные прямые»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95864" y="2967335"/>
            <a:ext cx="6288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3000372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86182" y="4643446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679157" y="2250273"/>
            <a:ext cx="3286148" cy="30718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00958" y="242886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407194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1857364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250030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6578" y="464344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142984"/>
            <a:ext cx="35589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en-US" sz="3200" dirty="0" smtClean="0"/>
              <a:t> a </a:t>
            </a:r>
            <a:r>
              <a:rPr lang="en-US" sz="3200" dirty="0" smtClean="0">
                <a:latin typeface="Lucida Sans Unicode"/>
                <a:cs typeface="Lucida Sans Unicode"/>
              </a:rPr>
              <a:t>ǁ b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  c – </a:t>
            </a:r>
            <a:r>
              <a:rPr lang="ru-RU" sz="3200" dirty="0" smtClean="0">
                <a:latin typeface="Lucida Sans Unicode"/>
                <a:cs typeface="Lucida Sans Unicode"/>
              </a:rPr>
              <a:t>секущая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∠1:∠2=4:5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все углы.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235743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285749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292893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0826" y="4214818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00892" y="414338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450057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3000372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86182" y="4643446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43900" y="250030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215338" y="407194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485776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242886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142984"/>
            <a:ext cx="31197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  c – </a:t>
            </a:r>
            <a:r>
              <a:rPr lang="ru-RU" sz="3200" dirty="0" smtClean="0">
                <a:latin typeface="Lucida Sans Unicode"/>
                <a:cs typeface="Lucida Sans Unicode"/>
              </a:rPr>
              <a:t>секущая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∠1=∠2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∠3&gt;∠4 на 30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∠3,∠4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00826" y="292893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9520" y="414338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3393273" y="2821777"/>
            <a:ext cx="3571900" cy="178595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643570" y="2357430"/>
            <a:ext cx="2714644" cy="18573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57884" y="135729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357686" y="407194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7715272" y="464344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857364"/>
            <a:ext cx="81275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Отрезок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 AD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– биссектриса треугольника АВС. 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Через точку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проведена прямая, пересекающая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сторону АС в точке К, так что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DK=AK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Найдите углы треугольника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ADK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, если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Lucida Sans Unicode"/>
                <a:cs typeface="Lucida Sans Unicode"/>
              </a:rPr>
              <a:t>∠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Lucida Sans Unicode"/>
                <a:cs typeface="Lucida Sans Unicode"/>
              </a:rPr>
              <a:t>BAD=35º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785794"/>
            <a:ext cx="5407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Решите самостоятельно.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1357290" y="1643050"/>
            <a:ext cx="3929090" cy="321471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071934" y="2143116"/>
            <a:ext cx="3643338" cy="192882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14480" y="4929198"/>
            <a:ext cx="5143536" cy="28575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85852" y="500063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71435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86578" y="457200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785918" y="3071810"/>
            <a:ext cx="4071966" cy="207170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86446" y="271462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4036215" y="3250405"/>
            <a:ext cx="2000264" cy="1643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86182" y="507207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8926" y="4929198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4613413" y="3673339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5" name="Дуга 34"/>
          <p:cNvSpPr/>
          <p:nvPr/>
        </p:nvSpPr>
        <p:spPr>
          <a:xfrm>
            <a:off x="2285984" y="392906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928926" y="3571876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35</a:t>
            </a:r>
            <a:r>
              <a:rPr lang="en-US" sz="3600" dirty="0" smtClean="0"/>
              <a:t>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00042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№1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14488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357562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428992" y="1928802"/>
            <a:ext cx="3000396" cy="157163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750727" y="2893215"/>
            <a:ext cx="3214710" cy="4286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15338" y="1500174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072462" y="3643314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1000108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857232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1357298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52º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68" y="2643182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128º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7072330" y="142873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8082" y="357187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0892" y="307181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357187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10" y="1857364"/>
            <a:ext cx="32736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ru-RU" sz="2800" dirty="0" smtClean="0">
                <a:latin typeface="Lucida Sans Unicode"/>
                <a:cs typeface="Lucida Sans Unicode"/>
              </a:rPr>
              <a:t>∠1:∠2=5:4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Найти: ∠1,∠2,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            </a:t>
            </a:r>
            <a:r>
              <a:rPr lang="en-US" sz="2800" dirty="0" smtClean="0">
                <a:latin typeface="Lucida Sans Unicode"/>
                <a:cs typeface="Lucida Sans Unicode"/>
              </a:rPr>
              <a:t>∠</a:t>
            </a:r>
            <a:r>
              <a:rPr lang="ru-RU" sz="2800" dirty="0" smtClean="0">
                <a:latin typeface="Lucida Sans Unicode"/>
                <a:cs typeface="Lucida Sans Unicode"/>
              </a:rPr>
              <a:t>3,∠4.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29289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768" y="192880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00042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№2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14488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357562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28926" y="2071678"/>
            <a:ext cx="3643338" cy="192882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5206" y="135729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072462" y="364331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328612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1214422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1857364"/>
            <a:ext cx="32047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en-US" sz="2800" dirty="0" smtClean="0"/>
              <a:t>AC </a:t>
            </a:r>
            <a:r>
              <a:rPr lang="en-US" sz="2800" dirty="0" smtClean="0">
                <a:latin typeface="Lucida Sans Unicode"/>
                <a:cs typeface="Lucida Sans Unicode"/>
              </a:rPr>
              <a:t>ǁ BD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AB = AC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∠ACB=25º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Найти: ∠</a:t>
            </a:r>
            <a:r>
              <a:rPr lang="en-US" sz="2800" dirty="0" smtClean="0">
                <a:latin typeface="Lucida Sans Unicode"/>
                <a:cs typeface="Lucida Sans Unicode"/>
              </a:rPr>
              <a:t>DBE</a:t>
            </a:r>
            <a:r>
              <a:rPr lang="ru-RU" sz="2800" dirty="0" smtClean="0">
                <a:latin typeface="Lucida Sans Unicode"/>
                <a:cs typeface="Lucida Sans Unicode"/>
              </a:rPr>
              <a:t>.</a:t>
            </a:r>
            <a:endParaRPr lang="ru-RU" sz="28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572000" y="1928802"/>
            <a:ext cx="2786082" cy="15001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29322" y="1714488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0" name="TextBox 29"/>
          <p:cNvSpPr txBox="1"/>
          <p:nvPr/>
        </p:nvSpPr>
        <p:spPr>
          <a:xfrm rot="5400000">
            <a:off x="4541975" y="2244579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1" name="Дуга 30"/>
          <p:cNvSpPr>
            <a:spLocks noChangeAspect="1"/>
          </p:cNvSpPr>
          <p:nvPr/>
        </p:nvSpPr>
        <p:spPr>
          <a:xfrm rot="10800000">
            <a:off x="6143636" y="142873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786182" y="464344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00042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14488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357562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43636" y="207167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9124" y="3429000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072066" y="1214422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8072462" y="142873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1857364"/>
            <a:ext cx="439094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en-US" sz="2800" dirty="0" smtClean="0"/>
              <a:t>AB </a:t>
            </a:r>
            <a:r>
              <a:rPr lang="en-US" sz="2800" dirty="0" smtClean="0">
                <a:latin typeface="Lucida Sans Unicode"/>
                <a:cs typeface="Lucida Sans Unicode"/>
              </a:rPr>
              <a:t>ǁ DE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∠ABC:∠EDC =3:4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∠BCD=70º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Найти: ∠</a:t>
            </a:r>
            <a:r>
              <a:rPr lang="en-US" sz="2800" dirty="0" smtClean="0">
                <a:latin typeface="Lucida Sans Unicode"/>
                <a:cs typeface="Lucida Sans Unicode"/>
              </a:rPr>
              <a:t>ABC,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  </a:t>
            </a:r>
            <a:r>
              <a:rPr lang="en-US" sz="2800" smtClean="0">
                <a:latin typeface="Lucida Sans Unicode"/>
                <a:cs typeface="Lucida Sans Unicode"/>
              </a:rPr>
              <a:t>∠EDC.</a:t>
            </a:r>
            <a:endParaRPr lang="ru-RU" sz="28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572000" y="2357430"/>
            <a:ext cx="1571636" cy="107157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>
            <a:spLocks noChangeAspect="1"/>
          </p:cNvSpPr>
          <p:nvPr/>
        </p:nvSpPr>
        <p:spPr>
          <a:xfrm rot="7800000" flipV="1">
            <a:off x="5544737" y="1901407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929586" y="357187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>
            <a:stCxn id="16" idx="2"/>
          </p:cNvCxnSpPr>
          <p:nvPr/>
        </p:nvCxnSpPr>
        <p:spPr>
          <a:xfrm rot="16200000" flipH="1">
            <a:off x="5484627" y="1698420"/>
            <a:ext cx="496677" cy="821341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643306" y="2214554"/>
            <a:ext cx="4786346" cy="35719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86710" y="207167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4286248" y="1785926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000240"/>
            <a:ext cx="6704079" cy="120032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Задачи 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повышенной сложности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071934" y="1285860"/>
            <a:ext cx="4500594" cy="85725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71868" y="3500438"/>
            <a:ext cx="4500594" cy="85725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714612" y="2143116"/>
            <a:ext cx="2214578" cy="50006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215206" y="3000372"/>
            <a:ext cx="2214578" cy="50006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71868" y="2143116"/>
            <a:ext cx="5000660" cy="135732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3402068" y="2027164"/>
            <a:ext cx="394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"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7902663" y="2884420"/>
            <a:ext cx="394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"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3786190"/>
            <a:ext cx="314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'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1500174"/>
            <a:ext cx="314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'</a:t>
            </a:r>
            <a:endParaRPr lang="ru-RU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1802" y="321468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71435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150017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24" y="4286256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500042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</a:t>
            </a:r>
            <a:r>
              <a:rPr lang="ru-RU" b="1" dirty="0" smtClean="0"/>
              <a:t>№2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1472" y="4143380"/>
            <a:ext cx="4557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Доказать: АВ </a:t>
            </a:r>
            <a:r>
              <a:rPr lang="en-US" sz="3600" dirty="0" smtClean="0">
                <a:latin typeface="Lucida Sans Unicode"/>
                <a:cs typeface="Lucida Sans Unicode"/>
              </a:rPr>
              <a:t>ǁ</a:t>
            </a:r>
            <a:r>
              <a:rPr lang="ru-RU" sz="3600" dirty="0" smtClean="0">
                <a:latin typeface="Lucida Sans Unicode"/>
                <a:cs typeface="Lucida Sans Unicode"/>
              </a:rPr>
              <a:t>С</a:t>
            </a:r>
            <a:r>
              <a:rPr lang="en-US" sz="3600" dirty="0" smtClean="0">
                <a:latin typeface="Lucida Sans Unicode"/>
                <a:cs typeface="Lucida Sans Unicode"/>
              </a:rPr>
              <a:t>D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                 </a:t>
            </a:r>
            <a:r>
              <a:rPr lang="ru-RU" sz="3600" dirty="0" smtClean="0">
                <a:latin typeface="Lucida Sans Unicode"/>
                <a:cs typeface="Lucida Sans Unicode"/>
              </a:rPr>
              <a:t>ВС </a:t>
            </a:r>
            <a:r>
              <a:rPr lang="en-US" sz="3600" dirty="0" smtClean="0">
                <a:latin typeface="Lucida Sans Unicode"/>
                <a:cs typeface="Lucida Sans Unicode"/>
              </a:rPr>
              <a:t>ǁ</a:t>
            </a:r>
            <a:r>
              <a:rPr lang="ru-RU" sz="3600" dirty="0" smtClean="0">
                <a:latin typeface="Lucida Sans Unicode"/>
                <a:cs typeface="Lucida Sans Unicode"/>
              </a:rPr>
              <a:t> А</a:t>
            </a:r>
            <a:r>
              <a:rPr lang="en-US" sz="3600" dirty="0" smtClean="0">
                <a:latin typeface="Lucida Sans Unicode"/>
                <a:cs typeface="Lucida Sans Unicode"/>
              </a:rPr>
              <a:t>D</a:t>
            </a:r>
            <a:r>
              <a:rPr lang="ru-RU" sz="3600" dirty="0" smtClean="0">
                <a:latin typeface="Lucida Sans Unicode"/>
                <a:cs typeface="Lucida Sans Unicode"/>
              </a:rPr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№1</a:t>
            </a: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1714488"/>
            <a:ext cx="4429156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429156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536281" y="2107397"/>
            <a:ext cx="3714776" cy="150019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9058" y="1142984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300037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8" y="642918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1214422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572264" y="3000372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15140" y="3571876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1000108"/>
            <a:ext cx="41633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en-US" sz="3200" dirty="0" smtClean="0"/>
              <a:t> </a:t>
            </a:r>
            <a:r>
              <a:rPr lang="ru-RU" sz="3200" dirty="0" smtClean="0"/>
              <a:t>а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 b,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C – </a:t>
            </a:r>
            <a:r>
              <a:rPr lang="ru-RU" sz="3200" dirty="0" smtClean="0">
                <a:latin typeface="Lucida Sans Unicode"/>
                <a:cs typeface="Lucida Sans Unicode"/>
              </a:rPr>
              <a:t>секущая,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∠3&lt;∠1+∠2 на150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∠1, ∠2, ∠3.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№2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5143536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107917" y="2107397"/>
            <a:ext cx="1928826" cy="114300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72066" y="1928802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12" y="1142984"/>
            <a:ext cx="46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44" y="292893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1785926"/>
            <a:ext cx="492634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en-US" sz="3200" dirty="0" smtClean="0"/>
              <a:t> MN </a:t>
            </a:r>
            <a:r>
              <a:rPr lang="en-US" sz="3200" dirty="0" smtClean="0">
                <a:latin typeface="Lucida Sans Unicode"/>
                <a:cs typeface="Lucida Sans Unicode"/>
              </a:rPr>
              <a:t>ǁ PK,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KE –</a:t>
            </a:r>
            <a:r>
              <a:rPr lang="ru-RU" sz="3200" dirty="0" smtClean="0">
                <a:latin typeface="Lucida Sans Unicode"/>
                <a:cs typeface="Lucida Sans Unicode"/>
              </a:rPr>
              <a:t>биссектриса ∠</a:t>
            </a:r>
            <a:r>
              <a:rPr lang="en-US" sz="3200" dirty="0" smtClean="0">
                <a:latin typeface="Lucida Sans Unicode"/>
                <a:cs typeface="Lucida Sans Unicode"/>
              </a:rPr>
              <a:t>PKD,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BNM=78º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</a:t>
            </a:r>
            <a:r>
              <a:rPr lang="en-US" sz="3200" dirty="0" smtClean="0">
                <a:latin typeface="Lucida Sans Unicode"/>
                <a:cs typeface="Lucida Sans Unicode"/>
              </a:rPr>
              <a:t>a)</a:t>
            </a:r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BKE.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б) Пересекаются ли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прямые </a:t>
            </a:r>
            <a:r>
              <a:rPr lang="en-US" sz="3200" dirty="0" smtClean="0">
                <a:latin typeface="Lucida Sans Unicode"/>
                <a:cs typeface="Lucida Sans Unicode"/>
              </a:rPr>
              <a:t>AB </a:t>
            </a:r>
            <a:r>
              <a:rPr lang="ru-RU" sz="3200" dirty="0" smtClean="0">
                <a:latin typeface="Lucida Sans Unicode"/>
                <a:cs typeface="Lucida Sans Unicode"/>
              </a:rPr>
              <a:t>и КЕ,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Если ∠</a:t>
            </a:r>
            <a:r>
              <a:rPr lang="en-US" sz="3200" dirty="0" smtClean="0">
                <a:latin typeface="Lucida Sans Unicode"/>
                <a:cs typeface="Lucida Sans Unicode"/>
              </a:rPr>
              <a:t>BMN=51º?</a:t>
            </a:r>
            <a:r>
              <a:rPr lang="ru-RU" sz="3200" dirty="0" smtClean="0">
                <a:latin typeface="Lucida Sans Unicode"/>
                <a:cs typeface="Lucida Sans Unicode"/>
              </a:rPr>
              <a:t>.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857620" y="785794"/>
            <a:ext cx="4000528" cy="271464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143504" y="2714620"/>
            <a:ext cx="1071570" cy="64294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7358082" y="2357430"/>
            <a:ext cx="1571636" cy="10001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8" y="3571876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7358082" y="3571876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8072462" y="164305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32" name="Дуга 31"/>
          <p:cNvSpPr/>
          <p:nvPr/>
        </p:nvSpPr>
        <p:spPr>
          <a:xfrm rot="16200000">
            <a:off x="528638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3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92922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857620" y="1714488"/>
            <a:ext cx="2571768" cy="178595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0496" y="1214422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14324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429000"/>
            <a:ext cx="48125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AE –</a:t>
            </a:r>
            <a:r>
              <a:rPr lang="ru-RU" sz="3200" dirty="0" smtClean="0">
                <a:latin typeface="Lucida Sans Unicode"/>
                <a:cs typeface="Lucida Sans Unicode"/>
              </a:rPr>
              <a:t>биссектриса △</a:t>
            </a:r>
            <a:r>
              <a:rPr lang="en-US" sz="3200" dirty="0" smtClean="0">
                <a:latin typeface="Lucida Sans Unicode"/>
                <a:cs typeface="Lucida Sans Unicode"/>
              </a:rPr>
              <a:t>ABC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AD=DE, AE=EC,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ACB=37º.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</a:t>
            </a:r>
            <a:r>
              <a:rPr lang="en-US" sz="3200" dirty="0" smtClean="0">
                <a:latin typeface="Lucida Sans Unicode"/>
                <a:cs typeface="Lucida Sans Unicode"/>
              </a:rPr>
              <a:t>a)</a:t>
            </a:r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BDE.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57488" y="1500174"/>
            <a:ext cx="3000396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00562" y="1643050"/>
            <a:ext cx="1857388" cy="714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29652" y="350043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86512" y="128586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32" name="Дуга 31"/>
          <p:cNvSpPr/>
          <p:nvPr/>
        </p:nvSpPr>
        <p:spPr>
          <a:xfrm>
            <a:off x="350043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57752" y="500042"/>
            <a:ext cx="3929090" cy="31432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6200000">
            <a:off x="7715272" y="3143248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6200000">
            <a:off x="7858148" y="321468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000892" y="2214554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399231" y="2030265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0628" y="142873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"</a:t>
            </a:r>
            <a:endParaRPr lang="ru-RU" sz="44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4234479" y="183769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"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4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92922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857620" y="1714488"/>
            <a:ext cx="2571768" cy="178595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86512" y="1214422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14324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429000"/>
            <a:ext cx="48974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AD –</a:t>
            </a:r>
            <a:r>
              <a:rPr lang="ru-RU" sz="3200" dirty="0" smtClean="0">
                <a:latin typeface="Lucida Sans Unicode"/>
                <a:cs typeface="Lucida Sans Unicode"/>
              </a:rPr>
              <a:t>биссектриса △</a:t>
            </a:r>
            <a:r>
              <a:rPr lang="en-US" sz="3200" dirty="0" smtClean="0">
                <a:latin typeface="Lucida Sans Unicode"/>
                <a:cs typeface="Lucida Sans Unicode"/>
              </a:rPr>
              <a:t>ABC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AO=OD, MO┻AD.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</a:t>
            </a:r>
            <a:r>
              <a:rPr lang="en-US" sz="3200" dirty="0" smtClean="0">
                <a:latin typeface="Lucida Sans Unicode"/>
                <a:cs typeface="Lucida Sans Unicode"/>
              </a:rPr>
              <a:t>AB ǁ MD.</a:t>
            </a:r>
            <a:endParaRPr lang="ru-RU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57488" y="1500174"/>
            <a:ext cx="3000396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5107785" y="2321711"/>
            <a:ext cx="1857388" cy="6429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29652" y="350043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429256" y="3571876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  <p:sp>
        <p:nvSpPr>
          <p:cNvPr id="32" name="Дуга 31"/>
          <p:cNvSpPr/>
          <p:nvPr/>
        </p:nvSpPr>
        <p:spPr>
          <a:xfrm>
            <a:off x="350043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57752" y="500042"/>
            <a:ext cx="3929090" cy="31432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6200000">
            <a:off x="7715272" y="3143248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6200000">
            <a:off x="7858148" y="321468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399231" y="2030265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V="1">
            <a:off x="4929190" y="2786058"/>
            <a:ext cx="928694" cy="64294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4613413" y="2530331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2000240"/>
            <a:ext cx="548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1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92922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4250529" y="2107397"/>
            <a:ext cx="1571636" cy="135732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14324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429000"/>
            <a:ext cx="44133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AM=AN,∠MNC=117º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∠ABC=63º.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</a:t>
            </a:r>
            <a:r>
              <a:rPr lang="en-US" sz="3200" dirty="0" smtClean="0">
                <a:latin typeface="Lucida Sans Unicode"/>
                <a:cs typeface="Lucida Sans Unicode"/>
              </a:rPr>
              <a:t>MN ǁ BC.</a:t>
            </a:r>
            <a:endParaRPr lang="ru-RU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57488" y="1500174"/>
            <a:ext cx="3000396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86644" y="364331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3643314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ru-RU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643438" y="714356"/>
            <a:ext cx="3143272" cy="271464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642918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Домашнее задание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57620" y="1571612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2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85918" y="3286124"/>
            <a:ext cx="7072362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714744" y="428604"/>
            <a:ext cx="5286412" cy="21431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328612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786190"/>
            <a:ext cx="69220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BD</a:t>
            </a:r>
            <a:r>
              <a:rPr lang="ru-RU" sz="3200" dirty="0" smtClean="0">
                <a:latin typeface="Lucida Sans Unicode"/>
                <a:cs typeface="Lucida Sans Unicode"/>
              </a:rPr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smtClean="0">
                <a:latin typeface="Lucida Sans Unicode"/>
                <a:cs typeface="Lucida Sans Unicode"/>
              </a:rPr>
              <a:t> </a:t>
            </a:r>
            <a:r>
              <a:rPr lang="en-US" sz="3200" smtClean="0">
                <a:latin typeface="Lucida Sans Unicode"/>
                <a:cs typeface="Lucida Sans Unicode"/>
              </a:rPr>
              <a:t>AC</a:t>
            </a:r>
            <a:r>
              <a:rPr lang="en-US" sz="3200" dirty="0" smtClean="0">
                <a:latin typeface="Lucida Sans Unicode"/>
                <a:cs typeface="Lucida Sans Unicode"/>
              </a:rPr>
              <a:t>, BC</a:t>
            </a:r>
            <a:r>
              <a:rPr lang="ru-RU" sz="3200" dirty="0" smtClean="0">
                <a:latin typeface="Lucida Sans Unicode"/>
                <a:cs typeface="Lucida Sans Unicode"/>
              </a:rPr>
              <a:t> – биссектриса ∠</a:t>
            </a:r>
            <a:r>
              <a:rPr lang="en-US" sz="3200" dirty="0" smtClean="0">
                <a:latin typeface="Lucida Sans Unicode"/>
                <a:cs typeface="Lucida Sans Unicode"/>
              </a:rPr>
              <a:t>ABD,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∠EAB=116º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∠ВСА</a:t>
            </a:r>
            <a:endParaRPr lang="en-US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214546" y="1285860"/>
            <a:ext cx="3429024" cy="18573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86644" y="364331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8143900" y="78579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607719" y="750075"/>
            <a:ext cx="3714776" cy="321471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642918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Домашнее задание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14546" y="278605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31" name="Дуга 30"/>
          <p:cNvSpPr/>
          <p:nvPr/>
        </p:nvSpPr>
        <p:spPr>
          <a:xfrm rot="5400000">
            <a:off x="4214810" y="0"/>
            <a:ext cx="914400" cy="914400"/>
          </a:xfrm>
          <a:prstGeom prst="arc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300037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000108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№3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3000372"/>
            <a:ext cx="350046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572000" y="1857364"/>
            <a:ext cx="2428892" cy="114300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0694" y="142852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507207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1357298"/>
            <a:ext cx="36247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AD=DC, DE ǁ AC,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∠1=30º.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∠2, ∠3</a:t>
            </a:r>
            <a:r>
              <a:rPr lang="en-US" sz="3200" dirty="0" smtClean="0">
                <a:latin typeface="Lucida Sans Unicode"/>
                <a:cs typeface="Lucida Sans Unicode"/>
              </a:rPr>
              <a:t>.</a:t>
            </a:r>
            <a:endParaRPr lang="ru-RU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035951" y="1750207"/>
            <a:ext cx="5000660" cy="264320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72462" y="292893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929454" y="135729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5679289" y="750075"/>
            <a:ext cx="2571768" cy="221457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428604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Домашнее задание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2500306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214678" y="3143248"/>
            <a:ext cx="4857784" cy="242889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14876" y="228599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0" y="478632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0628" y="27146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1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00760" y="2857496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3970471" y="3673339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781" y="357166"/>
            <a:ext cx="880721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Аксиома параллельных прямых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142984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№1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14678" y="3571876"/>
            <a:ext cx="4714908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821769" y="2964653"/>
            <a:ext cx="3071834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250661" y="3107529"/>
            <a:ext cx="3071834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2500306"/>
            <a:ext cx="2571768" cy="35719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00958" y="3643314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858148" y="200024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178592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1928802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071934" y="328612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86578" y="335756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00826" y="335756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2428868"/>
            <a:ext cx="42627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∠1=100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</a:t>
            </a:r>
            <a:r>
              <a:rPr lang="en-US" sz="3200" dirty="0" smtClean="0">
                <a:latin typeface="Lucida Sans Unicode"/>
                <a:cs typeface="Lucida Sans Unicode"/>
              </a:rPr>
              <a:t>∠</a:t>
            </a:r>
            <a:r>
              <a:rPr lang="ru-RU" sz="3200" dirty="0" smtClean="0">
                <a:latin typeface="Lucida Sans Unicode"/>
                <a:cs typeface="Lucida Sans Unicode"/>
              </a:rPr>
              <a:t>2=80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</a:t>
            </a:r>
            <a:r>
              <a:rPr lang="en-US" sz="3200" dirty="0" err="1" smtClean="0">
                <a:latin typeface="Lucida Sans Unicode"/>
                <a:cs typeface="Lucida Sans Unicode"/>
              </a:rPr>
              <a:t>d∩b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Определить: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пересечет ли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прямая 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r>
              <a:rPr lang="ru-RU" sz="3200" dirty="0" smtClean="0">
                <a:latin typeface="Lucida Sans Unicode"/>
                <a:cs typeface="Lucida Sans Unicode"/>
              </a:rPr>
              <a:t> прямую 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43174" y="3357562"/>
            <a:ext cx="5214974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00562" y="5072074"/>
            <a:ext cx="5214974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214942" y="3357562"/>
            <a:ext cx="907206" cy="64294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14942" y="4000504"/>
            <a:ext cx="3929058" cy="12858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00364" y="271462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271462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286776" y="442913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4572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7752" y="3786190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43240" y="364331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3643314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60</a:t>
            </a:r>
            <a:r>
              <a:rPr lang="en-US" sz="2800" b="1" dirty="0" smtClean="0"/>
              <a:t>º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00958" y="521495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150</a:t>
            </a:r>
            <a:r>
              <a:rPr lang="en-US" sz="2800" b="1" dirty="0" smtClean="0"/>
              <a:t>º</a:t>
            </a:r>
            <a:endParaRPr lang="ru-RU" sz="2800" b="1" dirty="0"/>
          </a:p>
        </p:txBody>
      </p:sp>
      <p:sp>
        <p:nvSpPr>
          <p:cNvPr id="24" name="Дуга 23"/>
          <p:cNvSpPr/>
          <p:nvPr/>
        </p:nvSpPr>
        <p:spPr>
          <a:xfrm>
            <a:off x="5072066" y="378619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5148634" y="32809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╭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3286124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30</a:t>
            </a:r>
            <a:r>
              <a:rPr lang="en-US" sz="2800" b="1" dirty="0" smtClean="0"/>
              <a:t>º</a:t>
            </a:r>
            <a:endParaRPr lang="ru-RU" sz="2800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2928926" y="2571744"/>
            <a:ext cx="2143140" cy="142876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 rot="5400000" flipV="1">
            <a:off x="8358214" y="464344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214942" y="4000504"/>
            <a:ext cx="2428892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4348" y="1142984"/>
            <a:ext cx="786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Пересечет ли прямая а прямую </a:t>
            </a:r>
            <a:r>
              <a:rPr lang="en-US" sz="3200" dirty="0" smtClean="0"/>
              <a:t>D</a:t>
            </a:r>
            <a:r>
              <a:rPr lang="ru-RU" sz="3200" dirty="0" smtClean="0"/>
              <a:t>Е?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286644" y="3500438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571480"/>
            <a:ext cx="799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Свойства параллельных прямых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1142984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Устные задачи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43306" y="2643182"/>
            <a:ext cx="4714908" cy="7143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643306" y="4286256"/>
            <a:ext cx="4714908" cy="7143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750463" y="2964653"/>
            <a:ext cx="3500462" cy="1285884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7620" y="214311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371475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43570" y="164305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221455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57174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786446" y="257174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357818" y="385762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857364"/>
            <a:ext cx="4097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∠1=75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а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dirty="0" smtClean="0">
                <a:latin typeface="Lucida Sans Unicode"/>
                <a:cs typeface="Lucida Sans Unicode"/>
              </a:rPr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b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∠2, ∠3, ∠4.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286116" y="1214422"/>
            <a:ext cx="4500594" cy="164307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9058" y="2857496"/>
            <a:ext cx="4500594" cy="164307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071934" y="2714620"/>
            <a:ext cx="3929090" cy="500066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8992" y="200024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371475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121442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15074" y="171448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8" y="178592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314324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371475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314324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034" y="714356"/>
            <a:ext cx="49439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∠1+∠2=160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 а</a:t>
            </a:r>
            <a:r>
              <a:rPr lang="en-US" sz="3200" dirty="0" smtClean="0">
                <a:latin typeface="Lucida Sans Unicode"/>
                <a:cs typeface="Lucida Sans Unicode"/>
              </a:rPr>
              <a:t> ǁ b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∠3, ∠4, ∠5, ∠6.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314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№3          (письменно)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4810" y="2143116"/>
            <a:ext cx="4286280" cy="21431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750463" y="1107265"/>
            <a:ext cx="2928958" cy="271464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393537" y="2321711"/>
            <a:ext cx="2928958" cy="271464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72198" y="100010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43834" y="192880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00958" y="385762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1357298"/>
            <a:ext cx="40078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 а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Lucida Sans Unicode"/>
                <a:cs typeface="Lucida Sans Unicode"/>
              </a:rPr>
              <a:t>ǁ b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∠1&lt;∠2 </a:t>
            </a:r>
            <a:r>
              <a:rPr lang="ru-RU" sz="3600" dirty="0" smtClean="0">
                <a:latin typeface="Lucida Sans Unicode"/>
                <a:cs typeface="Lucida Sans Unicode"/>
              </a:rPr>
              <a:t>в 4 раза.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Найти: ∠3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228599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30003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357187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№4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428992" y="2571744"/>
            <a:ext cx="4643470" cy="135732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9058" y="4286256"/>
            <a:ext cx="4643470" cy="135732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2571744"/>
            <a:ext cx="4000528" cy="3071834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242886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2285992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929586" y="378619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335756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321468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450057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785794"/>
            <a:ext cx="47660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</a:t>
            </a:r>
            <a:r>
              <a:rPr lang="en-US" sz="3600" dirty="0" smtClean="0"/>
              <a:t> x </a:t>
            </a:r>
            <a:r>
              <a:rPr lang="en-US" sz="3600" dirty="0" smtClean="0">
                <a:latin typeface="Lucida Sans Unicode"/>
                <a:cs typeface="Lucida Sans Unicode"/>
              </a:rPr>
              <a:t>ǁ y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          ∠1+∠2=100º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Найти: ∠3.</a:t>
            </a:r>
            <a:endParaRPr lang="en-US" sz="3600" dirty="0" smtClean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957</Words>
  <Application>Microsoft Office PowerPoint</Application>
  <PresentationFormat>Экран (4:3)</PresentationFormat>
  <Paragraphs>431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Параллельные прямые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Параллельные прямые</dc:title>
  <dc:creator>Admin</dc:creator>
  <cp:lastModifiedBy>Admin</cp:lastModifiedBy>
  <cp:revision>1</cp:revision>
  <dcterms:created xsi:type="dcterms:W3CDTF">2014-01-21T16:38:08Z</dcterms:created>
  <dcterms:modified xsi:type="dcterms:W3CDTF">2014-01-21T16:43:44Z</dcterms:modified>
</cp:coreProperties>
</file>