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11484-B9A8-4BDC-8261-C258CF6971C4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85C62-B38A-4A31-8B75-A0E1CCF12F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Параллельные прямые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7 класс 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Устные задачи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№5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86116" y="4572008"/>
            <a:ext cx="4857784" cy="7143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3178959" y="2964653"/>
            <a:ext cx="3429024" cy="335758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5250661" y="2821777"/>
            <a:ext cx="3000396" cy="292895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744" y="2857496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00694" y="2571744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715272" y="4000504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4000504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29124" y="457200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00628" y="4500570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286644" y="4500570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1472" y="928670"/>
            <a:ext cx="33489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Дано: </a:t>
            </a:r>
            <a:r>
              <a:rPr lang="en-US" sz="4000" dirty="0" smtClean="0"/>
              <a:t>q </a:t>
            </a:r>
            <a:r>
              <a:rPr lang="en-US" sz="4000" dirty="0" smtClean="0">
                <a:latin typeface="Lucida Sans Unicode"/>
                <a:cs typeface="Lucida Sans Unicode"/>
              </a:rPr>
              <a:t>ǁ z</a:t>
            </a:r>
          </a:p>
          <a:p>
            <a:r>
              <a:rPr lang="en-US" sz="4000" dirty="0" smtClean="0">
                <a:latin typeface="Lucida Sans Unicode"/>
                <a:cs typeface="Lucida Sans Unicode"/>
              </a:rPr>
              <a:t>  ∠1</a:t>
            </a:r>
            <a:r>
              <a:rPr lang="ru-RU" sz="4000" dirty="0" smtClean="0">
                <a:latin typeface="Lucida Sans Unicode"/>
                <a:cs typeface="Lucida Sans Unicode"/>
              </a:rPr>
              <a:t>:∠</a:t>
            </a:r>
            <a:r>
              <a:rPr lang="en-US" sz="4000" dirty="0" smtClean="0">
                <a:latin typeface="Lucida Sans Unicode"/>
                <a:cs typeface="Lucida Sans Unicode"/>
              </a:rPr>
              <a:t>2=2</a:t>
            </a:r>
            <a:r>
              <a:rPr lang="ru-RU" sz="4000" dirty="0" smtClean="0">
                <a:latin typeface="Lucida Sans Unicode"/>
                <a:cs typeface="Lucida Sans Unicode"/>
              </a:rPr>
              <a:t>:7</a:t>
            </a:r>
          </a:p>
          <a:p>
            <a:r>
              <a:rPr lang="ru-RU" sz="4000" dirty="0" smtClean="0">
                <a:latin typeface="Lucida Sans Unicode"/>
                <a:cs typeface="Lucida Sans Unicode"/>
              </a:rPr>
              <a:t>Найти: ∠3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№6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786182" y="1142984"/>
            <a:ext cx="4429156" cy="235745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143372" y="3000372"/>
            <a:ext cx="4429156" cy="235745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786182" y="3071810"/>
            <a:ext cx="4500594" cy="500066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71868" y="3000372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12" y="785794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3372" y="4500570"/>
            <a:ext cx="583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643570" y="171448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143636" y="207167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3643314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28596" y="928670"/>
            <a:ext cx="55883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Дано: </a:t>
            </a:r>
            <a:r>
              <a:rPr lang="ru-RU" sz="4000" dirty="0" smtClean="0">
                <a:latin typeface="Lucida Sans Unicode"/>
                <a:cs typeface="Lucida Sans Unicode"/>
              </a:rPr>
              <a:t>∠2&gt;∠1 на 90</a:t>
            </a:r>
            <a:r>
              <a:rPr lang="en-US" sz="4000" dirty="0" smtClean="0">
                <a:latin typeface="Lucida Sans Unicode"/>
                <a:cs typeface="Lucida Sans Unicode"/>
              </a:rPr>
              <a:t>º</a:t>
            </a:r>
            <a:endParaRPr lang="ru-RU" sz="4000" dirty="0" smtClean="0">
              <a:latin typeface="Lucida Sans Unicode"/>
              <a:cs typeface="Lucida Sans Unicode"/>
            </a:endParaRPr>
          </a:p>
          <a:p>
            <a:r>
              <a:rPr lang="ru-RU" sz="4000" dirty="0" smtClean="0">
                <a:latin typeface="Lucida Sans Unicode"/>
                <a:cs typeface="Lucida Sans Unicode"/>
              </a:rPr>
              <a:t>Найти: ∠3.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5714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</a:t>
            </a:r>
            <a:r>
              <a:rPr lang="en-US" b="1" dirty="0" smtClean="0"/>
              <a:t>7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00430" y="1214422"/>
            <a:ext cx="464347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86116" y="3214686"/>
            <a:ext cx="464347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607719" y="1464455"/>
            <a:ext cx="2928958" cy="285752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86182" y="642918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264318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72330" y="857232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178592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504" y="3071810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1285860"/>
            <a:ext cx="28007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а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Lucida Sans Unicode"/>
                <a:cs typeface="Lucida Sans Unicode"/>
              </a:rPr>
              <a:t>ǁ </a:t>
            </a:r>
            <a:r>
              <a:rPr lang="en-US" sz="3200" dirty="0" smtClean="0"/>
              <a:t>b</a:t>
            </a:r>
          </a:p>
          <a:p>
            <a:r>
              <a:rPr lang="en-US" sz="3200" dirty="0" smtClean="0"/>
              <a:t>       </a:t>
            </a:r>
            <a:r>
              <a:rPr lang="en-US" sz="3200" dirty="0" smtClean="0">
                <a:latin typeface="Lucida Sans Unicode"/>
                <a:cs typeface="Lucida Sans Unicode"/>
              </a:rPr>
              <a:t>∠2=85º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∠1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714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</a:t>
            </a:r>
            <a:r>
              <a:rPr lang="en-US" b="1" dirty="0" smtClean="0"/>
              <a:t>8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286248" y="785794"/>
            <a:ext cx="3214710" cy="235745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786314" y="2714620"/>
            <a:ext cx="3214710" cy="235745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29124" y="2071678"/>
            <a:ext cx="4000528" cy="185738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15140" y="428604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3834" y="2143116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8072462" y="3214686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72066" y="1714488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0826" y="314324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000892" y="2714620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85786" y="1142984"/>
            <a:ext cx="38491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Дано: а </a:t>
            </a:r>
            <a:r>
              <a:rPr lang="en-US" sz="4000" dirty="0" smtClean="0">
                <a:latin typeface="Lucida Sans Unicode"/>
                <a:cs typeface="Lucida Sans Unicode"/>
              </a:rPr>
              <a:t>ǁ</a:t>
            </a:r>
            <a:r>
              <a:rPr lang="ru-RU" sz="4000" dirty="0" smtClean="0">
                <a:latin typeface="Lucida Sans Unicode"/>
                <a:cs typeface="Lucida Sans Unicode"/>
              </a:rPr>
              <a:t> </a:t>
            </a:r>
            <a:r>
              <a:rPr lang="en-US" sz="4000" dirty="0" smtClean="0">
                <a:latin typeface="Lucida Sans Unicode"/>
                <a:cs typeface="Lucida Sans Unicode"/>
              </a:rPr>
              <a:t>b</a:t>
            </a:r>
          </a:p>
          <a:p>
            <a:r>
              <a:rPr lang="en-US" sz="4000" dirty="0" smtClean="0">
                <a:latin typeface="Lucida Sans Unicode"/>
                <a:cs typeface="Lucida Sans Unicode"/>
              </a:rPr>
              <a:t>∠3=148º</a:t>
            </a:r>
          </a:p>
          <a:p>
            <a:r>
              <a:rPr lang="ru-RU" sz="4000" dirty="0" smtClean="0">
                <a:latin typeface="Lucida Sans Unicode"/>
                <a:cs typeface="Lucida Sans Unicode"/>
              </a:rPr>
              <a:t>Найти: ∠1, ∠2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71480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</a:t>
            </a:r>
            <a:r>
              <a:rPr lang="en-US" sz="2400" b="1" dirty="0" smtClean="0"/>
              <a:t>9</a:t>
            </a:r>
            <a:endParaRPr lang="ru-RU" sz="2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286248" y="714356"/>
            <a:ext cx="3571900" cy="1571636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286248" y="1785926"/>
            <a:ext cx="3571900" cy="1571636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643438" y="3214686"/>
            <a:ext cx="3571900" cy="157163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429124" y="3571876"/>
            <a:ext cx="307183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57686" y="1500174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429124" y="264318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4143380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478632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72198" y="2500306"/>
            <a:ext cx="106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100º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2066" y="3857628"/>
            <a:ext cx="1063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100º</a:t>
            </a:r>
            <a:endParaRPr lang="ru-RU" sz="2800" dirty="0"/>
          </a:p>
        </p:txBody>
      </p:sp>
      <p:sp>
        <p:nvSpPr>
          <p:cNvPr id="18" name="Дуга 17"/>
          <p:cNvSpPr/>
          <p:nvPr/>
        </p:nvSpPr>
        <p:spPr>
          <a:xfrm rot="5400000">
            <a:off x="5643570" y="1928802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6200000">
            <a:off x="5500694" y="392906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28596" y="1142984"/>
            <a:ext cx="390363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Дано: </a:t>
            </a:r>
            <a:r>
              <a:rPr lang="en-US" sz="3600" dirty="0" smtClean="0"/>
              <a:t>a </a:t>
            </a:r>
            <a:r>
              <a:rPr lang="en-US" sz="3600" dirty="0" smtClean="0">
                <a:latin typeface="Lucida Sans Unicode"/>
                <a:cs typeface="Lucida Sans Unicode"/>
              </a:rPr>
              <a:t>ǁ b</a:t>
            </a:r>
            <a:endParaRPr lang="ru-RU" sz="3600" dirty="0" smtClean="0">
              <a:latin typeface="Lucida Sans Unicode"/>
              <a:cs typeface="Lucida Sans Unicode"/>
            </a:endParaRPr>
          </a:p>
          <a:p>
            <a:endParaRPr lang="en-US" sz="3600" dirty="0" smtClean="0">
              <a:latin typeface="Lucida Sans Unicode"/>
              <a:cs typeface="Lucida Sans Unicode"/>
            </a:endParaRPr>
          </a:p>
          <a:p>
            <a:r>
              <a:rPr lang="ru-RU" sz="3600" dirty="0" smtClean="0">
                <a:latin typeface="Lucida Sans Unicode"/>
                <a:cs typeface="Lucida Sans Unicode"/>
              </a:rPr>
              <a:t>Определить:</a:t>
            </a:r>
          </a:p>
          <a:p>
            <a:r>
              <a:rPr lang="ru-RU" sz="3600" dirty="0" smtClean="0">
                <a:latin typeface="Lucida Sans Unicode"/>
                <a:cs typeface="Lucida Sans Unicode"/>
              </a:rPr>
              <a:t>параллельны ли</a:t>
            </a:r>
          </a:p>
          <a:p>
            <a:r>
              <a:rPr lang="en-US" sz="3600" dirty="0" smtClean="0">
                <a:latin typeface="Lucida Sans Unicode"/>
                <a:cs typeface="Lucida Sans Unicode"/>
              </a:rPr>
              <a:t>a</a:t>
            </a:r>
            <a:r>
              <a:rPr lang="ru-RU" sz="3600" dirty="0" smtClean="0">
                <a:latin typeface="Lucida Sans Unicode"/>
                <a:cs typeface="Lucida Sans Unicode"/>
              </a:rPr>
              <a:t> и </a:t>
            </a:r>
            <a:r>
              <a:rPr lang="en-US" sz="3600" dirty="0" smtClean="0">
                <a:latin typeface="Lucida Sans Unicode"/>
                <a:cs typeface="Lucida Sans Unicode"/>
              </a:rPr>
              <a:t>c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57148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№1</a:t>
            </a:r>
            <a:r>
              <a:rPr lang="en-US" b="1" dirty="0" smtClean="0"/>
              <a:t>0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00430" y="1214422"/>
            <a:ext cx="464347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86116" y="3214686"/>
            <a:ext cx="464347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750727" y="321447"/>
            <a:ext cx="2928958" cy="285752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57818" y="2857496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264318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178592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1285860"/>
            <a:ext cx="282962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а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Lucida Sans Unicode"/>
                <a:cs typeface="Lucida Sans Unicode"/>
              </a:rPr>
              <a:t>ǁ </a:t>
            </a:r>
            <a:r>
              <a:rPr lang="en-US" sz="3200" dirty="0" smtClean="0"/>
              <a:t>b</a:t>
            </a:r>
          </a:p>
          <a:p>
            <a:r>
              <a:rPr lang="en-US" sz="3200" dirty="0" smtClean="0"/>
              <a:t>       </a:t>
            </a:r>
            <a:r>
              <a:rPr lang="en-US" sz="3200" dirty="0" smtClean="0">
                <a:latin typeface="Lucida Sans Unicode"/>
                <a:cs typeface="Lucida Sans Unicode"/>
              </a:rPr>
              <a:t>∠</a:t>
            </a:r>
            <a:r>
              <a:rPr lang="ru-RU" sz="3200" dirty="0" smtClean="0">
                <a:latin typeface="Lucida Sans Unicode"/>
                <a:cs typeface="Lucida Sans Unicode"/>
              </a:rPr>
              <a:t>1</a:t>
            </a:r>
            <a:r>
              <a:rPr lang="en-US" sz="3200" dirty="0" smtClean="0">
                <a:latin typeface="Lucida Sans Unicode"/>
                <a:cs typeface="Lucida Sans Unicode"/>
              </a:rPr>
              <a:t>=</a:t>
            </a:r>
            <a:r>
              <a:rPr lang="ru-RU" sz="3200" dirty="0" smtClean="0">
                <a:latin typeface="Lucida Sans Unicode"/>
                <a:cs typeface="Lucida Sans Unicode"/>
              </a:rPr>
              <a:t>60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∠2=20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∠3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786446" y="3214686"/>
            <a:ext cx="2143140" cy="100013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43306" y="642918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643702" y="357187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29322" y="285749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72066" y="3071810"/>
            <a:ext cx="3500462" cy="71438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29586" y="3143248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6786578" y="1357298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7929586" y="4000504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571480"/>
            <a:ext cx="115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№</a:t>
            </a:r>
            <a:r>
              <a:rPr lang="en-US" sz="2800" b="1" dirty="0" smtClean="0"/>
              <a:t>11</a:t>
            </a:r>
            <a:endParaRPr lang="ru-RU" sz="28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00430" y="1214422"/>
            <a:ext cx="464347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86116" y="3214686"/>
            <a:ext cx="5500726" cy="121444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86182" y="64291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2643182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357686" y="2928934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80º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28596" y="1285860"/>
            <a:ext cx="37545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</a:t>
            </a:r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AOP=80º</a:t>
            </a:r>
            <a:endParaRPr lang="en-US" sz="3200" dirty="0" smtClean="0"/>
          </a:p>
          <a:p>
            <a:r>
              <a:rPr lang="en-US" sz="3200" dirty="0" smtClean="0"/>
              <a:t>       </a:t>
            </a:r>
            <a:r>
              <a:rPr lang="en-US" sz="3200" dirty="0" smtClean="0">
                <a:latin typeface="Lucida Sans Unicode"/>
                <a:cs typeface="Lucida Sans Unicode"/>
              </a:rPr>
              <a:t>∠OPS=80º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     ∠FSP=40º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</a:t>
            </a:r>
            <a:r>
              <a:rPr lang="en-US" sz="3200" dirty="0" smtClean="0">
                <a:latin typeface="Lucida Sans Unicode"/>
                <a:cs typeface="Lucida Sans Unicode"/>
              </a:rPr>
              <a:t>OFK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           ∠KFB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571736" y="2071678"/>
            <a:ext cx="3714776" cy="142876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072066" y="2000240"/>
            <a:ext cx="4357718" cy="192882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86314" y="1571612"/>
            <a:ext cx="508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71934" y="3429000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786710" y="492919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14678" y="4286256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429520" y="4071942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6357950" y="428604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6357950" y="1857364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7929586" y="1643050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8215338" y="3786190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7072330" y="3643314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40º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4071934" y="1357298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80º</a:t>
            </a:r>
            <a:endParaRPr lang="ru-RU" sz="3200" dirty="0"/>
          </a:p>
        </p:txBody>
      </p:sp>
      <p:sp>
        <p:nvSpPr>
          <p:cNvPr id="34" name="Дуга 33"/>
          <p:cNvSpPr/>
          <p:nvPr/>
        </p:nvSpPr>
        <p:spPr>
          <a:xfrm rot="5400000" flipH="1">
            <a:off x="3857620" y="307181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rot="16200000" flipH="1">
            <a:off x="4357686" y="1000108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286512" y="1357298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15140" y="1428736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V="1">
            <a:off x="4071934" y="928670"/>
            <a:ext cx="3286148" cy="285752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357686" y="4572008"/>
            <a:ext cx="4286280" cy="857256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071802" y="3357562"/>
            <a:ext cx="4786346" cy="78581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4643438" y="2928934"/>
            <a:ext cx="5286412" cy="85725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 rot="5400000">
            <a:off x="7215206" y="485776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0800000">
            <a:off x="6643702" y="107154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5400000">
            <a:off x="4857752" y="1928802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6200000">
            <a:off x="5072066" y="428625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0800000">
            <a:off x="7215206" y="4714884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786314" y="2285992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572396" y="4572008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86578" y="571480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86380" y="4786322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500694" y="2571744"/>
            <a:ext cx="1192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145º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143372" y="450057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7215206" y="578645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8358214" y="478632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</a:t>
            </a:r>
            <a:endParaRPr lang="ru-RU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4643438" y="4071942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50º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072330" y="5286388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7929586" y="5429264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x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714348" y="1142984"/>
            <a:ext cx="316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Найти: </a:t>
            </a:r>
            <a:r>
              <a:rPr lang="en-US" sz="3600" dirty="0" smtClean="0"/>
              <a:t>x,  y.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6215074" y="1500174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35</a:t>
            </a:r>
            <a:r>
              <a:rPr lang="en-US" sz="3200" dirty="0" smtClean="0"/>
              <a:t>º</a:t>
            </a:r>
            <a:endParaRPr lang="ru-RU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143372" y="450057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557214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33" name="TextBox 32"/>
          <p:cNvSpPr txBox="1"/>
          <p:nvPr/>
        </p:nvSpPr>
        <p:spPr>
          <a:xfrm>
            <a:off x="642910" y="500042"/>
            <a:ext cx="115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№12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00042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№13</a:t>
            </a:r>
            <a:endParaRPr lang="ru-RU" sz="2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7620" y="1643050"/>
            <a:ext cx="4572032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28992" y="3929066"/>
            <a:ext cx="4357718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965173" y="2464587"/>
            <a:ext cx="2286016" cy="64294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428992" y="1643050"/>
            <a:ext cx="3357586" cy="2286016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9058" y="1000108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000364" y="357187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215338" y="1142984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7715272" y="3714752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643702" y="1071546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00496" y="3429000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30º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7072330" y="3357562"/>
            <a:ext cx="1192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130º</a:t>
            </a:r>
            <a:endParaRPr lang="ru-RU" sz="3200" dirty="0"/>
          </a:p>
        </p:txBody>
      </p:sp>
      <p:cxnSp>
        <p:nvCxnSpPr>
          <p:cNvPr id="22" name="Прямая соединительная линия 21"/>
          <p:cNvCxnSpPr>
            <a:stCxn id="15" idx="3"/>
          </p:cNvCxnSpPr>
          <p:nvPr/>
        </p:nvCxnSpPr>
        <p:spPr>
          <a:xfrm flipV="1">
            <a:off x="3465556" y="1643050"/>
            <a:ext cx="392064" cy="222121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00958" y="1643050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50º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857620" y="1571612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0760" y="150017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2976" y="571480"/>
            <a:ext cx="50802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АЕ- биссектриса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BAD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∠АВЕ, ∠ВЕА.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0004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№14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428992" y="1071546"/>
            <a:ext cx="4714908" cy="1143008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4214810" y="2214554"/>
            <a:ext cx="3929090" cy="292895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607455" y="2893215"/>
            <a:ext cx="5000660" cy="21431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536281" y="3107529"/>
            <a:ext cx="4643470" cy="142876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00430" y="1071546"/>
            <a:ext cx="396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4143380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429388" y="278605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29454" y="1357298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143900" y="1857364"/>
            <a:ext cx="530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452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16" y="3000372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29124" y="857232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70º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000628" y="3786190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52º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472" y="928670"/>
            <a:ext cx="271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Найти: </a:t>
            </a:r>
            <a:r>
              <a:rPr lang="en-US" sz="3200" dirty="0" smtClean="0"/>
              <a:t>X, Y.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072198" y="1785926"/>
            <a:ext cx="1192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110º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14942" y="35716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6929454" y="428604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16" y="4500570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786314" y="1357298"/>
            <a:ext cx="396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71480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Задача </a:t>
            </a:r>
            <a:r>
              <a:rPr lang="ru-RU" b="1" dirty="0" smtClean="0"/>
              <a:t>№1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714876" y="1714488"/>
            <a:ext cx="3643338" cy="100013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572000" y="3786190"/>
            <a:ext cx="3643338" cy="100013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571868" y="3643314"/>
            <a:ext cx="2143140" cy="14287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215206" y="2714620"/>
            <a:ext cx="2143140" cy="14287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14876" y="2714620"/>
            <a:ext cx="3500462" cy="107157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572000" y="1714488"/>
            <a:ext cx="3786214" cy="30718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57686" y="2071678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1071546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8143900" y="364331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4214810" y="4714884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6215074" y="271462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2132" y="2857496"/>
            <a:ext cx="413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"</a:t>
            </a:r>
            <a:endParaRPr lang="ru-RU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7000892" y="3286124"/>
            <a:ext cx="413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"</a:t>
            </a:r>
            <a:endParaRPr lang="ru-RU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5500694" y="3714752"/>
            <a:ext cx="301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Lucida Sans Unicode"/>
                <a:cs typeface="Lucida Sans Unicode"/>
              </a:rPr>
              <a:t>'</a:t>
            </a:r>
            <a:endParaRPr lang="ru-RU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7286644" y="2285992"/>
            <a:ext cx="301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Lucida Sans Unicode"/>
                <a:cs typeface="Lucida Sans Unicode"/>
              </a:rPr>
              <a:t>'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571472" y="1214422"/>
            <a:ext cx="40751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Доказать: АВ </a:t>
            </a:r>
            <a:r>
              <a:rPr lang="en-US" sz="3200" dirty="0" smtClean="0">
                <a:latin typeface="Lucida Sans Unicode"/>
                <a:cs typeface="Lucida Sans Unicode"/>
              </a:rPr>
              <a:t>ǁ</a:t>
            </a:r>
            <a:r>
              <a:rPr lang="ru-RU" sz="3200" dirty="0" smtClean="0">
                <a:latin typeface="Lucida Sans Unicode"/>
                <a:cs typeface="Lucida Sans Unicode"/>
              </a:rPr>
              <a:t> С</a:t>
            </a:r>
            <a:r>
              <a:rPr lang="en-US" sz="3200" dirty="0" smtClean="0">
                <a:latin typeface="Lucida Sans Unicode"/>
                <a:cs typeface="Lucida Sans Unicode"/>
              </a:rPr>
              <a:t>D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         А</a:t>
            </a:r>
            <a:r>
              <a:rPr lang="en-US" sz="3200" dirty="0" smtClean="0">
                <a:latin typeface="Lucida Sans Unicode"/>
                <a:cs typeface="Lucida Sans Unicode"/>
              </a:rPr>
              <a:t>D ǁ </a:t>
            </a:r>
            <a:r>
              <a:rPr lang="ru-RU" sz="3200" dirty="0" smtClean="0">
                <a:latin typeface="Lucida Sans Unicode"/>
                <a:cs typeface="Lucida Sans Unicode"/>
              </a:rPr>
              <a:t>ВС.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04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№15</a:t>
            </a:r>
            <a:endParaRPr lang="ru-RU" sz="2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86116" y="1643050"/>
            <a:ext cx="5857884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28992" y="3929066"/>
            <a:ext cx="4357718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786446" y="2285992"/>
            <a:ext cx="3571900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43372" y="1000108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000364" y="357187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429520" y="1214422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7358082" y="3357562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286512" y="3357562"/>
            <a:ext cx="1192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129º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8148" y="1071546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51º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642910" y="1714488"/>
            <a:ext cx="271260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∠АВЕ=∠СВЕ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</a:t>
            </a:r>
            <a:r>
              <a:rPr lang="en-US" sz="3200" dirty="0" smtClean="0">
                <a:latin typeface="Lucida Sans Unicode"/>
                <a:cs typeface="Lucida Sans Unicode"/>
              </a:rPr>
              <a:t> x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endParaRPr lang="ru-RU" sz="32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1928794" y="2285992"/>
            <a:ext cx="3643338" cy="107157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3178959" y="1893083"/>
            <a:ext cx="3786214" cy="2428892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14942" y="3929066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4643438" y="3429000"/>
            <a:ext cx="931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52º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3428992" y="34290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8" name="Дуга 37"/>
          <p:cNvSpPr/>
          <p:nvPr/>
        </p:nvSpPr>
        <p:spPr>
          <a:xfrm rot="5400000">
            <a:off x="4000496" y="1214422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5400000">
            <a:off x="3428992" y="1500174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2000240"/>
            <a:ext cx="8164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«Параллельные прямые»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95864" y="2967335"/>
            <a:ext cx="6288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714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№1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9058" y="3000372"/>
            <a:ext cx="4643470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86182" y="4643446"/>
            <a:ext cx="4643470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4679157" y="2250273"/>
            <a:ext cx="3286148" cy="30718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00958" y="2428868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929586" y="407194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2066" y="1857364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250030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6578" y="464344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142984"/>
            <a:ext cx="35589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r>
              <a:rPr lang="en-US" sz="3200" dirty="0" smtClean="0"/>
              <a:t> a </a:t>
            </a:r>
            <a:r>
              <a:rPr lang="en-US" sz="3200" dirty="0" smtClean="0">
                <a:latin typeface="Lucida Sans Unicode"/>
                <a:cs typeface="Lucida Sans Unicode"/>
              </a:rPr>
              <a:t>ǁ b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  c – </a:t>
            </a:r>
            <a:r>
              <a:rPr lang="ru-RU" sz="3200" dirty="0" smtClean="0">
                <a:latin typeface="Lucida Sans Unicode"/>
                <a:cs typeface="Lucida Sans Unicode"/>
              </a:rPr>
              <a:t>секущая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∠1:∠2=4:5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все углы.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500694" y="2357430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6446" y="285749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86380" y="2928934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00826" y="4214818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00892" y="4143380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86644" y="4500570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714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№2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9058" y="3000372"/>
            <a:ext cx="4643470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86182" y="4643446"/>
            <a:ext cx="4643470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143900" y="2500306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215338" y="407194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43372" y="4857760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143504" y="242886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142984"/>
            <a:ext cx="311976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  c – </a:t>
            </a:r>
            <a:r>
              <a:rPr lang="ru-RU" sz="3200" dirty="0" smtClean="0">
                <a:latin typeface="Lucida Sans Unicode"/>
                <a:cs typeface="Lucida Sans Unicode"/>
              </a:rPr>
              <a:t>секущая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∠1=∠2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∠3&gt;∠4 на 30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∠3,∠4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500826" y="2928934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29520" y="4143380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3393273" y="2821777"/>
            <a:ext cx="3571900" cy="178595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643570" y="2357430"/>
            <a:ext cx="2714644" cy="18573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57884" y="1357298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357686" y="407194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7715272" y="4643446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857364"/>
            <a:ext cx="81275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Отрезок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 AD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– биссектриса треугольника АВС. 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Через точку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проведена прямая, пересекающая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сторону АС в точке К, так что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DK=AK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Найдите углы треугольника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ADK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, если 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Lucida Sans Unicode"/>
                <a:cs typeface="Lucida Sans Unicode"/>
              </a:rPr>
              <a:t>∠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Lucida Sans Unicode"/>
                <a:cs typeface="Lucida Sans Unicode"/>
              </a:rPr>
              <a:t>BAD=35º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785794"/>
            <a:ext cx="5407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Решите самостоятельно.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>
            <a:off x="1357290" y="1643050"/>
            <a:ext cx="3929090" cy="321471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4071934" y="2143116"/>
            <a:ext cx="3643338" cy="192882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714480" y="4929198"/>
            <a:ext cx="5143536" cy="28575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85852" y="500063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4876" y="714356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86578" y="4572008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785918" y="3071810"/>
            <a:ext cx="4071966" cy="207170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86446" y="2714620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4036215" y="3250405"/>
            <a:ext cx="2000264" cy="1643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86182" y="5072074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8926" y="4929198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4613413" y="3673339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5" name="Дуга 34"/>
          <p:cNvSpPr/>
          <p:nvPr/>
        </p:nvSpPr>
        <p:spPr>
          <a:xfrm>
            <a:off x="2285984" y="392906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928926" y="3571876"/>
            <a:ext cx="102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35</a:t>
            </a:r>
            <a:r>
              <a:rPr lang="en-US" sz="3600" dirty="0" smtClean="0"/>
              <a:t>º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500042"/>
            <a:ext cx="3911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Домашнее задание: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83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№1</a:t>
            </a:r>
            <a:endParaRPr lang="ru-RU" sz="28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86182" y="1714488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14744" y="3357562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428992" y="1928802"/>
            <a:ext cx="3000396" cy="157163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750727" y="2893215"/>
            <a:ext cx="3214710" cy="4286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15338" y="1500174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8072462" y="3643314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7215206" y="1000108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357818" y="857232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5429256" y="1357298"/>
            <a:ext cx="1023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52º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71868" y="2643182"/>
            <a:ext cx="131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128º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7072330" y="1428736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58082" y="3571876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00892" y="307181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9454" y="3571876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2910" y="1857364"/>
            <a:ext cx="32736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  <a:r>
              <a:rPr lang="ru-RU" sz="2800" dirty="0" smtClean="0">
                <a:latin typeface="Lucida Sans Unicode"/>
                <a:cs typeface="Lucida Sans Unicode"/>
              </a:rPr>
              <a:t>∠1:∠2=5:4</a:t>
            </a:r>
          </a:p>
          <a:p>
            <a:r>
              <a:rPr lang="ru-RU" sz="2800" dirty="0" smtClean="0">
                <a:latin typeface="Lucida Sans Unicode"/>
                <a:cs typeface="Lucida Sans Unicode"/>
              </a:rPr>
              <a:t>Найти: ∠1,∠2,</a:t>
            </a:r>
          </a:p>
          <a:p>
            <a:r>
              <a:rPr lang="ru-RU" sz="2800" dirty="0" smtClean="0">
                <a:latin typeface="Lucida Sans Unicode"/>
                <a:cs typeface="Lucida Sans Unicode"/>
              </a:rPr>
              <a:t>            </a:t>
            </a:r>
            <a:r>
              <a:rPr lang="en-US" sz="2800" dirty="0" smtClean="0">
                <a:latin typeface="Lucida Sans Unicode"/>
                <a:cs typeface="Lucida Sans Unicode"/>
              </a:rPr>
              <a:t>∠</a:t>
            </a:r>
            <a:r>
              <a:rPr lang="ru-RU" sz="2800" dirty="0" smtClean="0">
                <a:latin typeface="Lucida Sans Unicode"/>
                <a:cs typeface="Lucida Sans Unicode"/>
              </a:rPr>
              <a:t>3,∠4.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0" y="29289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768" y="1928802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500042"/>
            <a:ext cx="3911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Домашнее задание: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83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№2</a:t>
            </a:r>
            <a:endParaRPr lang="ru-RU" sz="28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86182" y="1714488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14744" y="3357562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928926" y="2071678"/>
            <a:ext cx="3643338" cy="192882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15206" y="1357298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8072462" y="3643314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000496" y="3286124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2066" y="1214422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642910" y="1857364"/>
            <a:ext cx="320472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  <a:r>
              <a:rPr lang="en-US" sz="2800" dirty="0" smtClean="0"/>
              <a:t>AC </a:t>
            </a:r>
            <a:r>
              <a:rPr lang="en-US" sz="2800" dirty="0" smtClean="0">
                <a:latin typeface="Lucida Sans Unicode"/>
                <a:cs typeface="Lucida Sans Unicode"/>
              </a:rPr>
              <a:t>ǁ BD</a:t>
            </a:r>
          </a:p>
          <a:p>
            <a:r>
              <a:rPr lang="en-US" sz="2800" dirty="0" smtClean="0">
                <a:latin typeface="Lucida Sans Unicode"/>
                <a:cs typeface="Lucida Sans Unicode"/>
              </a:rPr>
              <a:t>          AB = AC</a:t>
            </a:r>
          </a:p>
          <a:p>
            <a:r>
              <a:rPr lang="en-US" sz="2800" dirty="0" smtClean="0">
                <a:latin typeface="Lucida Sans Unicode"/>
                <a:cs typeface="Lucida Sans Unicode"/>
              </a:rPr>
              <a:t>          ∠ACB=25º</a:t>
            </a:r>
          </a:p>
          <a:p>
            <a:r>
              <a:rPr lang="ru-RU" sz="2800" dirty="0" smtClean="0">
                <a:latin typeface="Lucida Sans Unicode"/>
                <a:cs typeface="Lucida Sans Unicode"/>
              </a:rPr>
              <a:t>Найти: ∠</a:t>
            </a:r>
            <a:r>
              <a:rPr lang="en-US" sz="2800" dirty="0" smtClean="0">
                <a:latin typeface="Lucida Sans Unicode"/>
                <a:cs typeface="Lucida Sans Unicode"/>
              </a:rPr>
              <a:t>DBE</a:t>
            </a:r>
            <a:r>
              <a:rPr lang="ru-RU" sz="2800" dirty="0" smtClean="0">
                <a:latin typeface="Lucida Sans Unicode"/>
                <a:cs typeface="Lucida Sans Unicode"/>
              </a:rPr>
              <a:t>.</a:t>
            </a:r>
            <a:endParaRPr lang="ru-RU" sz="28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572000" y="1928802"/>
            <a:ext cx="2786082" cy="15001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29322" y="1714488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0" name="TextBox 29"/>
          <p:cNvSpPr txBox="1"/>
          <p:nvPr/>
        </p:nvSpPr>
        <p:spPr>
          <a:xfrm rot="5400000">
            <a:off x="4541975" y="2244579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1" name="Дуга 30"/>
          <p:cNvSpPr>
            <a:spLocks noChangeAspect="1"/>
          </p:cNvSpPr>
          <p:nvPr/>
        </p:nvSpPr>
        <p:spPr>
          <a:xfrm rot="10800000">
            <a:off x="6143636" y="142873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786182" y="464344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500042"/>
            <a:ext cx="3911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Домашнее задание: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83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№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86182" y="1714488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14744" y="3357562"/>
            <a:ext cx="4857784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43636" y="2071678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4429124" y="3429000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5072066" y="1214422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8072462" y="1428736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642910" y="1857364"/>
            <a:ext cx="439094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Дано:</a:t>
            </a:r>
            <a:r>
              <a:rPr lang="en-US" sz="2800" dirty="0" smtClean="0"/>
              <a:t>AB </a:t>
            </a:r>
            <a:r>
              <a:rPr lang="en-US" sz="2800" dirty="0" smtClean="0">
                <a:latin typeface="Lucida Sans Unicode"/>
                <a:cs typeface="Lucida Sans Unicode"/>
              </a:rPr>
              <a:t>ǁ DE</a:t>
            </a:r>
          </a:p>
          <a:p>
            <a:r>
              <a:rPr lang="en-US" sz="2800" dirty="0" smtClean="0">
                <a:latin typeface="Lucida Sans Unicode"/>
                <a:cs typeface="Lucida Sans Unicode"/>
              </a:rPr>
              <a:t>          ∠ABC:∠EDC =3:4</a:t>
            </a:r>
          </a:p>
          <a:p>
            <a:r>
              <a:rPr lang="en-US" sz="2800" dirty="0" smtClean="0">
                <a:latin typeface="Lucida Sans Unicode"/>
                <a:cs typeface="Lucida Sans Unicode"/>
              </a:rPr>
              <a:t>          ∠BCD=70º</a:t>
            </a:r>
          </a:p>
          <a:p>
            <a:r>
              <a:rPr lang="ru-RU" sz="2800" dirty="0" smtClean="0">
                <a:latin typeface="Lucida Sans Unicode"/>
                <a:cs typeface="Lucida Sans Unicode"/>
              </a:rPr>
              <a:t>Найти: ∠</a:t>
            </a:r>
            <a:r>
              <a:rPr lang="en-US" sz="2800" dirty="0" smtClean="0">
                <a:latin typeface="Lucida Sans Unicode"/>
                <a:cs typeface="Lucida Sans Unicode"/>
              </a:rPr>
              <a:t>ABC,</a:t>
            </a:r>
          </a:p>
          <a:p>
            <a:r>
              <a:rPr lang="en-US" sz="2800" dirty="0" smtClean="0">
                <a:latin typeface="Lucida Sans Unicode"/>
                <a:cs typeface="Lucida Sans Unicode"/>
              </a:rPr>
              <a:t>            </a:t>
            </a:r>
            <a:r>
              <a:rPr lang="en-US" sz="2800" smtClean="0">
                <a:latin typeface="Lucida Sans Unicode"/>
                <a:cs typeface="Lucida Sans Unicode"/>
              </a:rPr>
              <a:t>∠EDC.</a:t>
            </a:r>
            <a:endParaRPr lang="ru-RU" sz="28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572000" y="2357430"/>
            <a:ext cx="1571636" cy="107157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>
            <a:spLocks noChangeAspect="1"/>
          </p:cNvSpPr>
          <p:nvPr/>
        </p:nvSpPr>
        <p:spPr>
          <a:xfrm rot="7800000" flipV="1">
            <a:off x="5544737" y="1901407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7929586" y="357187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cxnSp>
        <p:nvCxnSpPr>
          <p:cNvPr id="20" name="Прямая соединительная линия 19"/>
          <p:cNvCxnSpPr>
            <a:stCxn id="16" idx="2"/>
          </p:cNvCxnSpPr>
          <p:nvPr/>
        </p:nvCxnSpPr>
        <p:spPr>
          <a:xfrm rot="16200000" flipH="1">
            <a:off x="5484627" y="1698420"/>
            <a:ext cx="496677" cy="821341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3643306" y="2214554"/>
            <a:ext cx="4786346" cy="35719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86710" y="207167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</a:t>
            </a:r>
            <a:endParaRPr lang="ru-RU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4286248" y="1785926"/>
            <a:ext cx="50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2000240"/>
            <a:ext cx="6704079" cy="1200329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Задачи </a:t>
            </a:r>
          </a:p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повышенной сложности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4071934" y="1285860"/>
            <a:ext cx="4500594" cy="857256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71868" y="3500438"/>
            <a:ext cx="4500594" cy="857256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714612" y="2143116"/>
            <a:ext cx="2214578" cy="500066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215206" y="3000372"/>
            <a:ext cx="2214578" cy="500066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571868" y="2143116"/>
            <a:ext cx="5000660" cy="135732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5400000">
            <a:off x="3402068" y="2027164"/>
            <a:ext cx="3946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Lucida Sans Unicode"/>
                <a:cs typeface="Lucida Sans Unicode"/>
              </a:rPr>
              <a:t>"</a:t>
            </a:r>
            <a:endParaRPr lang="ru-RU" sz="4400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7902663" y="2884420"/>
            <a:ext cx="3946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Lucida Sans Unicode"/>
                <a:cs typeface="Lucida Sans Unicode"/>
              </a:rPr>
              <a:t>"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3786190"/>
            <a:ext cx="314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Lucida Sans Unicode"/>
                <a:cs typeface="Lucida Sans Unicode"/>
              </a:rPr>
              <a:t>'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1500174"/>
            <a:ext cx="314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Lucida Sans Unicode"/>
                <a:cs typeface="Lucida Sans Unicode"/>
              </a:rPr>
              <a:t>'</a:t>
            </a:r>
            <a:endParaRPr lang="ru-RU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71802" y="3214686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3786182" y="714356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8358214" y="150017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24" y="4286256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500034" y="500042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Задача </a:t>
            </a:r>
            <a:r>
              <a:rPr lang="ru-RU" b="1" dirty="0" smtClean="0"/>
              <a:t>№2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71472" y="4143380"/>
            <a:ext cx="45576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Доказать: АВ </a:t>
            </a:r>
            <a:r>
              <a:rPr lang="en-US" sz="3600" dirty="0" smtClean="0">
                <a:latin typeface="Lucida Sans Unicode"/>
                <a:cs typeface="Lucida Sans Unicode"/>
              </a:rPr>
              <a:t>ǁ</a:t>
            </a:r>
            <a:r>
              <a:rPr lang="ru-RU" sz="3600" dirty="0" smtClean="0">
                <a:latin typeface="Lucida Sans Unicode"/>
                <a:cs typeface="Lucida Sans Unicode"/>
              </a:rPr>
              <a:t>С</a:t>
            </a:r>
            <a:r>
              <a:rPr lang="en-US" sz="3600" dirty="0" smtClean="0">
                <a:latin typeface="Lucida Sans Unicode"/>
                <a:cs typeface="Lucida Sans Unicode"/>
              </a:rPr>
              <a:t>D</a:t>
            </a:r>
          </a:p>
          <a:p>
            <a:r>
              <a:rPr lang="en-US" sz="3600" dirty="0" smtClean="0">
                <a:latin typeface="Lucida Sans Unicode"/>
                <a:cs typeface="Lucida Sans Unicode"/>
              </a:rPr>
              <a:t>                 </a:t>
            </a:r>
            <a:r>
              <a:rPr lang="ru-RU" sz="3600" dirty="0" smtClean="0">
                <a:latin typeface="Lucida Sans Unicode"/>
                <a:cs typeface="Lucida Sans Unicode"/>
              </a:rPr>
              <a:t>ВС </a:t>
            </a:r>
            <a:r>
              <a:rPr lang="en-US" sz="3600" dirty="0" smtClean="0">
                <a:latin typeface="Lucida Sans Unicode"/>
                <a:cs typeface="Lucida Sans Unicode"/>
              </a:rPr>
              <a:t>ǁ</a:t>
            </a:r>
            <a:r>
              <a:rPr lang="ru-RU" sz="3600" dirty="0" smtClean="0">
                <a:latin typeface="Lucida Sans Unicode"/>
                <a:cs typeface="Lucida Sans Unicode"/>
              </a:rPr>
              <a:t> А</a:t>
            </a:r>
            <a:r>
              <a:rPr lang="en-US" sz="3600" dirty="0" smtClean="0">
                <a:latin typeface="Lucida Sans Unicode"/>
                <a:cs typeface="Lucida Sans Unicode"/>
              </a:rPr>
              <a:t>D</a:t>
            </a:r>
            <a:r>
              <a:rPr lang="ru-RU" sz="3600" dirty="0" smtClean="0">
                <a:latin typeface="Lucida Sans Unicode"/>
                <a:cs typeface="Lucida Sans Unicode"/>
              </a:rPr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№1</a:t>
            </a:r>
            <a:endParaRPr lang="ru-RU" sz="20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9058" y="1714488"/>
            <a:ext cx="4429156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857620" y="3500438"/>
            <a:ext cx="4429156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4536281" y="2107397"/>
            <a:ext cx="3714776" cy="150019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29058" y="1142984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300037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8" y="642918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1214422"/>
            <a:ext cx="478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72264" y="3000372"/>
            <a:ext cx="478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715140" y="3571876"/>
            <a:ext cx="478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3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1000108"/>
            <a:ext cx="416331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r>
              <a:rPr lang="en-US" sz="3200" dirty="0" smtClean="0"/>
              <a:t> </a:t>
            </a:r>
            <a:r>
              <a:rPr lang="ru-RU" sz="3200" dirty="0" smtClean="0"/>
              <a:t>а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Lucida Sans Unicode"/>
                <a:cs typeface="Lucida Sans Unicode"/>
              </a:rPr>
              <a:t>ǁ b,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C – </a:t>
            </a:r>
            <a:r>
              <a:rPr lang="ru-RU" sz="3200" dirty="0" smtClean="0">
                <a:latin typeface="Lucida Sans Unicode"/>
                <a:cs typeface="Lucida Sans Unicode"/>
              </a:rPr>
              <a:t>секущая,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∠3&lt;∠1+∠2 на150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∠1, ∠2, ∠3.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№2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57620" y="3500438"/>
            <a:ext cx="5143536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6107917" y="2107397"/>
            <a:ext cx="1928826" cy="114300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72066" y="1928802"/>
            <a:ext cx="57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М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6286512" y="1142984"/>
            <a:ext cx="463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714744" y="2928934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28596" y="1785926"/>
            <a:ext cx="492634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r>
              <a:rPr lang="en-US" sz="3200" dirty="0" smtClean="0"/>
              <a:t> MN </a:t>
            </a:r>
            <a:r>
              <a:rPr lang="en-US" sz="3200" dirty="0" smtClean="0">
                <a:latin typeface="Lucida Sans Unicode"/>
                <a:cs typeface="Lucida Sans Unicode"/>
              </a:rPr>
              <a:t>ǁ PK,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KE –</a:t>
            </a:r>
            <a:r>
              <a:rPr lang="ru-RU" sz="3200" dirty="0" smtClean="0">
                <a:latin typeface="Lucida Sans Unicode"/>
                <a:cs typeface="Lucida Sans Unicode"/>
              </a:rPr>
              <a:t>биссектриса ∠</a:t>
            </a:r>
            <a:r>
              <a:rPr lang="en-US" sz="3200" dirty="0" smtClean="0">
                <a:latin typeface="Lucida Sans Unicode"/>
                <a:cs typeface="Lucida Sans Unicode"/>
              </a:rPr>
              <a:t>PKD,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BNM=78º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</a:t>
            </a:r>
            <a:r>
              <a:rPr lang="en-US" sz="3200" dirty="0" smtClean="0">
                <a:latin typeface="Lucida Sans Unicode"/>
                <a:cs typeface="Lucida Sans Unicode"/>
              </a:rPr>
              <a:t>a)</a:t>
            </a:r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BKE.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б) Пересекаются ли 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прямые </a:t>
            </a:r>
            <a:r>
              <a:rPr lang="en-US" sz="3200" dirty="0" smtClean="0">
                <a:latin typeface="Lucida Sans Unicode"/>
                <a:cs typeface="Lucida Sans Unicode"/>
              </a:rPr>
              <a:t>AB </a:t>
            </a:r>
            <a:r>
              <a:rPr lang="ru-RU" sz="3200" dirty="0" smtClean="0">
                <a:latin typeface="Lucida Sans Unicode"/>
                <a:cs typeface="Lucida Sans Unicode"/>
              </a:rPr>
              <a:t>и КЕ, 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Если ∠</a:t>
            </a:r>
            <a:r>
              <a:rPr lang="en-US" sz="3200" dirty="0" smtClean="0">
                <a:latin typeface="Lucida Sans Unicode"/>
                <a:cs typeface="Lucida Sans Unicode"/>
              </a:rPr>
              <a:t>BMN=51º?</a:t>
            </a:r>
            <a:r>
              <a:rPr lang="ru-RU" sz="3200" dirty="0" smtClean="0">
                <a:latin typeface="Lucida Sans Unicode"/>
                <a:cs typeface="Lucida Sans Unicode"/>
              </a:rPr>
              <a:t>.</a:t>
            </a:r>
            <a:endParaRPr lang="ru-RU" sz="3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857620" y="785794"/>
            <a:ext cx="4000528" cy="271464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5143504" y="2714620"/>
            <a:ext cx="1071570" cy="642942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7358082" y="2357430"/>
            <a:ext cx="1571636" cy="10001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15008" y="3571876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</a:t>
            </a:r>
            <a:endParaRPr lang="ru-RU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7358082" y="3571876"/>
            <a:ext cx="50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K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8072462" y="1643050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sp>
        <p:nvSpPr>
          <p:cNvPr id="32" name="Дуга 31"/>
          <p:cNvSpPr/>
          <p:nvPr/>
        </p:nvSpPr>
        <p:spPr>
          <a:xfrm rot="16200000">
            <a:off x="5286380" y="307181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</a:t>
            </a:r>
            <a:r>
              <a:rPr lang="en-US" sz="2000" b="1" dirty="0" smtClean="0"/>
              <a:t>3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57620" y="3500438"/>
            <a:ext cx="4929222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3857620" y="1714488"/>
            <a:ext cx="2571768" cy="178595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00496" y="1214422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21429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3143248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3429000"/>
            <a:ext cx="481253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AE –</a:t>
            </a:r>
            <a:r>
              <a:rPr lang="ru-RU" sz="3200" dirty="0" smtClean="0">
                <a:latin typeface="Lucida Sans Unicode"/>
                <a:cs typeface="Lucida Sans Unicode"/>
              </a:rPr>
              <a:t>биссектриса △</a:t>
            </a:r>
            <a:r>
              <a:rPr lang="en-US" sz="3200" dirty="0" smtClean="0">
                <a:latin typeface="Lucida Sans Unicode"/>
                <a:cs typeface="Lucida Sans Unicode"/>
              </a:rPr>
              <a:t>ABC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AD=DE, AE=EC,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ACB=37º.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</a:t>
            </a:r>
            <a:r>
              <a:rPr lang="en-US" sz="3200" dirty="0" smtClean="0">
                <a:latin typeface="Lucida Sans Unicode"/>
                <a:cs typeface="Lucida Sans Unicode"/>
              </a:rPr>
              <a:t>a)</a:t>
            </a:r>
            <a:r>
              <a:rPr lang="ru-RU" sz="3200" dirty="0" smtClean="0">
                <a:latin typeface="Lucida Sans Unicode"/>
                <a:cs typeface="Lucida Sans Unicode"/>
              </a:rPr>
              <a:t>∠</a:t>
            </a:r>
            <a:r>
              <a:rPr lang="en-US" sz="3200" dirty="0" smtClean="0">
                <a:latin typeface="Lucida Sans Unicode"/>
                <a:cs typeface="Lucida Sans Unicode"/>
              </a:rPr>
              <a:t>BDE.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2857488" y="1500174"/>
            <a:ext cx="3000396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00562" y="1643050"/>
            <a:ext cx="1857388" cy="7143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429652" y="3500438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6286512" y="1285860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sp>
        <p:nvSpPr>
          <p:cNvPr id="32" name="Дуга 31"/>
          <p:cNvSpPr/>
          <p:nvPr/>
        </p:nvSpPr>
        <p:spPr>
          <a:xfrm>
            <a:off x="3500430" y="307181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857752" y="500042"/>
            <a:ext cx="3929090" cy="314327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16200000">
            <a:off x="7715272" y="3143248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16200000">
            <a:off x="7858148" y="321468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7000892" y="2214554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399231" y="2030265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000628" y="142873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"</a:t>
            </a:r>
            <a:endParaRPr lang="ru-RU" sz="4400" dirty="0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4234479" y="183769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"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</a:t>
            </a:r>
            <a:r>
              <a:rPr lang="en-US" sz="2000" b="1" dirty="0" smtClean="0"/>
              <a:t>4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57620" y="3500438"/>
            <a:ext cx="4929222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3857620" y="1714488"/>
            <a:ext cx="2571768" cy="178595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86512" y="1214422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21429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3143248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3429000"/>
            <a:ext cx="489749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AD –</a:t>
            </a:r>
            <a:r>
              <a:rPr lang="ru-RU" sz="3200" dirty="0" smtClean="0">
                <a:latin typeface="Lucida Sans Unicode"/>
                <a:cs typeface="Lucida Sans Unicode"/>
              </a:rPr>
              <a:t>биссектриса △</a:t>
            </a:r>
            <a:r>
              <a:rPr lang="en-US" sz="3200" dirty="0" smtClean="0">
                <a:latin typeface="Lucida Sans Unicode"/>
                <a:cs typeface="Lucida Sans Unicode"/>
              </a:rPr>
              <a:t>ABC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AO=OD, MO┻AD.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Доказать:</a:t>
            </a:r>
            <a:r>
              <a:rPr lang="en-US" sz="3200" dirty="0" smtClean="0">
                <a:latin typeface="Lucida Sans Unicode"/>
                <a:cs typeface="Lucida Sans Unicode"/>
              </a:rPr>
              <a:t>AB ǁ MD.</a:t>
            </a:r>
            <a:endParaRPr lang="ru-RU" sz="3200" dirty="0" smtClean="0">
              <a:latin typeface="Lucida Sans Unicode"/>
              <a:cs typeface="Lucida Sans Unicode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2857488" y="1500174"/>
            <a:ext cx="3000396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5107785" y="2321711"/>
            <a:ext cx="1857388" cy="64294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429652" y="3500438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5429256" y="3571876"/>
            <a:ext cx="57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</a:t>
            </a:r>
            <a:endParaRPr lang="ru-RU" sz="3600" dirty="0"/>
          </a:p>
        </p:txBody>
      </p:sp>
      <p:sp>
        <p:nvSpPr>
          <p:cNvPr id="32" name="Дуга 31"/>
          <p:cNvSpPr/>
          <p:nvPr/>
        </p:nvSpPr>
        <p:spPr>
          <a:xfrm>
            <a:off x="3500430" y="307181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857752" y="500042"/>
            <a:ext cx="3929090" cy="314327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16200000">
            <a:off x="7715272" y="3143248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16200000">
            <a:off x="7858148" y="321468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399231" y="2030265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V="1">
            <a:off x="4929190" y="2786058"/>
            <a:ext cx="928694" cy="642942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4613413" y="2530331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4714876" y="2000240"/>
            <a:ext cx="548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500174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</a:t>
            </a:r>
            <a:r>
              <a:rPr lang="en-US" sz="2000" b="1" dirty="0" smtClean="0"/>
              <a:t>1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57620" y="3500438"/>
            <a:ext cx="4929222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V="1">
            <a:off x="4250529" y="2107397"/>
            <a:ext cx="1571636" cy="1357322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29124" y="21429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3143248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3429000"/>
            <a:ext cx="44133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AM=AN,∠MNC=117º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∠ABC=63º.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Доказать:</a:t>
            </a:r>
            <a:r>
              <a:rPr lang="en-US" sz="3200" dirty="0" smtClean="0">
                <a:latin typeface="Lucida Sans Unicode"/>
                <a:cs typeface="Lucida Sans Unicode"/>
              </a:rPr>
              <a:t>MN ǁ BC.</a:t>
            </a:r>
            <a:endParaRPr lang="ru-RU" sz="3200" dirty="0" smtClean="0">
              <a:latin typeface="Lucida Sans Unicode"/>
              <a:cs typeface="Lucida Sans Unicode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2857488" y="1500174"/>
            <a:ext cx="3000396" cy="100013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86644" y="364331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5500694" y="3643314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</a:t>
            </a:r>
            <a:endParaRPr lang="ru-RU" sz="3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4643438" y="714356"/>
            <a:ext cx="3143272" cy="271464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2910" y="642918"/>
            <a:ext cx="3041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Домашнее задание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57620" y="1571612"/>
            <a:ext cx="57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500174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</a:t>
            </a:r>
            <a:r>
              <a:rPr lang="en-US" sz="2000" b="1" dirty="0" smtClean="0"/>
              <a:t>2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85918" y="3286124"/>
            <a:ext cx="7072362" cy="35719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3714744" y="428604"/>
            <a:ext cx="5286412" cy="214314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29124" y="214290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214678" y="3286124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3786190"/>
            <a:ext cx="69220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BD</a:t>
            </a:r>
            <a:r>
              <a:rPr lang="ru-RU" sz="3200" dirty="0" smtClean="0">
                <a:latin typeface="Lucida Sans Unicode"/>
                <a:cs typeface="Lucida Sans Unicode"/>
              </a:rPr>
              <a:t> </a:t>
            </a:r>
            <a:r>
              <a:rPr lang="en-US" sz="3200" dirty="0" smtClean="0">
                <a:latin typeface="Lucida Sans Unicode"/>
                <a:cs typeface="Lucida Sans Unicode"/>
              </a:rPr>
              <a:t>ǁ</a:t>
            </a:r>
            <a:r>
              <a:rPr lang="ru-RU" sz="3200" smtClean="0">
                <a:latin typeface="Lucida Sans Unicode"/>
                <a:cs typeface="Lucida Sans Unicode"/>
              </a:rPr>
              <a:t> </a:t>
            </a:r>
            <a:r>
              <a:rPr lang="en-US" sz="3200" smtClean="0">
                <a:latin typeface="Lucida Sans Unicode"/>
                <a:cs typeface="Lucida Sans Unicode"/>
              </a:rPr>
              <a:t>AC</a:t>
            </a:r>
            <a:r>
              <a:rPr lang="en-US" sz="3200" dirty="0" smtClean="0">
                <a:latin typeface="Lucida Sans Unicode"/>
                <a:cs typeface="Lucida Sans Unicode"/>
              </a:rPr>
              <a:t>, BC</a:t>
            </a:r>
            <a:r>
              <a:rPr lang="ru-RU" sz="3200" dirty="0" smtClean="0">
                <a:latin typeface="Lucida Sans Unicode"/>
                <a:cs typeface="Lucida Sans Unicode"/>
              </a:rPr>
              <a:t> – биссектриса ∠</a:t>
            </a:r>
            <a:r>
              <a:rPr lang="en-US" sz="3200" dirty="0" smtClean="0">
                <a:latin typeface="Lucida Sans Unicode"/>
                <a:cs typeface="Lucida Sans Unicode"/>
              </a:rPr>
              <a:t>ABD,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∠EAB=116º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∠ВСА</a:t>
            </a:r>
            <a:endParaRPr lang="en-US" sz="3200" dirty="0" smtClean="0">
              <a:latin typeface="Lucida Sans Unicode"/>
              <a:cs typeface="Lucida Sans Unicode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2214546" y="1285860"/>
            <a:ext cx="3429024" cy="185738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86644" y="364331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8143900" y="785794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4607719" y="750075"/>
            <a:ext cx="3714776" cy="321471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2910" y="642918"/>
            <a:ext cx="3041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Домашнее задание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14546" y="278605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sp>
        <p:nvSpPr>
          <p:cNvPr id="31" name="Дуга 30"/>
          <p:cNvSpPr/>
          <p:nvPr/>
        </p:nvSpPr>
        <p:spPr>
          <a:xfrm rot="5400000">
            <a:off x="4214810" y="0"/>
            <a:ext cx="914400" cy="914400"/>
          </a:xfrm>
          <a:prstGeom prst="arc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6858016" y="3000372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000108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№3</a:t>
            </a:r>
            <a:endParaRPr lang="ru-RU" sz="20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0" y="3000372"/>
            <a:ext cx="3500462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4572000" y="1857364"/>
            <a:ext cx="2428892" cy="1143008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00694" y="142852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643174" y="5072074"/>
            <a:ext cx="500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1357298"/>
            <a:ext cx="36247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en-US" sz="3200" dirty="0" smtClean="0">
                <a:latin typeface="Lucida Sans Unicode"/>
                <a:cs typeface="Lucida Sans Unicode"/>
              </a:rPr>
              <a:t>AD=DC, DE ǁ AC,</a:t>
            </a:r>
          </a:p>
          <a:p>
            <a:r>
              <a:rPr lang="en-US" sz="3200" dirty="0" smtClean="0">
                <a:latin typeface="Lucida Sans Unicode"/>
                <a:cs typeface="Lucida Sans Unicode"/>
              </a:rPr>
              <a:t>∠1=30º.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∠2, ∠3</a:t>
            </a:r>
            <a:r>
              <a:rPr lang="en-US" sz="3200" dirty="0" smtClean="0">
                <a:latin typeface="Lucida Sans Unicode"/>
                <a:cs typeface="Lucida Sans Unicode"/>
              </a:rPr>
              <a:t>.</a:t>
            </a:r>
            <a:endParaRPr lang="ru-RU" sz="3200" dirty="0" smtClean="0">
              <a:latin typeface="Lucida Sans Unicode"/>
              <a:cs typeface="Lucida Sans Unicode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2035951" y="1750207"/>
            <a:ext cx="5000660" cy="264320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072462" y="292893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ru-RU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6929454" y="135729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  <a:endParaRPr lang="ru-RU" sz="3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5679289" y="750075"/>
            <a:ext cx="2571768" cy="221457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472" y="428604"/>
            <a:ext cx="3041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Домашнее задание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71934" y="2500306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</a:t>
            </a:r>
            <a:endParaRPr lang="ru-RU" sz="3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214678" y="3143248"/>
            <a:ext cx="4857784" cy="242889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714876" y="2285992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0430" y="4786322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0628" y="27146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</a:rPr>
              <a:t>1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00760" y="2857496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3970471" y="3673339"/>
            <a:ext cx="543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781" y="357166"/>
            <a:ext cx="8807219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Аксиома параллельных прямых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142984"/>
            <a:ext cx="16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Задача №1</a:t>
            </a:r>
            <a:endParaRPr lang="ru-RU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14678" y="3571876"/>
            <a:ext cx="4714908" cy="142876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821769" y="2964653"/>
            <a:ext cx="3071834" cy="100013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250661" y="3107529"/>
            <a:ext cx="3071834" cy="100013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57884" y="2500306"/>
            <a:ext cx="2571768" cy="35719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00958" y="3643314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858148" y="2000240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16" y="1785926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857752" y="1928802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071934" y="328612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86578" y="335756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00826" y="335756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0034" y="2428868"/>
            <a:ext cx="42627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</a:t>
            </a:r>
            <a:r>
              <a:rPr lang="ru-RU" sz="3200" dirty="0" smtClean="0">
                <a:latin typeface="Lucida Sans Unicode"/>
                <a:cs typeface="Lucida Sans Unicode"/>
              </a:rPr>
              <a:t>∠1=100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    </a:t>
            </a:r>
            <a:r>
              <a:rPr lang="en-US" sz="3200" dirty="0" smtClean="0">
                <a:latin typeface="Lucida Sans Unicode"/>
                <a:cs typeface="Lucida Sans Unicode"/>
              </a:rPr>
              <a:t>∠</a:t>
            </a:r>
            <a:r>
              <a:rPr lang="ru-RU" sz="3200" dirty="0" smtClean="0">
                <a:latin typeface="Lucida Sans Unicode"/>
                <a:cs typeface="Lucida Sans Unicode"/>
              </a:rPr>
              <a:t>2=80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    </a:t>
            </a:r>
            <a:r>
              <a:rPr lang="en-US" sz="3200" dirty="0" err="1" smtClean="0">
                <a:latin typeface="Lucida Sans Unicode"/>
                <a:cs typeface="Lucida Sans Unicode"/>
              </a:rPr>
              <a:t>d∩b</a:t>
            </a:r>
            <a:endParaRPr lang="en-US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Определить: 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пересечет ли 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прямая </a:t>
            </a:r>
            <a:r>
              <a:rPr lang="en-US" sz="3200" dirty="0" smtClean="0">
                <a:latin typeface="Lucida Sans Unicode"/>
                <a:cs typeface="Lucida Sans Unicode"/>
              </a:rPr>
              <a:t>d</a:t>
            </a:r>
            <a:r>
              <a:rPr lang="ru-RU" sz="3200" dirty="0" smtClean="0">
                <a:latin typeface="Lucida Sans Unicode"/>
                <a:cs typeface="Lucida Sans Unicode"/>
              </a:rPr>
              <a:t> прямую а?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16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Задача №2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643174" y="3357562"/>
            <a:ext cx="5214974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500562" y="5072074"/>
            <a:ext cx="5214974" cy="1588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5214942" y="3357562"/>
            <a:ext cx="907206" cy="642942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14942" y="4000504"/>
            <a:ext cx="3929058" cy="12858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00364" y="271462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2714620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8286776" y="4429132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457200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Е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857752" y="3786190"/>
            <a:ext cx="47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3143240" y="3643314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786446" y="3643314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60</a:t>
            </a:r>
            <a:r>
              <a:rPr lang="en-US" sz="2800" b="1" dirty="0" smtClean="0"/>
              <a:t>º</a:t>
            </a:r>
            <a:endParaRPr lang="ru-RU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500958" y="521495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150</a:t>
            </a:r>
            <a:r>
              <a:rPr lang="en-US" sz="2800" b="1" dirty="0" smtClean="0"/>
              <a:t>º</a:t>
            </a:r>
            <a:endParaRPr lang="ru-RU" sz="2800" b="1" dirty="0"/>
          </a:p>
        </p:txBody>
      </p:sp>
      <p:sp>
        <p:nvSpPr>
          <p:cNvPr id="24" name="Дуга 23"/>
          <p:cNvSpPr/>
          <p:nvPr/>
        </p:nvSpPr>
        <p:spPr>
          <a:xfrm>
            <a:off x="5072066" y="3786190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5148634" y="328099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Lucida Sans Unicode"/>
                <a:cs typeface="Lucida Sans Unicode"/>
              </a:rPr>
              <a:t>╭</a:t>
            </a:r>
            <a:endParaRPr lang="ru-RU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714876" y="3286124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30</a:t>
            </a:r>
            <a:r>
              <a:rPr lang="en-US" sz="2800" b="1" dirty="0" smtClean="0"/>
              <a:t>º</a:t>
            </a:r>
            <a:endParaRPr lang="ru-RU" sz="2800" b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2928926" y="2571744"/>
            <a:ext cx="2143140" cy="142876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Дуга 38"/>
          <p:cNvSpPr/>
          <p:nvPr/>
        </p:nvSpPr>
        <p:spPr>
          <a:xfrm rot="5400000" flipV="1">
            <a:off x="8358214" y="4643446"/>
            <a:ext cx="914400" cy="9144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214942" y="4000504"/>
            <a:ext cx="2428892" cy="15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14348" y="1142984"/>
            <a:ext cx="786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Пересечет ли прямая а прямую </a:t>
            </a:r>
            <a:r>
              <a:rPr lang="en-US" sz="3200" dirty="0" smtClean="0"/>
              <a:t>D</a:t>
            </a:r>
            <a:r>
              <a:rPr lang="ru-RU" sz="3200" dirty="0" smtClean="0"/>
              <a:t>Е?</a:t>
            </a:r>
            <a:endParaRPr lang="ru-RU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7286644" y="3500438"/>
            <a:ext cx="420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571480"/>
            <a:ext cx="7994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Свойства параллельных прямых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3636" y="1142984"/>
            <a:ext cx="216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Устные задачи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№1</a:t>
            </a:r>
            <a:endParaRPr lang="ru-RU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43306" y="2643182"/>
            <a:ext cx="4714908" cy="7143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643306" y="4286256"/>
            <a:ext cx="4714908" cy="7143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750463" y="2964653"/>
            <a:ext cx="3500462" cy="1285884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57620" y="2143116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786182" y="371475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43570" y="1643050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2214554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357818" y="2571744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786446" y="2571744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357818" y="385762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28596" y="1857364"/>
            <a:ext cx="40975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</a:t>
            </a:r>
            <a:r>
              <a:rPr lang="ru-RU" sz="3200" dirty="0" smtClean="0">
                <a:latin typeface="Lucida Sans Unicode"/>
                <a:cs typeface="Lucida Sans Unicode"/>
              </a:rPr>
              <a:t>∠1=75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    а </a:t>
            </a:r>
            <a:r>
              <a:rPr lang="en-US" sz="3200" dirty="0" smtClean="0">
                <a:latin typeface="Lucida Sans Unicode"/>
                <a:cs typeface="Lucida Sans Unicode"/>
              </a:rPr>
              <a:t>ǁ</a:t>
            </a:r>
            <a:r>
              <a:rPr lang="ru-RU" sz="3200" dirty="0" smtClean="0">
                <a:latin typeface="Lucida Sans Unicode"/>
                <a:cs typeface="Lucida Sans Unicode"/>
              </a:rPr>
              <a:t> </a:t>
            </a:r>
            <a:r>
              <a:rPr lang="en-US" sz="3200" dirty="0" smtClean="0">
                <a:latin typeface="Lucida Sans Unicode"/>
                <a:cs typeface="Lucida Sans Unicode"/>
              </a:rPr>
              <a:t>b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∠2, ∠3, ∠4.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42860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№2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286116" y="1214422"/>
            <a:ext cx="4500594" cy="1643074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929058" y="2857496"/>
            <a:ext cx="4500594" cy="1643074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071934" y="2714620"/>
            <a:ext cx="3929090" cy="500066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28992" y="2000240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71934" y="371475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215074" y="121442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215074" y="171448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8" y="178592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572132" y="314324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9322" y="371475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6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929322" y="314324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0034" y="714356"/>
            <a:ext cx="49439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Дано: </a:t>
            </a:r>
            <a:r>
              <a:rPr lang="ru-RU" sz="3200" dirty="0" smtClean="0">
                <a:latin typeface="Lucida Sans Unicode"/>
                <a:cs typeface="Lucida Sans Unicode"/>
              </a:rPr>
              <a:t>∠1+∠2=160</a:t>
            </a:r>
            <a:r>
              <a:rPr lang="en-US" sz="3200" dirty="0" smtClean="0">
                <a:latin typeface="Lucida Sans Unicode"/>
                <a:cs typeface="Lucida Sans Unicode"/>
              </a:rPr>
              <a:t>º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             а</a:t>
            </a:r>
            <a:r>
              <a:rPr lang="en-US" sz="3200" dirty="0" smtClean="0">
                <a:latin typeface="Lucida Sans Unicode"/>
                <a:cs typeface="Lucida Sans Unicode"/>
              </a:rPr>
              <a:t> ǁ b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Найти: ∠3, ∠4, ∠5, ∠6.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314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№3          (письменно)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14810" y="2143116"/>
            <a:ext cx="4286280" cy="21431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750463" y="1107265"/>
            <a:ext cx="2928958" cy="271464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393537" y="2321711"/>
            <a:ext cx="2928958" cy="271464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72198" y="1000108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43834" y="192880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500958" y="3857628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00034" y="1357298"/>
            <a:ext cx="40078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Дано: а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Lucida Sans Unicode"/>
                <a:cs typeface="Lucida Sans Unicode"/>
              </a:rPr>
              <a:t>ǁ b</a:t>
            </a:r>
          </a:p>
          <a:p>
            <a:r>
              <a:rPr lang="en-US" sz="3600" dirty="0" smtClean="0">
                <a:latin typeface="Lucida Sans Unicode"/>
                <a:cs typeface="Lucida Sans Unicode"/>
              </a:rPr>
              <a:t>∠1&lt;∠2 </a:t>
            </a:r>
            <a:r>
              <a:rPr lang="ru-RU" sz="3600" dirty="0" smtClean="0">
                <a:latin typeface="Lucida Sans Unicode"/>
                <a:cs typeface="Lucida Sans Unicode"/>
              </a:rPr>
              <a:t>в 4 раза.</a:t>
            </a:r>
          </a:p>
          <a:p>
            <a:r>
              <a:rPr lang="ru-RU" sz="3600" dirty="0" smtClean="0">
                <a:latin typeface="Lucida Sans Unicode"/>
                <a:cs typeface="Lucida Sans Unicode"/>
              </a:rPr>
              <a:t>Найти: ∠3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5214942" y="228599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6578" y="30003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357187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000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№4</a:t>
            </a:r>
            <a:endParaRPr lang="ru-RU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428992" y="2571744"/>
            <a:ext cx="4643470" cy="135732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929058" y="4286256"/>
            <a:ext cx="4643470" cy="1357322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4810" y="2571744"/>
            <a:ext cx="4000528" cy="3071834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2428868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072330" y="2285992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x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929586" y="3786190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335756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500694" y="321468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4500570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785794"/>
            <a:ext cx="47660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Дано:</a:t>
            </a:r>
            <a:r>
              <a:rPr lang="en-US" sz="3600" dirty="0" smtClean="0"/>
              <a:t> x </a:t>
            </a:r>
            <a:r>
              <a:rPr lang="en-US" sz="3600" dirty="0" smtClean="0">
                <a:latin typeface="Lucida Sans Unicode"/>
                <a:cs typeface="Lucida Sans Unicode"/>
              </a:rPr>
              <a:t>ǁ y</a:t>
            </a:r>
          </a:p>
          <a:p>
            <a:r>
              <a:rPr lang="en-US" sz="3600" dirty="0" smtClean="0">
                <a:latin typeface="Lucida Sans Unicode"/>
                <a:cs typeface="Lucida Sans Unicode"/>
              </a:rPr>
              <a:t>          ∠1+∠2=100º</a:t>
            </a:r>
          </a:p>
          <a:p>
            <a:r>
              <a:rPr lang="ru-RU" sz="3600" dirty="0" smtClean="0">
                <a:latin typeface="Lucida Sans Unicode"/>
                <a:cs typeface="Lucida Sans Unicode"/>
              </a:rPr>
              <a:t>Найти: ∠3.</a:t>
            </a:r>
            <a:endParaRPr lang="en-US" sz="3600" dirty="0" smtClean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957</Words>
  <Application>Microsoft Office PowerPoint</Application>
  <PresentationFormat>Экран (4:3)</PresentationFormat>
  <Paragraphs>431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Параллельные прямые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Параллельные прямые</dc:title>
  <dc:creator>Admin</dc:creator>
  <cp:lastModifiedBy>Admin</cp:lastModifiedBy>
  <cp:revision>1</cp:revision>
  <dcterms:created xsi:type="dcterms:W3CDTF">2014-01-21T16:38:08Z</dcterms:created>
  <dcterms:modified xsi:type="dcterms:W3CDTF">2014-01-21T16:43:44Z</dcterms:modified>
</cp:coreProperties>
</file>