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3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59" r:id="rId23"/>
    <p:sldId id="260" r:id="rId24"/>
    <p:sldId id="261" r:id="rId25"/>
    <p:sldId id="26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217BB-AEC6-402B-8480-212CE729AA5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1146-8869-4E0B-A7D0-881B728487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F8BA5-650A-4675-8E03-70BFEFE213EE}" type="slidenum">
              <a:rPr lang="ru-RU"/>
              <a:pPr/>
              <a:t>10</a:t>
            </a:fld>
            <a:endParaRPr lang="ru-RU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Иногда, «лишние» нули не отбрасывают, чтобы показать точность приближения.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96B38-56F9-45E3-8178-A726E2659430}" type="slidenum">
              <a:rPr lang="ru-RU"/>
              <a:pPr/>
              <a:t>18</a:t>
            </a:fld>
            <a:endParaRPr lang="ru-RU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43A50-67E8-46BA-B3CB-868AA203A717}" type="slidenum">
              <a:rPr lang="ru-RU"/>
              <a:pPr/>
              <a:t>19</a:t>
            </a:fld>
            <a:endParaRPr lang="ru-RU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8B5E0-45C8-4557-8C85-15E8CF3A9B70}" type="slidenum">
              <a:rPr lang="ru-RU"/>
              <a:pPr/>
              <a:t>20</a:t>
            </a:fld>
            <a:endParaRPr lang="ru-RU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59A4C4-B391-4E70-866D-E5A16E8E8D6A}" type="slidenum">
              <a:rPr lang="ru-RU"/>
              <a:pPr/>
              <a:t>21</a:t>
            </a:fld>
            <a:endParaRPr lang="ru-RU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EF6A-1E1C-46F3-81CA-561F7F2AE236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58D68-F7E3-4A39-85CB-440FF7676D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33" name="Picture 9" descr="dog_ba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2225" y="1270000"/>
            <a:ext cx="2514600" cy="2741613"/>
          </a:xfrm>
          <a:prstGeom prst="rect">
            <a:avLst/>
          </a:prstGeom>
          <a:noFill/>
        </p:spPr>
      </p:pic>
      <p:sp>
        <p:nvSpPr>
          <p:cNvPr id="410634" name="Text Box 10"/>
          <p:cNvSpPr txBox="1">
            <a:spLocks noChangeArrowheads="1"/>
          </p:cNvSpPr>
          <p:nvPr/>
        </p:nvSpPr>
        <p:spPr bwMode="auto">
          <a:xfrm rot="-4348391">
            <a:off x="353219" y="2220119"/>
            <a:ext cx="641350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10635" name="Text Box 11"/>
          <p:cNvSpPr txBox="1">
            <a:spLocks noChangeArrowheads="1"/>
          </p:cNvSpPr>
          <p:nvPr/>
        </p:nvSpPr>
        <p:spPr bwMode="auto">
          <a:xfrm rot="17455329">
            <a:off x="450057" y="1416844"/>
            <a:ext cx="71120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0000FF"/>
                </a:solidFill>
              </a:rPr>
              <a:t>к</a:t>
            </a:r>
          </a:p>
        </p:txBody>
      </p:sp>
      <p:sp>
        <p:nvSpPr>
          <p:cNvPr id="410636" name="Text Box 12"/>
          <p:cNvSpPr txBox="1">
            <a:spLocks noChangeArrowheads="1"/>
          </p:cNvSpPr>
          <p:nvPr/>
        </p:nvSpPr>
        <p:spPr bwMode="auto">
          <a:xfrm rot="-24901084">
            <a:off x="778669" y="702469"/>
            <a:ext cx="692150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008000"/>
                </a:solidFill>
              </a:rPr>
              <a:t>р</a:t>
            </a:r>
          </a:p>
        </p:txBody>
      </p:sp>
      <p:sp>
        <p:nvSpPr>
          <p:cNvPr id="410637" name="Text Box 13"/>
          <p:cNvSpPr txBox="1">
            <a:spLocks noChangeArrowheads="1"/>
          </p:cNvSpPr>
          <p:nvPr/>
        </p:nvSpPr>
        <p:spPr bwMode="auto">
          <a:xfrm rot="-23937242">
            <a:off x="1354138" y="233363"/>
            <a:ext cx="64135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CC0099"/>
                </a:solidFill>
              </a:rPr>
              <a:t>у</a:t>
            </a:r>
          </a:p>
        </p:txBody>
      </p:sp>
      <p:sp>
        <p:nvSpPr>
          <p:cNvPr id="410638" name="Text Box 14"/>
          <p:cNvSpPr txBox="1">
            <a:spLocks noChangeArrowheads="1"/>
          </p:cNvSpPr>
          <p:nvPr/>
        </p:nvSpPr>
        <p:spPr bwMode="auto">
          <a:xfrm rot="-21877969">
            <a:off x="2051050" y="-7938"/>
            <a:ext cx="600075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A50021"/>
                </a:solidFill>
              </a:rPr>
              <a:t>г</a:t>
            </a:r>
          </a:p>
        </p:txBody>
      </p:sp>
      <p:sp>
        <p:nvSpPr>
          <p:cNvPr id="410639" name="Text Box 15"/>
          <p:cNvSpPr txBox="1">
            <a:spLocks noChangeArrowheads="1"/>
          </p:cNvSpPr>
          <p:nvPr/>
        </p:nvSpPr>
        <p:spPr bwMode="auto">
          <a:xfrm rot="-19966104">
            <a:off x="2582863" y="103188"/>
            <a:ext cx="696912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0000FF"/>
                </a:solidFill>
              </a:rPr>
              <a:t>л</a:t>
            </a:r>
          </a:p>
        </p:txBody>
      </p:sp>
      <p:sp>
        <p:nvSpPr>
          <p:cNvPr id="410640" name="Text Box 16"/>
          <p:cNvSpPr txBox="1">
            <a:spLocks noChangeArrowheads="1"/>
          </p:cNvSpPr>
          <p:nvPr/>
        </p:nvSpPr>
        <p:spPr bwMode="auto">
          <a:xfrm rot="-19172908">
            <a:off x="3103563" y="508000"/>
            <a:ext cx="590550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6600CC"/>
                </a:solidFill>
              </a:rPr>
              <a:t>е</a:t>
            </a:r>
          </a:p>
        </p:txBody>
      </p:sp>
      <p:sp>
        <p:nvSpPr>
          <p:cNvPr id="410641" name="Text Box 17"/>
          <p:cNvSpPr txBox="1">
            <a:spLocks noChangeArrowheads="1"/>
          </p:cNvSpPr>
          <p:nvPr/>
        </p:nvSpPr>
        <p:spPr bwMode="auto">
          <a:xfrm rot="-17593555">
            <a:off x="3348832" y="1131094"/>
            <a:ext cx="71120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A50021"/>
                </a:solidFill>
              </a:rPr>
              <a:t>н</a:t>
            </a:r>
          </a:p>
        </p:txBody>
      </p:sp>
      <p:sp>
        <p:nvSpPr>
          <p:cNvPr id="410643" name="Text Box 19"/>
          <p:cNvSpPr txBox="1">
            <a:spLocks noChangeArrowheads="1"/>
          </p:cNvSpPr>
          <p:nvPr/>
        </p:nvSpPr>
        <p:spPr bwMode="auto">
          <a:xfrm rot="-17204811">
            <a:off x="3613944" y="1893094"/>
            <a:ext cx="711200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0000FF"/>
                </a:solidFill>
              </a:rPr>
              <a:t>и</a:t>
            </a:r>
          </a:p>
        </p:txBody>
      </p:sp>
      <p:sp>
        <p:nvSpPr>
          <p:cNvPr id="410644" name="Text Box 20"/>
          <p:cNvSpPr txBox="1">
            <a:spLocks noChangeArrowheads="1"/>
          </p:cNvSpPr>
          <p:nvPr/>
        </p:nvSpPr>
        <p:spPr bwMode="auto">
          <a:xfrm rot="-17745319">
            <a:off x="3766344" y="2520156"/>
            <a:ext cx="590550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410658" name="Text Box 34"/>
          <p:cNvSpPr txBox="1">
            <a:spLocks noChangeArrowheads="1"/>
          </p:cNvSpPr>
          <p:nvPr/>
        </p:nvSpPr>
        <p:spPr bwMode="auto">
          <a:xfrm>
            <a:off x="4248150" y="2770188"/>
            <a:ext cx="4727575" cy="21050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A50021"/>
                </a:solidFill>
              </a:rPr>
              <a:t>десятичных</a:t>
            </a:r>
          </a:p>
          <a:p>
            <a:r>
              <a:rPr lang="ru-RU" sz="6600">
                <a:solidFill>
                  <a:srgbClr val="A50021"/>
                </a:solidFill>
              </a:rPr>
              <a:t>         дробей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ChangeArrowheads="1"/>
          </p:cNvSpPr>
          <p:nvPr/>
        </p:nvSpPr>
        <p:spPr bwMode="auto">
          <a:xfrm>
            <a:off x="4002088" y="4389438"/>
            <a:ext cx="53975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79" name="Rectangle 3"/>
          <p:cNvSpPr>
            <a:spLocks noChangeArrowheads="1"/>
          </p:cNvSpPr>
          <p:nvPr/>
        </p:nvSpPr>
        <p:spPr bwMode="auto">
          <a:xfrm>
            <a:off x="3482975" y="2217738"/>
            <a:ext cx="538163" cy="938212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142844" y="1833563"/>
            <a:ext cx="485778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26,14017</a:t>
            </a:r>
          </a:p>
        </p:txBody>
      </p:sp>
      <p:sp>
        <p:nvSpPr>
          <p:cNvPr id="485381" name="Freeform 5"/>
          <p:cNvSpPr>
            <a:spLocks/>
          </p:cNvSpPr>
          <p:nvPr/>
        </p:nvSpPr>
        <p:spPr bwMode="auto">
          <a:xfrm>
            <a:off x="2173288" y="1484313"/>
            <a:ext cx="1227137" cy="7540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5382" name="Text Box 6"/>
          <p:cNvSpPr txBox="1">
            <a:spLocks noChangeArrowheads="1"/>
          </p:cNvSpPr>
          <p:nvPr/>
        </p:nvSpPr>
        <p:spPr bwMode="auto">
          <a:xfrm>
            <a:off x="6108700" y="16589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85383" name="Text Box 7"/>
          <p:cNvSpPr txBox="1">
            <a:spLocks noChangeArrowheads="1"/>
          </p:cNvSpPr>
          <p:nvPr/>
        </p:nvSpPr>
        <p:spPr bwMode="auto">
          <a:xfrm>
            <a:off x="4632325" y="1773238"/>
            <a:ext cx="414568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26,140</a:t>
            </a: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714348" y="4019550"/>
            <a:ext cx="628654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41,2998308</a:t>
            </a:r>
          </a:p>
        </p:txBody>
      </p:sp>
      <p:sp>
        <p:nvSpPr>
          <p:cNvPr id="485385" name="Freeform 9"/>
          <p:cNvSpPr>
            <a:spLocks/>
          </p:cNvSpPr>
          <p:nvPr/>
        </p:nvSpPr>
        <p:spPr bwMode="auto">
          <a:xfrm>
            <a:off x="2728913" y="3705225"/>
            <a:ext cx="1223962" cy="709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4165600" y="5302250"/>
            <a:ext cx="414568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41,300</a:t>
            </a:r>
          </a:p>
        </p:txBody>
      </p:sp>
      <p:sp>
        <p:nvSpPr>
          <p:cNvPr id="485387" name="Text Box 11"/>
          <p:cNvSpPr txBox="1">
            <a:spLocks noChangeArrowheads="1"/>
          </p:cNvSpPr>
          <p:nvPr/>
        </p:nvSpPr>
        <p:spPr bwMode="auto">
          <a:xfrm>
            <a:off x="636588" y="0"/>
            <a:ext cx="7642225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До тысячных</a:t>
            </a:r>
          </a:p>
        </p:txBody>
      </p:sp>
      <p:sp>
        <p:nvSpPr>
          <p:cNvPr id="485389" name="Oval 13"/>
          <p:cNvSpPr>
            <a:spLocks noChangeArrowheads="1"/>
          </p:cNvSpPr>
          <p:nvPr/>
        </p:nvSpPr>
        <p:spPr bwMode="auto">
          <a:xfrm>
            <a:off x="3187700" y="34798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85390" name="Freeform 14"/>
          <p:cNvSpPr>
            <a:spLocks/>
          </p:cNvSpPr>
          <p:nvPr/>
        </p:nvSpPr>
        <p:spPr bwMode="auto">
          <a:xfrm>
            <a:off x="6786563" y="6448425"/>
            <a:ext cx="1841500" cy="252413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0" y="235"/>
              </a:cxn>
              <a:cxn ang="0">
                <a:pos x="1160" y="228"/>
              </a:cxn>
              <a:cxn ang="0">
                <a:pos x="1145" y="0"/>
              </a:cxn>
            </a:cxnLst>
            <a:rect l="0" t="0" r="r" b="b"/>
            <a:pathLst>
              <a:path w="1160" h="235">
                <a:moveTo>
                  <a:pt x="0" y="38"/>
                </a:moveTo>
                <a:lnTo>
                  <a:pt x="0" y="235"/>
                </a:lnTo>
                <a:lnTo>
                  <a:pt x="1160" y="228"/>
                </a:lnTo>
                <a:lnTo>
                  <a:pt x="1145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5391" name="Freeform 15"/>
          <p:cNvSpPr>
            <a:spLocks/>
          </p:cNvSpPr>
          <p:nvPr/>
        </p:nvSpPr>
        <p:spPr bwMode="auto">
          <a:xfrm>
            <a:off x="7267575" y="2959100"/>
            <a:ext cx="1841500" cy="252413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0" y="235"/>
              </a:cxn>
              <a:cxn ang="0">
                <a:pos x="1160" y="228"/>
              </a:cxn>
              <a:cxn ang="0">
                <a:pos x="1145" y="0"/>
              </a:cxn>
            </a:cxnLst>
            <a:rect l="0" t="0" r="r" b="b"/>
            <a:pathLst>
              <a:path w="1160" h="235">
                <a:moveTo>
                  <a:pt x="0" y="38"/>
                </a:moveTo>
                <a:lnTo>
                  <a:pt x="0" y="235"/>
                </a:lnTo>
                <a:lnTo>
                  <a:pt x="1160" y="228"/>
                </a:lnTo>
                <a:lnTo>
                  <a:pt x="1145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8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8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8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8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8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8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8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nimBg="1"/>
      <p:bldP spid="485379" grpId="0" animBg="1"/>
      <p:bldP spid="485381" grpId="0" animBg="1"/>
      <p:bldP spid="485383" grpId="0"/>
      <p:bldP spid="485384" grpId="0"/>
      <p:bldP spid="485385" grpId="0" animBg="1"/>
      <p:bldP spid="485386" grpId="0"/>
      <p:bldP spid="485389" grpId="0" animBg="1"/>
      <p:bldP spid="485390" grpId="0" animBg="1"/>
      <p:bldP spid="4853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ChangeArrowheads="1"/>
          </p:cNvSpPr>
          <p:nvPr/>
        </p:nvSpPr>
        <p:spPr bwMode="auto">
          <a:xfrm>
            <a:off x="2203450" y="489108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8579" name="Rectangle 3"/>
          <p:cNvSpPr>
            <a:spLocks noChangeArrowheads="1"/>
          </p:cNvSpPr>
          <p:nvPr/>
        </p:nvSpPr>
        <p:spPr bwMode="auto">
          <a:xfrm>
            <a:off x="2216150" y="2362200"/>
            <a:ext cx="527050" cy="1011238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928662" y="2100263"/>
            <a:ext cx="4071966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537,858</a:t>
            </a:r>
          </a:p>
        </p:txBody>
      </p:sp>
      <p:sp>
        <p:nvSpPr>
          <p:cNvPr id="408581" name="Freeform 5"/>
          <p:cNvSpPr>
            <a:spLocks/>
          </p:cNvSpPr>
          <p:nvPr/>
        </p:nvSpPr>
        <p:spPr bwMode="auto">
          <a:xfrm>
            <a:off x="1339850" y="1882775"/>
            <a:ext cx="723900" cy="585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8582" name="Text Box 6"/>
          <p:cNvSpPr txBox="1">
            <a:spLocks noChangeArrowheads="1"/>
          </p:cNvSpPr>
          <p:nvPr/>
        </p:nvSpPr>
        <p:spPr bwMode="auto">
          <a:xfrm>
            <a:off x="6108700" y="21034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08583" name="Text Box 7"/>
          <p:cNvSpPr txBox="1">
            <a:spLocks noChangeArrowheads="1"/>
          </p:cNvSpPr>
          <p:nvPr/>
        </p:nvSpPr>
        <p:spPr bwMode="auto">
          <a:xfrm>
            <a:off x="5302250" y="1895475"/>
            <a:ext cx="271901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540</a:t>
            </a:r>
          </a:p>
        </p:txBody>
      </p:sp>
      <p:sp>
        <p:nvSpPr>
          <p:cNvPr id="408584" name="Text Box 8"/>
          <p:cNvSpPr txBox="1">
            <a:spLocks noChangeArrowheads="1"/>
          </p:cNvSpPr>
          <p:nvPr/>
        </p:nvSpPr>
        <p:spPr bwMode="auto">
          <a:xfrm>
            <a:off x="857224" y="4541838"/>
            <a:ext cx="485778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431,2419</a:t>
            </a:r>
          </a:p>
        </p:txBody>
      </p:sp>
      <p:sp>
        <p:nvSpPr>
          <p:cNvPr id="408585" name="Freeform 9"/>
          <p:cNvSpPr>
            <a:spLocks/>
          </p:cNvSpPr>
          <p:nvPr/>
        </p:nvSpPr>
        <p:spPr bwMode="auto">
          <a:xfrm>
            <a:off x="1304925" y="4459288"/>
            <a:ext cx="792163" cy="588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8586" name="Text Box 10"/>
          <p:cNvSpPr txBox="1">
            <a:spLocks noChangeArrowheads="1"/>
          </p:cNvSpPr>
          <p:nvPr/>
        </p:nvSpPr>
        <p:spPr bwMode="auto">
          <a:xfrm>
            <a:off x="5649913" y="4592638"/>
            <a:ext cx="271901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430</a:t>
            </a:r>
          </a:p>
        </p:txBody>
      </p: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635000" y="-306388"/>
            <a:ext cx="1381340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0000FF"/>
              </a:solidFill>
            </a:endParaRPr>
          </a:p>
          <a:p>
            <a:endParaRPr lang="ru-RU" dirty="0">
              <a:solidFill>
                <a:srgbClr val="0000FF"/>
              </a:solidFill>
            </a:endParaRPr>
          </a:p>
          <a:p>
            <a:endParaRPr lang="ru-RU" dirty="0" smtClean="0">
              <a:solidFill>
                <a:srgbClr val="0000FF"/>
              </a:solidFill>
            </a:endParaRPr>
          </a:p>
          <a:p>
            <a:r>
              <a:rPr lang="ru-RU" dirty="0" smtClean="0">
                <a:solidFill>
                  <a:srgbClr val="0000FF"/>
                </a:solidFill>
              </a:rPr>
              <a:t>До </a:t>
            </a:r>
            <a:r>
              <a:rPr lang="ru-RU" dirty="0">
                <a:solidFill>
                  <a:srgbClr val="0000FF"/>
                </a:solidFill>
              </a:rPr>
              <a:t>десятков</a:t>
            </a:r>
          </a:p>
        </p:txBody>
      </p:sp>
      <p:sp>
        <p:nvSpPr>
          <p:cNvPr id="408590" name="Text Box 14"/>
          <p:cNvSpPr txBox="1">
            <a:spLocks noChangeArrowheads="1"/>
          </p:cNvSpPr>
          <p:nvPr/>
        </p:nvSpPr>
        <p:spPr bwMode="auto">
          <a:xfrm>
            <a:off x="2274888" y="1060450"/>
            <a:ext cx="7040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 dirty="0">
                <a:solidFill>
                  <a:srgbClr val="3399FF"/>
                </a:solidFill>
              </a:rPr>
              <a:t>0</a:t>
            </a:r>
          </a:p>
        </p:txBody>
      </p:sp>
      <p:sp>
        <p:nvSpPr>
          <p:cNvPr id="408591" name="Line 15"/>
          <p:cNvSpPr>
            <a:spLocks noChangeShapeType="1"/>
          </p:cNvSpPr>
          <p:nvPr/>
        </p:nvSpPr>
        <p:spPr bwMode="auto">
          <a:xfrm flipV="1">
            <a:off x="3141663" y="2446338"/>
            <a:ext cx="1885950" cy="863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8592" name="Oval 16"/>
          <p:cNvSpPr>
            <a:spLocks noChangeArrowheads="1"/>
          </p:cNvSpPr>
          <p:nvPr/>
        </p:nvSpPr>
        <p:spPr bwMode="auto">
          <a:xfrm>
            <a:off x="1214414" y="1428736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08593" name="Freeform 17"/>
          <p:cNvSpPr>
            <a:spLocks/>
          </p:cNvSpPr>
          <p:nvPr/>
        </p:nvSpPr>
        <p:spPr bwMode="auto">
          <a:xfrm>
            <a:off x="2298700" y="1981200"/>
            <a:ext cx="10033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2" y="280"/>
              </a:cxn>
              <a:cxn ang="0">
                <a:pos x="560" y="8"/>
              </a:cxn>
            </a:cxnLst>
            <a:rect l="0" t="0" r="r" b="b"/>
            <a:pathLst>
              <a:path w="560" h="280">
                <a:moveTo>
                  <a:pt x="0" y="0"/>
                </a:moveTo>
                <a:lnTo>
                  <a:pt x="112" y="280"/>
                </a:lnTo>
                <a:lnTo>
                  <a:pt x="560" y="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0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40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0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0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0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8" grpId="0" animBg="1"/>
      <p:bldP spid="408579" grpId="0" animBg="1"/>
      <p:bldP spid="408581" grpId="0" animBg="1"/>
      <p:bldP spid="408583" grpId="0"/>
      <p:bldP spid="408584" grpId="0"/>
      <p:bldP spid="408585" grpId="0" animBg="1"/>
      <p:bldP spid="408586" grpId="0"/>
      <p:bldP spid="408590" grpId="0"/>
      <p:bldP spid="408591" grpId="0" animBg="1"/>
      <p:bldP spid="408592" grpId="0" animBg="1"/>
      <p:bldP spid="4085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1568450" y="490378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8456" name="Text Box 8"/>
          <p:cNvSpPr txBox="1">
            <a:spLocks noChangeArrowheads="1"/>
          </p:cNvSpPr>
          <p:nvPr/>
        </p:nvSpPr>
        <p:spPr bwMode="auto">
          <a:xfrm>
            <a:off x="857224" y="4541838"/>
            <a:ext cx="485778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431,2419</a:t>
            </a:r>
          </a:p>
        </p:txBody>
      </p:sp>
      <p:sp>
        <p:nvSpPr>
          <p:cNvPr id="488451" name="Rectangle 3"/>
          <p:cNvSpPr>
            <a:spLocks noChangeArrowheads="1"/>
          </p:cNvSpPr>
          <p:nvPr/>
        </p:nvSpPr>
        <p:spPr bwMode="auto">
          <a:xfrm>
            <a:off x="1581150" y="2438400"/>
            <a:ext cx="527050" cy="1011238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857224" y="2100263"/>
            <a:ext cx="45005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657,858</a:t>
            </a:r>
          </a:p>
        </p:txBody>
      </p:sp>
      <p:sp>
        <p:nvSpPr>
          <p:cNvPr id="488453" name="Freeform 5"/>
          <p:cNvSpPr>
            <a:spLocks/>
          </p:cNvSpPr>
          <p:nvPr/>
        </p:nvSpPr>
        <p:spPr bwMode="auto">
          <a:xfrm>
            <a:off x="762000" y="1931988"/>
            <a:ext cx="723900" cy="585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8454" name="Text Box 6"/>
          <p:cNvSpPr txBox="1">
            <a:spLocks noChangeArrowheads="1"/>
          </p:cNvSpPr>
          <p:nvPr/>
        </p:nvSpPr>
        <p:spPr bwMode="auto">
          <a:xfrm>
            <a:off x="6108700" y="21034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88455" name="Text Box 7"/>
          <p:cNvSpPr txBox="1">
            <a:spLocks noChangeArrowheads="1"/>
          </p:cNvSpPr>
          <p:nvPr/>
        </p:nvSpPr>
        <p:spPr bwMode="auto">
          <a:xfrm>
            <a:off x="5302250" y="1895475"/>
            <a:ext cx="271901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700</a:t>
            </a:r>
          </a:p>
        </p:txBody>
      </p:sp>
      <p:sp>
        <p:nvSpPr>
          <p:cNvPr id="488457" name="Freeform 9"/>
          <p:cNvSpPr>
            <a:spLocks/>
          </p:cNvSpPr>
          <p:nvPr/>
        </p:nvSpPr>
        <p:spPr bwMode="auto">
          <a:xfrm>
            <a:off x="642938" y="4459288"/>
            <a:ext cx="792162" cy="588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8458" name="Text Box 10"/>
          <p:cNvSpPr txBox="1">
            <a:spLocks noChangeArrowheads="1"/>
          </p:cNvSpPr>
          <p:nvPr/>
        </p:nvSpPr>
        <p:spPr bwMode="auto">
          <a:xfrm>
            <a:off x="5649913" y="4592638"/>
            <a:ext cx="271901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400</a:t>
            </a:r>
          </a:p>
        </p:txBody>
      </p:sp>
      <p:sp>
        <p:nvSpPr>
          <p:cNvPr id="488459" name="Text Box 11"/>
          <p:cNvSpPr txBox="1">
            <a:spLocks noChangeArrowheads="1"/>
          </p:cNvSpPr>
          <p:nvPr/>
        </p:nvSpPr>
        <p:spPr bwMode="auto">
          <a:xfrm>
            <a:off x="2668588" y="0"/>
            <a:ext cx="4930775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До сотен</a:t>
            </a:r>
          </a:p>
        </p:txBody>
      </p:sp>
      <p:sp>
        <p:nvSpPr>
          <p:cNvPr id="488460" name="Text Box 12"/>
          <p:cNvSpPr txBox="1">
            <a:spLocks noChangeArrowheads="1"/>
          </p:cNvSpPr>
          <p:nvPr/>
        </p:nvSpPr>
        <p:spPr bwMode="auto">
          <a:xfrm>
            <a:off x="1614488" y="1111250"/>
            <a:ext cx="14033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3399FF"/>
                </a:solidFill>
              </a:rPr>
              <a:t>00</a:t>
            </a:r>
          </a:p>
        </p:txBody>
      </p:sp>
      <p:sp>
        <p:nvSpPr>
          <p:cNvPr id="488461" name="Line 13"/>
          <p:cNvSpPr>
            <a:spLocks noChangeShapeType="1"/>
          </p:cNvSpPr>
          <p:nvPr/>
        </p:nvSpPr>
        <p:spPr bwMode="auto">
          <a:xfrm flipV="1">
            <a:off x="3141663" y="2446338"/>
            <a:ext cx="1885950" cy="863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8462" name="Oval 14"/>
          <p:cNvSpPr>
            <a:spLocks noChangeArrowheads="1"/>
          </p:cNvSpPr>
          <p:nvPr/>
        </p:nvSpPr>
        <p:spPr bwMode="auto">
          <a:xfrm>
            <a:off x="857224" y="1142984"/>
            <a:ext cx="1071570" cy="100013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88463" name="Freeform 15"/>
          <p:cNvSpPr>
            <a:spLocks/>
          </p:cNvSpPr>
          <p:nvPr/>
        </p:nvSpPr>
        <p:spPr bwMode="auto">
          <a:xfrm>
            <a:off x="1697038" y="2117725"/>
            <a:ext cx="1358900" cy="312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" y="197"/>
              </a:cxn>
              <a:cxn ang="0">
                <a:pos x="689" y="197"/>
              </a:cxn>
              <a:cxn ang="0">
                <a:pos x="856" y="38"/>
              </a:cxn>
            </a:cxnLst>
            <a:rect l="0" t="0" r="r" b="b"/>
            <a:pathLst>
              <a:path w="856" h="197">
                <a:moveTo>
                  <a:pt x="0" y="0"/>
                </a:moveTo>
                <a:lnTo>
                  <a:pt x="60" y="197"/>
                </a:lnTo>
                <a:lnTo>
                  <a:pt x="689" y="197"/>
                </a:lnTo>
                <a:lnTo>
                  <a:pt x="856" y="3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8464" name="Text Box 16"/>
          <p:cNvSpPr txBox="1">
            <a:spLocks noChangeArrowheads="1"/>
          </p:cNvSpPr>
          <p:nvPr/>
        </p:nvSpPr>
        <p:spPr bwMode="auto">
          <a:xfrm>
            <a:off x="1400175" y="3651250"/>
            <a:ext cx="11208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dirty="0">
                <a:solidFill>
                  <a:srgbClr val="3399FF"/>
                </a:solidFill>
              </a:rPr>
              <a:t>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8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48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8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8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8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48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8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0" grpId="0" animBg="1"/>
      <p:bldP spid="488456" grpId="0"/>
      <p:bldP spid="488451" grpId="0" animBg="1"/>
      <p:bldP spid="488453" grpId="0" animBg="1"/>
      <p:bldP spid="488455" grpId="0"/>
      <p:bldP spid="488457" grpId="0" animBg="1"/>
      <p:bldP spid="488458" grpId="0"/>
      <p:bldP spid="488460" grpId="0"/>
      <p:bldP spid="488461" grpId="0" animBg="1"/>
      <p:bldP spid="488462" grpId="0" animBg="1"/>
      <p:bldP spid="488463" grpId="0" animBg="1"/>
      <p:bldP spid="4884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ChangeArrowheads="1"/>
          </p:cNvSpPr>
          <p:nvPr/>
        </p:nvSpPr>
        <p:spPr bwMode="auto">
          <a:xfrm>
            <a:off x="1808163" y="3024188"/>
            <a:ext cx="469900" cy="950912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604" name="Text Box 4"/>
          <p:cNvSpPr txBox="1">
            <a:spLocks noChangeArrowheads="1"/>
          </p:cNvSpPr>
          <p:nvPr/>
        </p:nvSpPr>
        <p:spPr bwMode="auto">
          <a:xfrm>
            <a:off x="500034" y="2673350"/>
            <a:ext cx="635798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36537,848</a:t>
            </a:r>
          </a:p>
        </p:txBody>
      </p:sp>
      <p:sp>
        <p:nvSpPr>
          <p:cNvPr id="409605" name="Freeform 5"/>
          <p:cNvSpPr>
            <a:spLocks/>
          </p:cNvSpPr>
          <p:nvPr/>
        </p:nvSpPr>
        <p:spPr bwMode="auto">
          <a:xfrm>
            <a:off x="547688" y="2405063"/>
            <a:ext cx="1084262" cy="592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606" name="Text Box 6"/>
          <p:cNvSpPr txBox="1">
            <a:spLocks noChangeArrowheads="1"/>
          </p:cNvSpPr>
          <p:nvPr/>
        </p:nvSpPr>
        <p:spPr bwMode="auto">
          <a:xfrm>
            <a:off x="6108700" y="16589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09607" name="Text Box 7"/>
          <p:cNvSpPr txBox="1">
            <a:spLocks noChangeArrowheads="1"/>
          </p:cNvSpPr>
          <p:nvPr/>
        </p:nvSpPr>
        <p:spPr bwMode="auto">
          <a:xfrm>
            <a:off x="4191000" y="4078288"/>
            <a:ext cx="414889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37.000</a:t>
            </a:r>
          </a:p>
        </p:txBody>
      </p:sp>
      <p:sp>
        <p:nvSpPr>
          <p:cNvPr id="409611" name="Text Box 11"/>
          <p:cNvSpPr txBox="1">
            <a:spLocks noChangeArrowheads="1"/>
          </p:cNvSpPr>
          <p:nvPr/>
        </p:nvSpPr>
        <p:spPr bwMode="auto">
          <a:xfrm>
            <a:off x="346075" y="0"/>
            <a:ext cx="5376863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До тысяч</a:t>
            </a:r>
          </a:p>
        </p:txBody>
      </p:sp>
      <p:sp>
        <p:nvSpPr>
          <p:cNvPr id="409614" name="Text Box 14"/>
          <p:cNvSpPr txBox="1">
            <a:spLocks noChangeArrowheads="1"/>
          </p:cNvSpPr>
          <p:nvPr/>
        </p:nvSpPr>
        <p:spPr bwMode="auto">
          <a:xfrm>
            <a:off x="1871663" y="1922463"/>
            <a:ext cx="15557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rgbClr val="3399FF"/>
                </a:solidFill>
              </a:rPr>
              <a:t>000</a:t>
            </a:r>
          </a:p>
        </p:txBody>
      </p:sp>
      <p:sp>
        <p:nvSpPr>
          <p:cNvPr id="409615" name="Line 15"/>
          <p:cNvSpPr>
            <a:spLocks noChangeShapeType="1"/>
          </p:cNvSpPr>
          <p:nvPr/>
        </p:nvSpPr>
        <p:spPr bwMode="auto">
          <a:xfrm flipV="1">
            <a:off x="3843338" y="3195638"/>
            <a:ext cx="1716087" cy="7302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620" name="Oval 20"/>
          <p:cNvSpPr>
            <a:spLocks noChangeArrowheads="1"/>
          </p:cNvSpPr>
          <p:nvPr/>
        </p:nvSpPr>
        <p:spPr bwMode="auto">
          <a:xfrm>
            <a:off x="965200" y="21082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0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09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40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nimBg="1"/>
      <p:bldP spid="409605" grpId="0" animBg="1"/>
      <p:bldP spid="409607" grpId="0"/>
      <p:bldP spid="409614" grpId="0"/>
      <p:bldP spid="409615" grpId="0" animBg="1"/>
      <p:bldP spid="4096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ChangeArrowheads="1"/>
          </p:cNvSpPr>
          <p:nvPr/>
        </p:nvSpPr>
        <p:spPr bwMode="auto">
          <a:xfrm>
            <a:off x="1243013" y="286543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750" name="Text Box 6"/>
          <p:cNvSpPr txBox="1">
            <a:spLocks noChangeArrowheads="1"/>
          </p:cNvSpPr>
          <p:nvPr/>
        </p:nvSpPr>
        <p:spPr bwMode="auto">
          <a:xfrm>
            <a:off x="6108700" y="19383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15752" name="Text Box 8"/>
          <p:cNvSpPr txBox="1">
            <a:spLocks noChangeArrowheads="1"/>
          </p:cNvSpPr>
          <p:nvPr/>
        </p:nvSpPr>
        <p:spPr bwMode="auto">
          <a:xfrm>
            <a:off x="1057275" y="2509838"/>
            <a:ext cx="390042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731,232</a:t>
            </a:r>
          </a:p>
        </p:txBody>
      </p:sp>
      <p:sp>
        <p:nvSpPr>
          <p:cNvPr id="415753" name="Freeform 9"/>
          <p:cNvSpPr>
            <a:spLocks/>
          </p:cNvSpPr>
          <p:nvPr/>
        </p:nvSpPr>
        <p:spPr bwMode="auto">
          <a:xfrm>
            <a:off x="244475" y="2370138"/>
            <a:ext cx="792163" cy="5572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92725" y="2495550"/>
            <a:ext cx="3291286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1000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152400" y="-31750"/>
            <a:ext cx="5376863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До тысяч</a:t>
            </a:r>
          </a:p>
        </p:txBody>
      </p:sp>
      <p:sp>
        <p:nvSpPr>
          <p:cNvPr id="415758" name="Text Box 14"/>
          <p:cNvSpPr txBox="1">
            <a:spLocks noChangeArrowheads="1"/>
          </p:cNvSpPr>
          <p:nvPr/>
        </p:nvSpPr>
        <p:spPr bwMode="auto">
          <a:xfrm>
            <a:off x="1271588" y="1500174"/>
            <a:ext cx="18716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000" dirty="0">
                <a:solidFill>
                  <a:srgbClr val="3399FF"/>
                </a:solidFill>
              </a:rPr>
              <a:t>000</a:t>
            </a:r>
          </a:p>
        </p:txBody>
      </p:sp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1362075" y="5010150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761" name="Text Box 17"/>
          <p:cNvSpPr txBox="1">
            <a:spLocks noChangeArrowheads="1"/>
          </p:cNvSpPr>
          <p:nvPr/>
        </p:nvSpPr>
        <p:spPr bwMode="auto">
          <a:xfrm>
            <a:off x="1154113" y="4694238"/>
            <a:ext cx="3328155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321,23</a:t>
            </a:r>
          </a:p>
        </p:txBody>
      </p:sp>
      <p:sp>
        <p:nvSpPr>
          <p:cNvPr id="415762" name="Freeform 18"/>
          <p:cNvSpPr>
            <a:spLocks/>
          </p:cNvSpPr>
          <p:nvPr/>
        </p:nvSpPr>
        <p:spPr bwMode="auto">
          <a:xfrm>
            <a:off x="492125" y="4575175"/>
            <a:ext cx="792163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763" name="Text Box 19"/>
          <p:cNvSpPr txBox="1">
            <a:spLocks noChangeArrowheads="1"/>
          </p:cNvSpPr>
          <p:nvPr/>
        </p:nvSpPr>
        <p:spPr bwMode="auto">
          <a:xfrm>
            <a:off x="4692650" y="4776788"/>
            <a:ext cx="1768475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0</a:t>
            </a:r>
          </a:p>
        </p:txBody>
      </p:sp>
      <p:sp>
        <p:nvSpPr>
          <p:cNvPr id="415764" name="Oval 20"/>
          <p:cNvSpPr>
            <a:spLocks noChangeArrowheads="1"/>
          </p:cNvSpPr>
          <p:nvPr/>
        </p:nvSpPr>
        <p:spPr bwMode="auto">
          <a:xfrm>
            <a:off x="355600" y="21209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1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1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1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1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 animBg="1"/>
      <p:bldP spid="415753" grpId="0" animBg="1"/>
      <p:bldP spid="415754" grpId="0"/>
      <p:bldP spid="415758" grpId="0"/>
      <p:bldP spid="415760" grpId="0" animBg="1"/>
      <p:bldP spid="415761" grpId="0"/>
      <p:bldP spid="415762" grpId="0" animBg="1"/>
      <p:bldP spid="415763" grpId="0"/>
      <p:bldP spid="4157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3" name="Text Box 5"/>
          <p:cNvSpPr txBox="1">
            <a:spLocks noChangeArrowheads="1"/>
          </p:cNvSpPr>
          <p:nvPr/>
        </p:nvSpPr>
        <p:spPr bwMode="auto">
          <a:xfrm>
            <a:off x="296863" y="430213"/>
            <a:ext cx="7842250" cy="17399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00FF"/>
                </a:solidFill>
              </a:rPr>
              <a:t>Задачи-шутки.</a:t>
            </a:r>
          </a:p>
          <a:p>
            <a:r>
              <a:rPr lang="ru-RU" sz="3600">
                <a:solidFill>
                  <a:srgbClr val="0000FF"/>
                </a:solidFill>
              </a:rPr>
              <a:t>Округлим вес игрушечного медведя </a:t>
            </a:r>
          </a:p>
          <a:p>
            <a:r>
              <a:rPr lang="ru-RU" sz="3600">
                <a:solidFill>
                  <a:srgbClr val="0000FF"/>
                </a:solidFill>
              </a:rPr>
              <a:t>до десятков.</a:t>
            </a:r>
            <a:endParaRPr lang="ru-RU" sz="3600"/>
          </a:p>
        </p:txBody>
      </p:sp>
      <p:sp>
        <p:nvSpPr>
          <p:cNvPr id="493574" name="Rectangle 6"/>
          <p:cNvSpPr>
            <a:spLocks noChangeArrowheads="1"/>
          </p:cNvSpPr>
          <p:nvPr/>
        </p:nvSpPr>
        <p:spPr bwMode="auto">
          <a:xfrm>
            <a:off x="1568450" y="392588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3575" name="Text Box 7"/>
          <p:cNvSpPr txBox="1">
            <a:spLocks noChangeArrowheads="1"/>
          </p:cNvSpPr>
          <p:nvPr/>
        </p:nvSpPr>
        <p:spPr bwMode="auto">
          <a:xfrm>
            <a:off x="1408113" y="3576638"/>
            <a:ext cx="309732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2,15кг</a:t>
            </a:r>
          </a:p>
        </p:txBody>
      </p:sp>
      <p:sp>
        <p:nvSpPr>
          <p:cNvPr id="493576" name="Freeform 8"/>
          <p:cNvSpPr>
            <a:spLocks/>
          </p:cNvSpPr>
          <p:nvPr/>
        </p:nvSpPr>
        <p:spPr bwMode="auto">
          <a:xfrm>
            <a:off x="669925" y="3494088"/>
            <a:ext cx="792163" cy="588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3577" name="Text Box 9"/>
          <p:cNvSpPr txBox="1">
            <a:spLocks noChangeArrowheads="1"/>
          </p:cNvSpPr>
          <p:nvPr/>
        </p:nvSpPr>
        <p:spPr bwMode="auto">
          <a:xfrm>
            <a:off x="4926013" y="3627438"/>
            <a:ext cx="157447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0</a:t>
            </a:r>
          </a:p>
        </p:txBody>
      </p:sp>
      <p:pic>
        <p:nvPicPr>
          <p:cNvPr id="493572" name="Picture 4" descr="2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0688" y="3065463"/>
            <a:ext cx="1693862" cy="37925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9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9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7 C 0.01753 -0.09583 0.03507 -0.19167 0.01319 -0.26019 C -0.00868 -0.32824 -0.08091 -0.37407 -0.1316 -0.40949 C -0.1823 -0.44514 -0.2573 -0.43287 -0.2908 -0.47431 C -0.32431 -0.51528 -0.34167 -0.56574 -0.33299 -0.65718 C -0.32431 -0.74769 -0.28125 -0.88403 -0.2382 -1.0206 " pathEditMode="relative" rAng="0" ptsTypes="aaaaaA">
                                      <p:cBhvr>
                                        <p:cTn id="19" dur="50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-5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4" grpId="0" animBg="1"/>
      <p:bldP spid="493576" grpId="0" animBg="1"/>
      <p:bldP spid="4935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5" name="Text Box 3"/>
          <p:cNvSpPr txBox="1">
            <a:spLocks noChangeArrowheads="1"/>
          </p:cNvSpPr>
          <p:nvPr/>
        </p:nvSpPr>
        <p:spPr bwMode="auto">
          <a:xfrm>
            <a:off x="271463" y="430213"/>
            <a:ext cx="8237537" cy="11906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00FF"/>
                </a:solidFill>
              </a:rPr>
              <a:t>До какого разряда надо округлить вес </a:t>
            </a:r>
          </a:p>
          <a:p>
            <a:r>
              <a:rPr lang="ru-RU" sz="3600">
                <a:solidFill>
                  <a:srgbClr val="0000FF"/>
                </a:solidFill>
              </a:rPr>
              <a:t>медвежонка, чтобы он не улетел?</a:t>
            </a:r>
            <a:endParaRPr lang="ru-RU" sz="3600"/>
          </a:p>
        </p:txBody>
      </p:sp>
      <p:sp>
        <p:nvSpPr>
          <p:cNvPr id="494596" name="Rectangle 4"/>
          <p:cNvSpPr>
            <a:spLocks noChangeArrowheads="1"/>
          </p:cNvSpPr>
          <p:nvPr/>
        </p:nvSpPr>
        <p:spPr bwMode="auto">
          <a:xfrm>
            <a:off x="1568450" y="392588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4597" name="Text Box 5"/>
          <p:cNvSpPr txBox="1">
            <a:spLocks noChangeArrowheads="1"/>
          </p:cNvSpPr>
          <p:nvPr/>
        </p:nvSpPr>
        <p:spPr bwMode="auto">
          <a:xfrm>
            <a:off x="500034" y="3576638"/>
            <a:ext cx="357190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2,15кг</a:t>
            </a:r>
          </a:p>
        </p:txBody>
      </p:sp>
      <p:sp>
        <p:nvSpPr>
          <p:cNvPr id="494598" name="Freeform 6"/>
          <p:cNvSpPr>
            <a:spLocks/>
          </p:cNvSpPr>
          <p:nvPr/>
        </p:nvSpPr>
        <p:spPr bwMode="auto">
          <a:xfrm>
            <a:off x="360363" y="3382963"/>
            <a:ext cx="792162" cy="588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4599" name="Text Box 7"/>
          <p:cNvSpPr txBox="1">
            <a:spLocks noChangeArrowheads="1"/>
          </p:cNvSpPr>
          <p:nvPr/>
        </p:nvSpPr>
        <p:spPr bwMode="auto">
          <a:xfrm>
            <a:off x="3946525" y="3640138"/>
            <a:ext cx="248818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2кг</a:t>
            </a:r>
          </a:p>
        </p:txBody>
      </p:sp>
      <p:pic>
        <p:nvPicPr>
          <p:cNvPr id="494594" name="Picture 2" descr="2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9288" y="2138363"/>
            <a:ext cx="1693862" cy="37925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9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5254 C -0.00417 -0.03819 -0.00834 -0.02407 -0.01945 -0.05254 C -0.03039 -0.08078 -0.02657 -0.20393 -0.06667 -0.22245 C -0.10677 -0.24097 -0.20278 -0.15046 -0.26042 -0.16435 C -0.31806 -0.17824 -0.35921 -0.30578 -0.41302 -0.30532 C -0.46684 -0.30486 -0.55469 -0.2449 -0.58386 -0.16134 C -0.61285 -0.078 -0.64063 0.14329 -0.5875 0.19491 C -0.53421 0.24653 -0.39931 0.19723 -0.26407 0.14815 " pathEditMode="relative" rAng="0" ptsTypes="aaaaaaaA">
                                      <p:cBhvr>
                                        <p:cTn id="19" dur="5000" fill="hold"/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6" grpId="0" animBg="1"/>
      <p:bldP spid="494598" grpId="0" animBg="1"/>
      <p:bldP spid="49459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1624013" y="286543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8211" name="Text Box 3"/>
          <p:cNvSpPr txBox="1">
            <a:spLocks noChangeArrowheads="1"/>
          </p:cNvSpPr>
          <p:nvPr/>
        </p:nvSpPr>
        <p:spPr bwMode="auto">
          <a:xfrm>
            <a:off x="6489700" y="19383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1438275" y="2509838"/>
            <a:ext cx="390042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988,312</a:t>
            </a:r>
          </a:p>
        </p:txBody>
      </p:sp>
      <p:sp>
        <p:nvSpPr>
          <p:cNvPr id="478213" name="Freeform 5"/>
          <p:cNvSpPr>
            <a:spLocks/>
          </p:cNvSpPr>
          <p:nvPr/>
        </p:nvSpPr>
        <p:spPr bwMode="auto">
          <a:xfrm>
            <a:off x="625475" y="2370138"/>
            <a:ext cx="792163" cy="5572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8214" name="Text Box 6"/>
          <p:cNvSpPr txBox="1">
            <a:spLocks noChangeArrowheads="1"/>
          </p:cNvSpPr>
          <p:nvPr/>
        </p:nvSpPr>
        <p:spPr bwMode="auto">
          <a:xfrm>
            <a:off x="5673725" y="2495550"/>
            <a:ext cx="303640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</a:t>
            </a:r>
            <a:r>
              <a:rPr lang="ru-RU" sz="8800" dirty="0"/>
              <a:t>1000</a:t>
            </a:r>
          </a:p>
        </p:txBody>
      </p:sp>
      <p:sp>
        <p:nvSpPr>
          <p:cNvPr id="478216" name="Text Box 8"/>
          <p:cNvSpPr txBox="1">
            <a:spLocks noChangeArrowheads="1"/>
          </p:cNvSpPr>
          <p:nvPr/>
        </p:nvSpPr>
        <p:spPr bwMode="auto">
          <a:xfrm>
            <a:off x="1571604" y="1720850"/>
            <a:ext cx="2000264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000" dirty="0">
                <a:solidFill>
                  <a:srgbClr val="3399FF"/>
                </a:solidFill>
              </a:rPr>
              <a:t>000</a:t>
            </a:r>
          </a:p>
        </p:txBody>
      </p:sp>
      <p:sp>
        <p:nvSpPr>
          <p:cNvPr id="478217" name="Rectangle 9"/>
          <p:cNvSpPr>
            <a:spLocks noChangeArrowheads="1"/>
          </p:cNvSpPr>
          <p:nvPr/>
        </p:nvSpPr>
        <p:spPr bwMode="auto">
          <a:xfrm>
            <a:off x="2200275" y="5010150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8218" name="Text Box 10"/>
          <p:cNvSpPr txBox="1">
            <a:spLocks noChangeArrowheads="1"/>
          </p:cNvSpPr>
          <p:nvPr/>
        </p:nvSpPr>
        <p:spPr bwMode="auto">
          <a:xfrm>
            <a:off x="1992313" y="4694238"/>
            <a:ext cx="3328155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479,83</a:t>
            </a:r>
          </a:p>
        </p:txBody>
      </p:sp>
      <p:sp>
        <p:nvSpPr>
          <p:cNvPr id="478219" name="Freeform 11"/>
          <p:cNvSpPr>
            <a:spLocks/>
          </p:cNvSpPr>
          <p:nvPr/>
        </p:nvSpPr>
        <p:spPr bwMode="auto">
          <a:xfrm>
            <a:off x="1330325" y="4575175"/>
            <a:ext cx="792163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8220" name="Text Box 12"/>
          <p:cNvSpPr txBox="1">
            <a:spLocks noChangeArrowheads="1"/>
          </p:cNvSpPr>
          <p:nvPr/>
        </p:nvSpPr>
        <p:spPr bwMode="auto">
          <a:xfrm>
            <a:off x="5530850" y="4776788"/>
            <a:ext cx="1768475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0</a:t>
            </a:r>
          </a:p>
        </p:txBody>
      </p:sp>
      <p:sp>
        <p:nvSpPr>
          <p:cNvPr id="478221" name="Oval 13"/>
          <p:cNvSpPr>
            <a:spLocks noChangeArrowheads="1"/>
          </p:cNvSpPr>
          <p:nvPr/>
        </p:nvSpPr>
        <p:spPr bwMode="auto">
          <a:xfrm>
            <a:off x="696913" y="20955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78223" name="Text Box 15"/>
          <p:cNvSpPr txBox="1">
            <a:spLocks noChangeArrowheads="1"/>
          </p:cNvSpPr>
          <p:nvPr/>
        </p:nvSpPr>
        <p:spPr bwMode="auto">
          <a:xfrm>
            <a:off x="180975" y="139700"/>
            <a:ext cx="9150350" cy="17399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00FF"/>
                </a:solidFill>
              </a:rPr>
              <a:t>Хитрый хозяин предложил двум </a:t>
            </a:r>
          </a:p>
          <a:p>
            <a:r>
              <a:rPr lang="ru-RU" sz="3600">
                <a:solidFill>
                  <a:srgbClr val="0000FF"/>
                </a:solidFill>
              </a:rPr>
              <a:t>работникам округлить зарплату до тысяч. </a:t>
            </a:r>
          </a:p>
          <a:p>
            <a:r>
              <a:rPr lang="ru-RU" sz="3600">
                <a:solidFill>
                  <a:srgbClr val="0000FF"/>
                </a:solidFill>
              </a:rPr>
              <a:t>Кто будет доволен, а кто огорчится? </a:t>
            </a:r>
          </a:p>
        </p:txBody>
      </p:sp>
      <p:sp>
        <p:nvSpPr>
          <p:cNvPr id="478224" name="Text Box 16"/>
          <p:cNvSpPr txBox="1">
            <a:spLocks noChangeArrowheads="1"/>
          </p:cNvSpPr>
          <p:nvPr/>
        </p:nvSpPr>
        <p:spPr bwMode="auto">
          <a:xfrm>
            <a:off x="0" y="2606675"/>
            <a:ext cx="468398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</a:rPr>
              <a:t>I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478225" name="Text Box 17"/>
          <p:cNvSpPr txBox="1">
            <a:spLocks noChangeArrowheads="1"/>
          </p:cNvSpPr>
          <p:nvPr/>
        </p:nvSpPr>
        <p:spPr bwMode="auto">
          <a:xfrm>
            <a:off x="63500" y="4584700"/>
            <a:ext cx="75212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</a:rPr>
              <a:t>II</a:t>
            </a:r>
            <a:endParaRPr lang="ru-RU" sz="8800" dirty="0">
              <a:solidFill>
                <a:srgbClr val="FF0000"/>
              </a:solidFill>
            </a:endParaRPr>
          </a:p>
        </p:txBody>
      </p:sp>
      <p:pic>
        <p:nvPicPr>
          <p:cNvPr id="478226" name="Picture 18" descr="25m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7413" y="4914900"/>
            <a:ext cx="1524000" cy="1524000"/>
          </a:xfrm>
          <a:prstGeom prst="rect">
            <a:avLst/>
          </a:prstGeom>
          <a:noFill/>
        </p:spPr>
      </p:pic>
      <p:sp>
        <p:nvSpPr>
          <p:cNvPr id="478229" name="Text Box 21"/>
          <p:cNvSpPr txBox="1">
            <a:spLocks noChangeArrowheads="1"/>
          </p:cNvSpPr>
          <p:nvPr/>
        </p:nvSpPr>
        <p:spPr bwMode="auto">
          <a:xfrm>
            <a:off x="82550" y="76200"/>
            <a:ext cx="9061450" cy="1739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18900000" scaled="1"/>
          </a:gra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3600">
              <a:solidFill>
                <a:srgbClr val="0000FF"/>
              </a:solidFill>
            </a:endParaRPr>
          </a:p>
          <a:p>
            <a:r>
              <a:rPr lang="ru-RU" sz="3600">
                <a:solidFill>
                  <a:srgbClr val="0000FF"/>
                </a:solidFill>
              </a:rPr>
              <a:t>Кто выиграл больше всех: </a:t>
            </a:r>
            <a:r>
              <a:rPr lang="en-US" sz="3600">
                <a:solidFill>
                  <a:srgbClr val="0000FF"/>
                </a:solidFill>
              </a:rPr>
              <a:t>I </a:t>
            </a:r>
            <a:r>
              <a:rPr lang="ru-RU" sz="3600">
                <a:solidFill>
                  <a:srgbClr val="0000FF"/>
                </a:solidFill>
              </a:rPr>
              <a:t>работник, </a:t>
            </a:r>
          </a:p>
          <a:p>
            <a:r>
              <a:rPr lang="en-US" sz="3600">
                <a:solidFill>
                  <a:srgbClr val="0000FF"/>
                </a:solidFill>
              </a:rPr>
              <a:t>II </a:t>
            </a:r>
            <a:r>
              <a:rPr lang="ru-RU" sz="3600">
                <a:solidFill>
                  <a:srgbClr val="0000FF"/>
                </a:solidFill>
              </a:rPr>
              <a:t>работник или хозяин?</a:t>
            </a:r>
          </a:p>
        </p:txBody>
      </p:sp>
      <p:sp>
        <p:nvSpPr>
          <p:cNvPr id="478230" name="Text Box 22"/>
          <p:cNvSpPr txBox="1">
            <a:spLocks noChangeArrowheads="1"/>
          </p:cNvSpPr>
          <p:nvPr/>
        </p:nvSpPr>
        <p:spPr bwMode="auto">
          <a:xfrm>
            <a:off x="0" y="233363"/>
            <a:ext cx="9061450" cy="1739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18900000" scaled="1"/>
          </a:gra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>
                <a:solidFill>
                  <a:srgbClr val="0000FF"/>
                </a:solidFill>
              </a:rPr>
              <a:t>I </a:t>
            </a:r>
            <a:r>
              <a:rPr lang="ru-RU" sz="3600">
                <a:solidFill>
                  <a:srgbClr val="0000FF"/>
                </a:solidFill>
              </a:rPr>
              <a:t>работник получил всего на 2 рубля больше, </a:t>
            </a:r>
            <a:r>
              <a:rPr lang="en-US" sz="3600">
                <a:solidFill>
                  <a:srgbClr val="0000FF"/>
                </a:solidFill>
              </a:rPr>
              <a:t>II </a:t>
            </a:r>
            <a:r>
              <a:rPr lang="ru-RU" sz="3600">
                <a:solidFill>
                  <a:srgbClr val="0000FF"/>
                </a:solidFill>
              </a:rPr>
              <a:t>работник ничего, а вот хозяин-хитрец поживился 477 рублями.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7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7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47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7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47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7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7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7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0" grpId="0" animBg="1"/>
      <p:bldP spid="478213" grpId="0" animBg="1"/>
      <p:bldP spid="478214" grpId="0"/>
      <p:bldP spid="478216" grpId="0"/>
      <p:bldP spid="478217" grpId="0" animBg="1"/>
      <p:bldP spid="478219" grpId="0" animBg="1"/>
      <p:bldP spid="478220" grpId="0"/>
      <p:bldP spid="478221" grpId="0" animBg="1"/>
      <p:bldP spid="478229" grpId="0" animBg="1"/>
      <p:bldP spid="4782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ChangeArrowheads="1"/>
          </p:cNvSpPr>
          <p:nvPr/>
        </p:nvSpPr>
        <p:spPr bwMode="auto">
          <a:xfrm>
            <a:off x="1809750" y="245903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9236" name="Text Box 4"/>
          <p:cNvSpPr txBox="1">
            <a:spLocks noChangeArrowheads="1"/>
          </p:cNvSpPr>
          <p:nvPr/>
        </p:nvSpPr>
        <p:spPr bwMode="auto">
          <a:xfrm>
            <a:off x="500034" y="2116138"/>
            <a:ext cx="428628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4325,7кг</a:t>
            </a:r>
          </a:p>
        </p:txBody>
      </p:sp>
      <p:sp>
        <p:nvSpPr>
          <p:cNvPr id="479237" name="Freeform 5"/>
          <p:cNvSpPr>
            <a:spLocks/>
          </p:cNvSpPr>
          <p:nvPr/>
        </p:nvSpPr>
        <p:spPr bwMode="auto">
          <a:xfrm>
            <a:off x="895350" y="1965325"/>
            <a:ext cx="792163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9238" name="Text Box 6"/>
          <p:cNvSpPr txBox="1">
            <a:spLocks noChangeArrowheads="1"/>
          </p:cNvSpPr>
          <p:nvPr/>
        </p:nvSpPr>
        <p:spPr bwMode="auto">
          <a:xfrm>
            <a:off x="5280025" y="2139950"/>
            <a:ext cx="306045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43кг</a:t>
            </a:r>
          </a:p>
        </p:txBody>
      </p:sp>
      <p:sp>
        <p:nvSpPr>
          <p:cNvPr id="479239" name="Text Box 7"/>
          <p:cNvSpPr txBox="1">
            <a:spLocks noChangeArrowheads="1"/>
          </p:cNvSpPr>
          <p:nvPr/>
        </p:nvSpPr>
        <p:spPr bwMode="auto">
          <a:xfrm>
            <a:off x="1752600" y="1363663"/>
            <a:ext cx="1200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>
                <a:solidFill>
                  <a:srgbClr val="3399FF"/>
                </a:solidFill>
              </a:rPr>
              <a:t>00</a:t>
            </a:r>
          </a:p>
        </p:txBody>
      </p:sp>
      <p:sp>
        <p:nvSpPr>
          <p:cNvPr id="479245" name="Text Box 13"/>
          <p:cNvSpPr txBox="1">
            <a:spLocks noChangeArrowheads="1"/>
          </p:cNvSpPr>
          <p:nvPr/>
        </p:nvSpPr>
        <p:spPr bwMode="auto">
          <a:xfrm>
            <a:off x="346075" y="190500"/>
            <a:ext cx="8355013" cy="11906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00FF"/>
                </a:solidFill>
              </a:rPr>
              <a:t>Ученик округлил массу слона до сотен.</a:t>
            </a:r>
          </a:p>
          <a:p>
            <a:r>
              <a:rPr lang="ru-RU" sz="3600">
                <a:solidFill>
                  <a:srgbClr val="0000FF"/>
                </a:solidFill>
              </a:rPr>
              <a:t>Слону это не понравилось. </a:t>
            </a:r>
            <a:endParaRPr lang="ru-RU" sz="3600"/>
          </a:p>
        </p:txBody>
      </p:sp>
      <p:pic>
        <p:nvPicPr>
          <p:cNvPr id="479249" name="Picture 17" descr="Elephnt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485407" flipH="1">
            <a:off x="6650038" y="4648200"/>
            <a:ext cx="2228850" cy="1619250"/>
          </a:xfrm>
          <a:prstGeom prst="rect">
            <a:avLst/>
          </a:prstGeom>
          <a:noFill/>
        </p:spPr>
      </p:pic>
      <p:sp>
        <p:nvSpPr>
          <p:cNvPr id="479250" name="Text Box 18"/>
          <p:cNvSpPr txBox="1">
            <a:spLocks noChangeArrowheads="1"/>
          </p:cNvSpPr>
          <p:nvPr/>
        </p:nvSpPr>
        <p:spPr bwMode="auto">
          <a:xfrm>
            <a:off x="4260850" y="3276600"/>
            <a:ext cx="395012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</a:t>
            </a:r>
            <a:r>
              <a:rPr lang="ru-RU" sz="8800" dirty="0"/>
              <a:t>4300кг</a:t>
            </a:r>
          </a:p>
        </p:txBody>
      </p:sp>
      <p:pic>
        <p:nvPicPr>
          <p:cNvPr id="479251" name="Picture 19" descr="Elephnt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4593">
            <a:off x="-2447925" y="4329113"/>
            <a:ext cx="2228850" cy="16192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7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81481E-6 L -1.11788 0.00602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479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79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7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6375 0.04027 " pathEditMode="relative" rAng="0" ptsTypes="AA">
                                      <p:cBhvr>
                                        <p:cTn id="43" dur="5000" fill="hold"/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4" grpId="0" animBg="1"/>
      <p:bldP spid="479237" grpId="0" animBg="1"/>
      <p:bldP spid="479238" grpId="0"/>
      <p:bldP spid="479238" grpId="1"/>
      <p:bldP spid="479239" grpId="0"/>
      <p:bldP spid="4792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ChangeArrowheads="1"/>
          </p:cNvSpPr>
          <p:nvPr/>
        </p:nvSpPr>
        <p:spPr bwMode="auto">
          <a:xfrm>
            <a:off x="1035050" y="522763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3331" name="Text Box 3"/>
          <p:cNvSpPr txBox="1">
            <a:spLocks noChangeArrowheads="1"/>
          </p:cNvSpPr>
          <p:nvPr/>
        </p:nvSpPr>
        <p:spPr bwMode="auto">
          <a:xfrm>
            <a:off x="866775" y="4884738"/>
            <a:ext cx="36695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438,7кг</a:t>
            </a:r>
          </a:p>
        </p:txBody>
      </p:sp>
      <p:sp>
        <p:nvSpPr>
          <p:cNvPr id="483332" name="Freeform 4"/>
          <p:cNvSpPr>
            <a:spLocks/>
          </p:cNvSpPr>
          <p:nvPr/>
        </p:nvSpPr>
        <p:spPr bwMode="auto">
          <a:xfrm>
            <a:off x="158750" y="4819650"/>
            <a:ext cx="792163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3333" name="Text Box 5"/>
          <p:cNvSpPr txBox="1">
            <a:spLocks noChangeArrowheads="1"/>
          </p:cNvSpPr>
          <p:nvPr/>
        </p:nvSpPr>
        <p:spPr bwMode="auto">
          <a:xfrm>
            <a:off x="4949825" y="4946650"/>
            <a:ext cx="74732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</a:t>
            </a:r>
            <a:endParaRPr lang="ru-RU" sz="8800" dirty="0"/>
          </a:p>
        </p:txBody>
      </p:sp>
      <p:sp>
        <p:nvSpPr>
          <p:cNvPr id="483334" name="Text Box 6"/>
          <p:cNvSpPr txBox="1">
            <a:spLocks noChangeArrowheads="1"/>
          </p:cNvSpPr>
          <p:nvPr/>
        </p:nvSpPr>
        <p:spPr bwMode="auto">
          <a:xfrm>
            <a:off x="928662" y="4070350"/>
            <a:ext cx="221457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000" dirty="0">
                <a:solidFill>
                  <a:srgbClr val="3399FF"/>
                </a:solidFill>
              </a:rPr>
              <a:t>000</a:t>
            </a:r>
          </a:p>
        </p:txBody>
      </p:sp>
      <p:sp>
        <p:nvSpPr>
          <p:cNvPr id="483335" name="Text Box 7"/>
          <p:cNvSpPr txBox="1">
            <a:spLocks noChangeArrowheads="1"/>
          </p:cNvSpPr>
          <p:nvPr/>
        </p:nvSpPr>
        <p:spPr bwMode="auto">
          <a:xfrm>
            <a:off x="0" y="0"/>
            <a:ext cx="6315075" cy="20415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</a:rPr>
              <a:t>Ученик округлил массу                 </a:t>
            </a:r>
          </a:p>
          <a:p>
            <a:r>
              <a:rPr lang="ru-RU" sz="3200">
                <a:solidFill>
                  <a:srgbClr val="0000FF"/>
                </a:solidFill>
              </a:rPr>
              <a:t>динозаврика до тысяч.</a:t>
            </a:r>
          </a:p>
          <a:p>
            <a:r>
              <a:rPr lang="ru-RU" sz="3200">
                <a:solidFill>
                  <a:srgbClr val="0000FF"/>
                </a:solidFill>
              </a:rPr>
              <a:t>А массу снеговика до сотен. </a:t>
            </a:r>
          </a:p>
          <a:p>
            <a:r>
              <a:rPr lang="ru-RU" sz="3200">
                <a:solidFill>
                  <a:srgbClr val="0000FF"/>
                </a:solidFill>
              </a:rPr>
              <a:t>                             Справедливо? </a:t>
            </a:r>
            <a:endParaRPr lang="ru-RU" sz="3200"/>
          </a:p>
        </p:txBody>
      </p:sp>
      <p:pic>
        <p:nvPicPr>
          <p:cNvPr id="483342" name="Picture 14" descr="f28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3421063"/>
            <a:ext cx="2968625" cy="3298825"/>
          </a:xfrm>
          <a:prstGeom prst="rect">
            <a:avLst/>
          </a:prstGeom>
          <a:noFill/>
        </p:spPr>
      </p:pic>
      <p:sp>
        <p:nvSpPr>
          <p:cNvPr id="483343" name="Text Box 15"/>
          <p:cNvSpPr txBox="1">
            <a:spLocks noChangeArrowheads="1"/>
          </p:cNvSpPr>
          <p:nvPr/>
        </p:nvSpPr>
        <p:spPr bwMode="auto">
          <a:xfrm>
            <a:off x="6756400" y="4973638"/>
            <a:ext cx="735013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0</a:t>
            </a:r>
          </a:p>
        </p:txBody>
      </p:sp>
      <p:pic>
        <p:nvPicPr>
          <p:cNvPr id="483345" name="Picture 17" descr="Рисунок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926138" y="608013"/>
            <a:ext cx="3217862" cy="2847975"/>
          </a:xfrm>
          <a:prstGeom prst="rect">
            <a:avLst/>
          </a:prstGeom>
          <a:noFill/>
        </p:spPr>
      </p:pic>
      <p:sp>
        <p:nvSpPr>
          <p:cNvPr id="483346" name="Rectangle 18"/>
          <p:cNvSpPr>
            <a:spLocks noChangeArrowheads="1"/>
          </p:cNvSpPr>
          <p:nvPr/>
        </p:nvSpPr>
        <p:spPr bwMode="auto">
          <a:xfrm>
            <a:off x="1479550" y="224948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3347" name="Text Box 19"/>
          <p:cNvSpPr txBox="1">
            <a:spLocks noChangeArrowheads="1"/>
          </p:cNvSpPr>
          <p:nvPr/>
        </p:nvSpPr>
        <p:spPr bwMode="auto">
          <a:xfrm>
            <a:off x="746125" y="1900238"/>
            <a:ext cx="36695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131,2кг</a:t>
            </a:r>
          </a:p>
        </p:txBody>
      </p:sp>
      <p:sp>
        <p:nvSpPr>
          <p:cNvPr id="483348" name="Freeform 20"/>
          <p:cNvSpPr>
            <a:spLocks/>
          </p:cNvSpPr>
          <p:nvPr/>
        </p:nvSpPr>
        <p:spPr bwMode="auto">
          <a:xfrm>
            <a:off x="554038" y="1804988"/>
            <a:ext cx="792162" cy="588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3349" name="Text Box 21"/>
          <p:cNvSpPr txBox="1">
            <a:spLocks noChangeArrowheads="1"/>
          </p:cNvSpPr>
          <p:nvPr/>
        </p:nvSpPr>
        <p:spPr bwMode="auto">
          <a:xfrm>
            <a:off x="4941888" y="1951038"/>
            <a:ext cx="100219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endParaRPr lang="ru-RU" sz="8800" dirty="0"/>
          </a:p>
        </p:txBody>
      </p:sp>
      <p:sp>
        <p:nvSpPr>
          <p:cNvPr id="483350" name="Text Box 22"/>
          <p:cNvSpPr txBox="1">
            <a:spLocks noChangeArrowheads="1"/>
          </p:cNvSpPr>
          <p:nvPr/>
        </p:nvSpPr>
        <p:spPr bwMode="auto">
          <a:xfrm>
            <a:off x="6718300" y="2219325"/>
            <a:ext cx="1624013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100</a:t>
            </a:r>
          </a:p>
        </p:txBody>
      </p:sp>
      <p:sp>
        <p:nvSpPr>
          <p:cNvPr id="483351" name="Text Box 23"/>
          <p:cNvSpPr txBox="1">
            <a:spLocks noChangeArrowheads="1"/>
          </p:cNvSpPr>
          <p:nvPr/>
        </p:nvSpPr>
        <p:spPr bwMode="auto">
          <a:xfrm>
            <a:off x="1346200" y="1139825"/>
            <a:ext cx="1200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>
                <a:solidFill>
                  <a:srgbClr val="3399FF"/>
                </a:solidFill>
              </a:rPr>
              <a:t>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8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8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8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8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8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8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33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0" grpId="0" animBg="1"/>
      <p:bldP spid="483332" grpId="0" animBg="1"/>
      <p:bldP spid="483333" grpId="0"/>
      <p:bldP spid="483334" grpId="0"/>
      <p:bldP spid="483343" grpId="0"/>
      <p:bldP spid="483346" grpId="0" animBg="1"/>
      <p:bldP spid="483348" grpId="0" animBg="1"/>
      <p:bldP spid="483349" grpId="0"/>
      <p:bldP spid="483350" grpId="0"/>
      <p:bldP spid="4833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</a:rPr>
              <a:t>Правило округления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8964613" cy="5811856"/>
          </a:xfrm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</a:pPr>
            <a:r>
              <a:rPr lang="ru-RU" sz="2400" dirty="0" smtClean="0"/>
              <a:t>	</a:t>
            </a:r>
            <a:r>
              <a:rPr lang="ru-RU" sz="3600" b="1" i="1" dirty="0" smtClean="0">
                <a:solidFill>
                  <a:srgbClr val="002060"/>
                </a:solidFill>
              </a:rPr>
              <a:t>Если число округляют до какого-нибудь разряда, то все следующие за этим разрядом цифры заменяют нулями, а если они стоят после запятой, то их отбрасывают. Если первая отброшенная или замененная нулем цифра равна 5, 6, 7, 8 или 9, то стоящую перед ней цифру увеличивают на 1. Если первая отброшенная или замененная нулем цифра равна 0, 1, 2, 3 или 4, то стоящую перед ней цифру оставляют без изменения.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1631950" y="522763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476" name="Freeform 4"/>
          <p:cNvSpPr>
            <a:spLocks/>
          </p:cNvSpPr>
          <p:nvPr/>
        </p:nvSpPr>
        <p:spPr bwMode="auto">
          <a:xfrm>
            <a:off x="773113" y="4759325"/>
            <a:ext cx="792162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9477" name="Text Box 5"/>
          <p:cNvSpPr txBox="1">
            <a:spLocks noChangeArrowheads="1"/>
          </p:cNvSpPr>
          <p:nvPr/>
        </p:nvSpPr>
        <p:spPr bwMode="auto">
          <a:xfrm>
            <a:off x="4949825" y="4946650"/>
            <a:ext cx="74732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</a:t>
            </a:r>
            <a:endParaRPr lang="ru-RU" sz="8800" dirty="0"/>
          </a:p>
        </p:txBody>
      </p:sp>
      <p:sp>
        <p:nvSpPr>
          <p:cNvPr id="489478" name="Text Box 6"/>
          <p:cNvSpPr txBox="1">
            <a:spLocks noChangeArrowheads="1"/>
          </p:cNvSpPr>
          <p:nvPr/>
        </p:nvSpPr>
        <p:spPr bwMode="auto">
          <a:xfrm>
            <a:off x="1646238" y="4108450"/>
            <a:ext cx="1200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>
                <a:solidFill>
                  <a:srgbClr val="3399FF"/>
                </a:solidFill>
              </a:rPr>
              <a:t>00</a:t>
            </a:r>
          </a:p>
        </p:txBody>
      </p:sp>
      <p:sp>
        <p:nvSpPr>
          <p:cNvPr id="489479" name="Text Box 7"/>
          <p:cNvSpPr txBox="1">
            <a:spLocks noChangeArrowheads="1"/>
          </p:cNvSpPr>
          <p:nvPr/>
        </p:nvSpPr>
        <p:spPr bwMode="auto">
          <a:xfrm>
            <a:off x="0" y="63500"/>
            <a:ext cx="6680200" cy="1066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</a:rPr>
              <a:t>Поступим справедливо. Округлим </a:t>
            </a:r>
          </a:p>
          <a:p>
            <a:r>
              <a:rPr lang="ru-RU" sz="3200">
                <a:solidFill>
                  <a:srgbClr val="0000FF"/>
                </a:solidFill>
              </a:rPr>
              <a:t>массу каждого до сотен. </a:t>
            </a:r>
            <a:endParaRPr lang="ru-RU" sz="3200"/>
          </a:p>
        </p:txBody>
      </p:sp>
      <p:pic>
        <p:nvPicPr>
          <p:cNvPr id="489480" name="Picture 8" descr="f28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3421063"/>
            <a:ext cx="2968625" cy="3298825"/>
          </a:xfrm>
          <a:prstGeom prst="rect">
            <a:avLst/>
          </a:prstGeom>
          <a:noFill/>
        </p:spPr>
      </p:pic>
      <p:sp>
        <p:nvSpPr>
          <p:cNvPr id="489481" name="Text Box 9"/>
          <p:cNvSpPr txBox="1">
            <a:spLocks noChangeArrowheads="1"/>
          </p:cNvSpPr>
          <p:nvPr/>
        </p:nvSpPr>
        <p:spPr bwMode="auto">
          <a:xfrm>
            <a:off x="6286500" y="4973638"/>
            <a:ext cx="1785962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dirty="0"/>
              <a:t>400</a:t>
            </a:r>
          </a:p>
        </p:txBody>
      </p:sp>
      <p:pic>
        <p:nvPicPr>
          <p:cNvPr id="489482" name="Picture 10" descr="Рисунок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926138" y="608013"/>
            <a:ext cx="3217862" cy="2847975"/>
          </a:xfrm>
          <a:prstGeom prst="rect">
            <a:avLst/>
          </a:prstGeom>
          <a:noFill/>
        </p:spPr>
      </p:pic>
      <p:sp>
        <p:nvSpPr>
          <p:cNvPr id="489483" name="Rectangle 11"/>
          <p:cNvSpPr>
            <a:spLocks noChangeArrowheads="1"/>
          </p:cNvSpPr>
          <p:nvPr/>
        </p:nvSpPr>
        <p:spPr bwMode="auto">
          <a:xfrm>
            <a:off x="1479550" y="224948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484" name="Text Box 12"/>
          <p:cNvSpPr txBox="1">
            <a:spLocks noChangeArrowheads="1"/>
          </p:cNvSpPr>
          <p:nvPr/>
        </p:nvSpPr>
        <p:spPr bwMode="auto">
          <a:xfrm>
            <a:off x="709613" y="1887538"/>
            <a:ext cx="36695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131,2кг</a:t>
            </a:r>
          </a:p>
        </p:txBody>
      </p:sp>
      <p:sp>
        <p:nvSpPr>
          <p:cNvPr id="489485" name="Freeform 13"/>
          <p:cNvSpPr>
            <a:spLocks/>
          </p:cNvSpPr>
          <p:nvPr/>
        </p:nvSpPr>
        <p:spPr bwMode="auto">
          <a:xfrm>
            <a:off x="554038" y="1804988"/>
            <a:ext cx="792162" cy="588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9486" name="Text Box 14"/>
          <p:cNvSpPr txBox="1">
            <a:spLocks noChangeArrowheads="1"/>
          </p:cNvSpPr>
          <p:nvPr/>
        </p:nvSpPr>
        <p:spPr bwMode="auto">
          <a:xfrm>
            <a:off x="5000628" y="1928802"/>
            <a:ext cx="100219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endParaRPr lang="ru-RU" sz="8800" dirty="0"/>
          </a:p>
        </p:txBody>
      </p:sp>
      <p:sp>
        <p:nvSpPr>
          <p:cNvPr id="489487" name="Text Box 15"/>
          <p:cNvSpPr txBox="1">
            <a:spLocks noChangeArrowheads="1"/>
          </p:cNvSpPr>
          <p:nvPr/>
        </p:nvSpPr>
        <p:spPr bwMode="auto">
          <a:xfrm>
            <a:off x="6718300" y="2219325"/>
            <a:ext cx="1624013" cy="1189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100</a:t>
            </a:r>
          </a:p>
        </p:txBody>
      </p:sp>
      <p:sp>
        <p:nvSpPr>
          <p:cNvPr id="489475" name="Text Box 3"/>
          <p:cNvSpPr txBox="1">
            <a:spLocks noChangeArrowheads="1"/>
          </p:cNvSpPr>
          <p:nvPr/>
        </p:nvSpPr>
        <p:spPr bwMode="auto">
          <a:xfrm>
            <a:off x="866775" y="4884738"/>
            <a:ext cx="36695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438,7кг</a:t>
            </a:r>
          </a:p>
        </p:txBody>
      </p:sp>
      <p:sp>
        <p:nvSpPr>
          <p:cNvPr id="489488" name="Text Box 16"/>
          <p:cNvSpPr txBox="1">
            <a:spLocks noChangeArrowheads="1"/>
          </p:cNvSpPr>
          <p:nvPr/>
        </p:nvSpPr>
        <p:spPr bwMode="auto">
          <a:xfrm>
            <a:off x="1346200" y="1139825"/>
            <a:ext cx="1200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>
                <a:solidFill>
                  <a:srgbClr val="3399FF"/>
                </a:solidFill>
              </a:rPr>
              <a:t>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8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8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8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8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8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8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4" grpId="0" animBg="1"/>
      <p:bldP spid="489476" grpId="0" animBg="1"/>
      <p:bldP spid="489477" grpId="0"/>
      <p:bldP spid="489478" grpId="0"/>
      <p:bldP spid="489481" grpId="0"/>
      <p:bldP spid="489483" grpId="0" animBg="1"/>
      <p:bldP spid="489485" grpId="0" animBg="1"/>
      <p:bldP spid="489486" grpId="0"/>
      <p:bldP spid="489487" grpId="0"/>
      <p:bldP spid="4894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ChangeArrowheads="1"/>
          </p:cNvSpPr>
          <p:nvPr/>
        </p:nvSpPr>
        <p:spPr bwMode="auto">
          <a:xfrm>
            <a:off x="2270125" y="525303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35" name="Text Box 15"/>
          <p:cNvSpPr txBox="1">
            <a:spLocks noChangeArrowheads="1"/>
          </p:cNvSpPr>
          <p:nvPr/>
        </p:nvSpPr>
        <p:spPr bwMode="auto">
          <a:xfrm>
            <a:off x="866775" y="4884738"/>
            <a:ext cx="36695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438,7кг</a:t>
            </a:r>
          </a:p>
        </p:txBody>
      </p:sp>
      <p:sp>
        <p:nvSpPr>
          <p:cNvPr id="491530" name="Rectangle 10"/>
          <p:cNvSpPr>
            <a:spLocks noChangeArrowheads="1"/>
          </p:cNvSpPr>
          <p:nvPr/>
        </p:nvSpPr>
        <p:spPr bwMode="auto">
          <a:xfrm>
            <a:off x="2063750" y="1893888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31" name="Text Box 11"/>
          <p:cNvSpPr txBox="1">
            <a:spLocks noChangeArrowheads="1"/>
          </p:cNvSpPr>
          <p:nvPr/>
        </p:nvSpPr>
        <p:spPr bwMode="auto">
          <a:xfrm>
            <a:off x="649288" y="1533525"/>
            <a:ext cx="36695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/>
              <a:t>131,2кг</a:t>
            </a:r>
          </a:p>
        </p:txBody>
      </p:sp>
      <p:sp>
        <p:nvSpPr>
          <p:cNvPr id="491523" name="Freeform 3"/>
          <p:cNvSpPr>
            <a:spLocks/>
          </p:cNvSpPr>
          <p:nvPr/>
        </p:nvSpPr>
        <p:spPr bwMode="auto">
          <a:xfrm>
            <a:off x="1382713" y="4759325"/>
            <a:ext cx="792162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524" name="Text Box 4"/>
          <p:cNvSpPr txBox="1">
            <a:spLocks noChangeArrowheads="1"/>
          </p:cNvSpPr>
          <p:nvPr/>
        </p:nvSpPr>
        <p:spPr bwMode="auto">
          <a:xfrm>
            <a:off x="4949825" y="4946650"/>
            <a:ext cx="74732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</a:t>
            </a:r>
            <a:endParaRPr lang="ru-RU" sz="8800" dirty="0"/>
          </a:p>
        </p:txBody>
      </p:sp>
      <p:sp>
        <p:nvSpPr>
          <p:cNvPr id="491525" name="Text Box 5"/>
          <p:cNvSpPr txBox="1">
            <a:spLocks noChangeArrowheads="1"/>
          </p:cNvSpPr>
          <p:nvPr/>
        </p:nvSpPr>
        <p:spPr bwMode="auto">
          <a:xfrm>
            <a:off x="2192338" y="4108450"/>
            <a:ext cx="692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>
                <a:solidFill>
                  <a:srgbClr val="3399FF"/>
                </a:solidFill>
              </a:rPr>
              <a:t>0</a:t>
            </a:r>
          </a:p>
        </p:txBody>
      </p:sp>
      <p:sp>
        <p:nvSpPr>
          <p:cNvPr id="491526" name="Text Box 6"/>
          <p:cNvSpPr txBox="1">
            <a:spLocks noChangeArrowheads="1"/>
          </p:cNvSpPr>
          <p:nvPr/>
        </p:nvSpPr>
        <p:spPr bwMode="auto">
          <a:xfrm>
            <a:off x="0" y="63500"/>
            <a:ext cx="5322888" cy="1066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</a:rPr>
              <a:t>Округлим </a:t>
            </a:r>
          </a:p>
          <a:p>
            <a:r>
              <a:rPr lang="ru-RU" sz="3200">
                <a:solidFill>
                  <a:srgbClr val="0000FF"/>
                </a:solidFill>
              </a:rPr>
              <a:t>массу каждого до десятков. </a:t>
            </a:r>
            <a:endParaRPr lang="ru-RU" sz="3200"/>
          </a:p>
        </p:txBody>
      </p:sp>
      <p:pic>
        <p:nvPicPr>
          <p:cNvPr id="491529" name="Picture 9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926138" y="211138"/>
            <a:ext cx="3217862" cy="2847975"/>
          </a:xfrm>
          <a:prstGeom prst="rect">
            <a:avLst/>
          </a:prstGeom>
          <a:noFill/>
        </p:spPr>
      </p:pic>
      <p:sp>
        <p:nvSpPr>
          <p:cNvPr id="491532" name="Freeform 12"/>
          <p:cNvSpPr>
            <a:spLocks/>
          </p:cNvSpPr>
          <p:nvPr/>
        </p:nvSpPr>
        <p:spPr bwMode="auto">
          <a:xfrm>
            <a:off x="1168400" y="1412875"/>
            <a:ext cx="792163" cy="588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533" name="Text Box 13"/>
          <p:cNvSpPr txBox="1">
            <a:spLocks noChangeArrowheads="1"/>
          </p:cNvSpPr>
          <p:nvPr/>
        </p:nvSpPr>
        <p:spPr bwMode="auto">
          <a:xfrm>
            <a:off x="4941888" y="1608138"/>
            <a:ext cx="80021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</a:t>
            </a:r>
            <a:r>
              <a:rPr lang="ru-RU" dirty="0"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91534" name="Text Box 14"/>
          <p:cNvSpPr txBox="1">
            <a:spLocks noChangeArrowheads="1"/>
          </p:cNvSpPr>
          <p:nvPr/>
        </p:nvSpPr>
        <p:spPr bwMode="auto">
          <a:xfrm>
            <a:off x="6775450" y="1858963"/>
            <a:ext cx="1624013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130</a:t>
            </a:r>
          </a:p>
        </p:txBody>
      </p:sp>
      <p:sp>
        <p:nvSpPr>
          <p:cNvPr id="491536" name="Oval 16"/>
          <p:cNvSpPr>
            <a:spLocks noChangeArrowheads="1"/>
          </p:cNvSpPr>
          <p:nvPr/>
        </p:nvSpPr>
        <p:spPr bwMode="auto">
          <a:xfrm>
            <a:off x="1216025" y="4275138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91537" name="Text Box 17"/>
          <p:cNvSpPr txBox="1">
            <a:spLocks noChangeArrowheads="1"/>
          </p:cNvSpPr>
          <p:nvPr/>
        </p:nvSpPr>
        <p:spPr bwMode="auto">
          <a:xfrm>
            <a:off x="2044700" y="814388"/>
            <a:ext cx="692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>
                <a:solidFill>
                  <a:srgbClr val="3399FF"/>
                </a:solidFill>
              </a:rPr>
              <a:t>0</a:t>
            </a:r>
          </a:p>
        </p:txBody>
      </p:sp>
      <p:pic>
        <p:nvPicPr>
          <p:cNvPr id="491527" name="Picture 7" descr="f28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0650" y="2941638"/>
            <a:ext cx="3467100" cy="3852862"/>
          </a:xfrm>
          <a:prstGeom prst="rect">
            <a:avLst/>
          </a:prstGeom>
          <a:noFill/>
        </p:spPr>
      </p:pic>
      <p:sp>
        <p:nvSpPr>
          <p:cNvPr id="491528" name="Text Box 8"/>
          <p:cNvSpPr txBox="1">
            <a:spLocks noChangeArrowheads="1"/>
          </p:cNvSpPr>
          <p:nvPr/>
        </p:nvSpPr>
        <p:spPr bwMode="auto">
          <a:xfrm>
            <a:off x="6032500" y="5049838"/>
            <a:ext cx="1968524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dirty="0" smtClean="0"/>
              <a:t>440</a:t>
            </a:r>
            <a:endParaRPr lang="ru-RU" sz="7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9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9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9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9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9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49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9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15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2" grpId="0" animBg="1"/>
      <p:bldP spid="491530" grpId="0" animBg="1"/>
      <p:bldP spid="491523" grpId="0" animBg="1"/>
      <p:bldP spid="491524" grpId="0"/>
      <p:bldP spid="491525" grpId="0"/>
      <p:bldP spid="491532" grpId="0" animBg="1"/>
      <p:bldP spid="491533" grpId="0"/>
      <p:bldP spid="491534" grpId="0"/>
      <p:bldP spid="491536" grpId="0" animBg="1"/>
      <p:bldP spid="491537" grpId="0"/>
      <p:bldP spid="4915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347075" cy="1873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3600" b="1" smtClean="0"/>
              <a:t>Округлите  дробь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5400" b="1" smtClean="0">
                <a:solidFill>
                  <a:srgbClr val="000099"/>
                </a:solidFill>
              </a:rPr>
              <a:t>57,38105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1501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36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а)до сотых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б)до десятых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в)до целых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г)до десятков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д)до сотен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е)до тысячных      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580063" y="2276475"/>
            <a:ext cx="1871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57,38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508625" y="2941638"/>
            <a:ext cx="18002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4000" b="1"/>
              <a:t>57,4</a:t>
            </a:r>
          </a:p>
          <a:p>
            <a:endParaRPr lang="ru-RU" sz="4000" b="1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508625" y="34671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57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508625" y="4038600"/>
            <a:ext cx="935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60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435600" y="4627563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100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435600" y="5289550"/>
            <a:ext cx="19446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57,381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064000" y="1798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616700" y="1549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 flipV="1">
            <a:off x="6248400" y="1023938"/>
            <a:ext cx="1395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eaLnBrk="0" hangingPunct="0"/>
            <a:endParaRPr lang="ru-RU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227763" y="1628775"/>
            <a:ext cx="665162" cy="293688"/>
            <a:chOff x="4057" y="657"/>
            <a:chExt cx="419" cy="185"/>
          </a:xfrm>
        </p:grpSpPr>
        <p:sp>
          <p:nvSpPr>
            <p:cNvPr id="8206" name="Freeform 13"/>
            <p:cNvSpPr>
              <a:spLocks/>
            </p:cNvSpPr>
            <p:nvPr/>
          </p:nvSpPr>
          <p:spPr bwMode="auto">
            <a:xfrm>
              <a:off x="4057" y="657"/>
              <a:ext cx="386" cy="80"/>
            </a:xfrm>
            <a:custGeom>
              <a:avLst/>
              <a:gdLst>
                <a:gd name="T0" fmla="*/ 0 w 386"/>
                <a:gd name="T1" fmla="*/ 61 h 80"/>
                <a:gd name="T2" fmla="*/ 89 w 386"/>
                <a:gd name="T3" fmla="*/ 6 h 80"/>
                <a:gd name="T4" fmla="*/ 176 w 386"/>
                <a:gd name="T5" fmla="*/ 27 h 80"/>
                <a:gd name="T6" fmla="*/ 269 w 386"/>
                <a:gd name="T7" fmla="*/ 78 h 80"/>
                <a:gd name="T8" fmla="*/ 386 w 386"/>
                <a:gd name="T9" fmla="*/ 15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6"/>
                <a:gd name="T16" fmla="*/ 0 h 80"/>
                <a:gd name="T17" fmla="*/ 386 w 386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6" h="80">
                  <a:moveTo>
                    <a:pt x="0" y="61"/>
                  </a:moveTo>
                  <a:cubicBezTo>
                    <a:pt x="15" y="52"/>
                    <a:pt x="60" y="12"/>
                    <a:pt x="89" y="6"/>
                  </a:cubicBezTo>
                  <a:cubicBezTo>
                    <a:pt x="118" y="0"/>
                    <a:pt x="146" y="15"/>
                    <a:pt x="176" y="27"/>
                  </a:cubicBezTo>
                  <a:cubicBezTo>
                    <a:pt x="206" y="39"/>
                    <a:pt x="234" y="80"/>
                    <a:pt x="269" y="78"/>
                  </a:cubicBezTo>
                  <a:cubicBezTo>
                    <a:pt x="304" y="76"/>
                    <a:pt x="362" y="28"/>
                    <a:pt x="386" y="15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Freeform 14"/>
            <p:cNvSpPr>
              <a:spLocks/>
            </p:cNvSpPr>
            <p:nvPr/>
          </p:nvSpPr>
          <p:spPr bwMode="auto">
            <a:xfrm>
              <a:off x="4071" y="757"/>
              <a:ext cx="405" cy="85"/>
            </a:xfrm>
            <a:custGeom>
              <a:avLst/>
              <a:gdLst>
                <a:gd name="T0" fmla="*/ 0 w 405"/>
                <a:gd name="T1" fmla="*/ 80 h 85"/>
                <a:gd name="T2" fmla="*/ 66 w 405"/>
                <a:gd name="T3" fmla="*/ 11 h 85"/>
                <a:gd name="T4" fmla="*/ 141 w 405"/>
                <a:gd name="T5" fmla="*/ 14 h 85"/>
                <a:gd name="T6" fmla="*/ 249 w 405"/>
                <a:gd name="T7" fmla="*/ 84 h 85"/>
                <a:gd name="T8" fmla="*/ 405 w 405"/>
                <a:gd name="T9" fmla="*/ 8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5"/>
                <a:gd name="T16" fmla="*/ 0 h 85"/>
                <a:gd name="T17" fmla="*/ 405 w 40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5" h="85">
                  <a:moveTo>
                    <a:pt x="0" y="80"/>
                  </a:moveTo>
                  <a:cubicBezTo>
                    <a:pt x="11" y="68"/>
                    <a:pt x="43" y="22"/>
                    <a:pt x="66" y="11"/>
                  </a:cubicBezTo>
                  <a:cubicBezTo>
                    <a:pt x="89" y="0"/>
                    <a:pt x="111" y="2"/>
                    <a:pt x="141" y="14"/>
                  </a:cubicBezTo>
                  <a:cubicBezTo>
                    <a:pt x="171" y="26"/>
                    <a:pt x="205" y="85"/>
                    <a:pt x="249" y="84"/>
                  </a:cubicBezTo>
                  <a:cubicBezTo>
                    <a:pt x="293" y="83"/>
                    <a:pt x="373" y="24"/>
                    <a:pt x="405" y="8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79" grpId="0"/>
      <p:bldP spid="3080" grpId="0"/>
      <p:bldP spid="30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</a:rPr>
              <a:t>Округлите дроби: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1600200"/>
            <a:ext cx="59150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400" smtClean="0"/>
              <a:t>а) до десятых:</a:t>
            </a:r>
          </a:p>
          <a:p>
            <a:pPr eaLnBrk="1" hangingPunct="1">
              <a:buFontTx/>
              <a:buNone/>
            </a:pPr>
            <a:r>
              <a:rPr lang="ru-RU" sz="4400" smtClean="0"/>
              <a:t>2,781</a:t>
            </a:r>
          </a:p>
          <a:p>
            <a:pPr eaLnBrk="1" hangingPunct="1">
              <a:buFontTx/>
              <a:buNone/>
            </a:pPr>
            <a:r>
              <a:rPr lang="ru-RU" sz="4400" smtClean="0"/>
              <a:t>3,1423</a:t>
            </a:r>
          </a:p>
          <a:p>
            <a:pPr eaLnBrk="1" hangingPunct="1">
              <a:buFontTx/>
              <a:buNone/>
            </a:pPr>
            <a:r>
              <a:rPr lang="ru-RU" sz="4400" smtClean="0"/>
              <a:t>203,962</a:t>
            </a:r>
          </a:p>
          <a:p>
            <a:pPr eaLnBrk="1" hangingPunct="1">
              <a:buFontTx/>
              <a:buNone/>
            </a:pPr>
            <a:r>
              <a:rPr lang="ru-RU" sz="4400" smtClean="0"/>
              <a:t>80,46</a:t>
            </a:r>
          </a:p>
        </p:txBody>
      </p:sp>
      <p:pic>
        <p:nvPicPr>
          <p:cNvPr id="9220" name="Picture 4" descr="тетрад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988" y="5010150"/>
            <a:ext cx="200501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</a:rPr>
              <a:t>Округлите дроби: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1600200"/>
            <a:ext cx="598646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б) до сотых: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0,07268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1,35506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10,081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76,544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4,455</a:t>
            </a:r>
          </a:p>
        </p:txBody>
      </p:sp>
      <p:pic>
        <p:nvPicPr>
          <p:cNvPr id="10244" name="Picture 4" descr="тетрад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988" y="5010150"/>
            <a:ext cx="200501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</a:rPr>
              <a:t>Округлите дроби: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1628775"/>
            <a:ext cx="5761038" cy="467995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sz="4400" smtClean="0"/>
              <a:t>в) до десятков:</a:t>
            </a:r>
          </a:p>
          <a:p>
            <a:pPr eaLnBrk="1" hangingPunct="1">
              <a:buFontTx/>
              <a:buNone/>
            </a:pPr>
            <a:r>
              <a:rPr lang="ru-RU" sz="4400" smtClean="0"/>
              <a:t>167,1</a:t>
            </a:r>
          </a:p>
          <a:p>
            <a:pPr eaLnBrk="1" hangingPunct="1">
              <a:buFontTx/>
              <a:buNone/>
            </a:pPr>
            <a:r>
              <a:rPr lang="ru-RU" sz="4400" smtClean="0"/>
              <a:t>2 085,04</a:t>
            </a:r>
          </a:p>
          <a:p>
            <a:pPr eaLnBrk="1" hangingPunct="1">
              <a:buFontTx/>
              <a:buNone/>
            </a:pPr>
            <a:r>
              <a:rPr lang="ru-RU" sz="4400" smtClean="0"/>
              <a:t>444,4</a:t>
            </a:r>
          </a:p>
          <a:p>
            <a:pPr eaLnBrk="1" hangingPunct="1">
              <a:buFontTx/>
              <a:buNone/>
            </a:pPr>
            <a:r>
              <a:rPr lang="ru-RU" sz="4400" smtClean="0"/>
              <a:t>300,7</a:t>
            </a:r>
          </a:p>
          <a:p>
            <a:pPr eaLnBrk="1" hangingPunct="1">
              <a:buFontTx/>
              <a:buNone/>
            </a:pPr>
            <a:r>
              <a:rPr lang="ru-RU" sz="4400" smtClean="0"/>
              <a:t>137</a:t>
            </a:r>
          </a:p>
        </p:txBody>
      </p:sp>
      <p:pic>
        <p:nvPicPr>
          <p:cNvPr id="11268" name="Picture 4" descr="тетрад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988" y="5010150"/>
            <a:ext cx="200501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347075" cy="1873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3600" b="1" smtClean="0"/>
              <a:t>Округлите  дробь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5400" b="1" smtClean="0">
                <a:solidFill>
                  <a:srgbClr val="000099"/>
                </a:solidFill>
              </a:rPr>
              <a:t>57,38105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1501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36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а)до сотых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б)до десятых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в)до целых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г)до десятков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д)до сотен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е)до тысячных      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580063" y="2276475"/>
            <a:ext cx="1871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57,38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508625" y="2941638"/>
            <a:ext cx="18002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4000" b="1"/>
              <a:t>57,4</a:t>
            </a:r>
          </a:p>
          <a:p>
            <a:endParaRPr lang="ru-RU" sz="4000" b="1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508625" y="34671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57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508625" y="4038600"/>
            <a:ext cx="935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60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435600" y="4627563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100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435600" y="5289550"/>
            <a:ext cx="19446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/>
              <a:t>57,381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064000" y="1798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616700" y="1549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 flipV="1">
            <a:off x="6248400" y="1023938"/>
            <a:ext cx="1395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eaLnBrk="0" hangingPunct="0"/>
            <a:endParaRPr lang="ru-RU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227763" y="1628775"/>
            <a:ext cx="665162" cy="293688"/>
            <a:chOff x="4057" y="657"/>
            <a:chExt cx="419" cy="185"/>
          </a:xfrm>
        </p:grpSpPr>
        <p:sp>
          <p:nvSpPr>
            <p:cNvPr id="8206" name="Freeform 13"/>
            <p:cNvSpPr>
              <a:spLocks/>
            </p:cNvSpPr>
            <p:nvPr/>
          </p:nvSpPr>
          <p:spPr bwMode="auto">
            <a:xfrm>
              <a:off x="4057" y="657"/>
              <a:ext cx="386" cy="80"/>
            </a:xfrm>
            <a:custGeom>
              <a:avLst/>
              <a:gdLst>
                <a:gd name="T0" fmla="*/ 0 w 386"/>
                <a:gd name="T1" fmla="*/ 61 h 80"/>
                <a:gd name="T2" fmla="*/ 89 w 386"/>
                <a:gd name="T3" fmla="*/ 6 h 80"/>
                <a:gd name="T4" fmla="*/ 176 w 386"/>
                <a:gd name="T5" fmla="*/ 27 h 80"/>
                <a:gd name="T6" fmla="*/ 269 w 386"/>
                <a:gd name="T7" fmla="*/ 78 h 80"/>
                <a:gd name="T8" fmla="*/ 386 w 386"/>
                <a:gd name="T9" fmla="*/ 15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6"/>
                <a:gd name="T16" fmla="*/ 0 h 80"/>
                <a:gd name="T17" fmla="*/ 386 w 386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6" h="80">
                  <a:moveTo>
                    <a:pt x="0" y="61"/>
                  </a:moveTo>
                  <a:cubicBezTo>
                    <a:pt x="15" y="52"/>
                    <a:pt x="60" y="12"/>
                    <a:pt x="89" y="6"/>
                  </a:cubicBezTo>
                  <a:cubicBezTo>
                    <a:pt x="118" y="0"/>
                    <a:pt x="146" y="15"/>
                    <a:pt x="176" y="27"/>
                  </a:cubicBezTo>
                  <a:cubicBezTo>
                    <a:pt x="206" y="39"/>
                    <a:pt x="234" y="80"/>
                    <a:pt x="269" y="78"/>
                  </a:cubicBezTo>
                  <a:cubicBezTo>
                    <a:pt x="304" y="76"/>
                    <a:pt x="362" y="28"/>
                    <a:pt x="386" y="15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Freeform 14"/>
            <p:cNvSpPr>
              <a:spLocks/>
            </p:cNvSpPr>
            <p:nvPr/>
          </p:nvSpPr>
          <p:spPr bwMode="auto">
            <a:xfrm>
              <a:off x="4071" y="757"/>
              <a:ext cx="405" cy="85"/>
            </a:xfrm>
            <a:custGeom>
              <a:avLst/>
              <a:gdLst>
                <a:gd name="T0" fmla="*/ 0 w 405"/>
                <a:gd name="T1" fmla="*/ 80 h 85"/>
                <a:gd name="T2" fmla="*/ 66 w 405"/>
                <a:gd name="T3" fmla="*/ 11 h 85"/>
                <a:gd name="T4" fmla="*/ 141 w 405"/>
                <a:gd name="T5" fmla="*/ 14 h 85"/>
                <a:gd name="T6" fmla="*/ 249 w 405"/>
                <a:gd name="T7" fmla="*/ 84 h 85"/>
                <a:gd name="T8" fmla="*/ 405 w 405"/>
                <a:gd name="T9" fmla="*/ 8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5"/>
                <a:gd name="T16" fmla="*/ 0 h 85"/>
                <a:gd name="T17" fmla="*/ 405 w 405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5" h="85">
                  <a:moveTo>
                    <a:pt x="0" y="80"/>
                  </a:moveTo>
                  <a:cubicBezTo>
                    <a:pt x="11" y="68"/>
                    <a:pt x="43" y="22"/>
                    <a:pt x="66" y="11"/>
                  </a:cubicBezTo>
                  <a:cubicBezTo>
                    <a:pt x="89" y="0"/>
                    <a:pt x="111" y="2"/>
                    <a:pt x="141" y="14"/>
                  </a:cubicBezTo>
                  <a:cubicBezTo>
                    <a:pt x="171" y="26"/>
                    <a:pt x="205" y="85"/>
                    <a:pt x="249" y="84"/>
                  </a:cubicBezTo>
                  <a:cubicBezTo>
                    <a:pt x="293" y="83"/>
                    <a:pt x="373" y="24"/>
                    <a:pt x="405" y="8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79" grpId="0"/>
      <p:bldP spid="3080" grpId="0"/>
      <p:bldP spid="308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</a:rPr>
              <a:t>Округлите дроби: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1600200"/>
            <a:ext cx="59150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400" smtClean="0"/>
              <a:t>а) до десятых:</a:t>
            </a:r>
          </a:p>
          <a:p>
            <a:pPr eaLnBrk="1" hangingPunct="1">
              <a:buFontTx/>
              <a:buNone/>
            </a:pPr>
            <a:r>
              <a:rPr lang="ru-RU" sz="4400" smtClean="0"/>
              <a:t>2,781</a:t>
            </a:r>
          </a:p>
          <a:p>
            <a:pPr eaLnBrk="1" hangingPunct="1">
              <a:buFontTx/>
              <a:buNone/>
            </a:pPr>
            <a:r>
              <a:rPr lang="ru-RU" sz="4400" smtClean="0"/>
              <a:t>3,1423</a:t>
            </a:r>
          </a:p>
          <a:p>
            <a:pPr eaLnBrk="1" hangingPunct="1">
              <a:buFontTx/>
              <a:buNone/>
            </a:pPr>
            <a:r>
              <a:rPr lang="ru-RU" sz="4400" smtClean="0"/>
              <a:t>203,962</a:t>
            </a:r>
          </a:p>
          <a:p>
            <a:pPr eaLnBrk="1" hangingPunct="1">
              <a:buFontTx/>
              <a:buNone/>
            </a:pPr>
            <a:r>
              <a:rPr lang="ru-RU" sz="4400" smtClean="0"/>
              <a:t>80,46</a:t>
            </a:r>
          </a:p>
        </p:txBody>
      </p:sp>
      <p:pic>
        <p:nvPicPr>
          <p:cNvPr id="9220" name="Picture 4" descr="тетрад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988" y="5010150"/>
            <a:ext cx="200501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</a:rPr>
              <a:t>Округлите дроби: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1600200"/>
            <a:ext cx="598646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б) до сотых: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0,07268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1,35506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10,081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76,544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smtClean="0"/>
              <a:t>4,455</a:t>
            </a:r>
          </a:p>
        </p:txBody>
      </p:sp>
      <p:pic>
        <p:nvPicPr>
          <p:cNvPr id="10244" name="Picture 4" descr="тетрад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988" y="5010150"/>
            <a:ext cx="200501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2830513" y="4762500"/>
            <a:ext cx="539750" cy="9271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7555" name="Rectangle 3"/>
          <p:cNvSpPr>
            <a:spLocks noChangeArrowheads="1"/>
          </p:cNvSpPr>
          <p:nvPr/>
        </p:nvSpPr>
        <p:spPr bwMode="auto">
          <a:xfrm>
            <a:off x="2297113" y="2254250"/>
            <a:ext cx="358775" cy="914400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7556" name="Text Box 4"/>
          <p:cNvSpPr txBox="1">
            <a:spLocks noChangeArrowheads="1"/>
          </p:cNvSpPr>
          <p:nvPr/>
        </p:nvSpPr>
        <p:spPr bwMode="auto">
          <a:xfrm>
            <a:off x="714348" y="1895475"/>
            <a:ext cx="600079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23,1480709</a:t>
            </a:r>
          </a:p>
        </p:txBody>
      </p:sp>
      <p:sp>
        <p:nvSpPr>
          <p:cNvPr id="407557" name="Freeform 5"/>
          <p:cNvSpPr>
            <a:spLocks/>
          </p:cNvSpPr>
          <p:nvPr/>
        </p:nvSpPr>
        <p:spPr bwMode="auto">
          <a:xfrm>
            <a:off x="1181100" y="1590675"/>
            <a:ext cx="723900" cy="803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7558" name="Text Box 6"/>
          <p:cNvSpPr txBox="1">
            <a:spLocks noChangeArrowheads="1"/>
          </p:cNvSpPr>
          <p:nvPr/>
        </p:nvSpPr>
        <p:spPr bwMode="auto">
          <a:xfrm>
            <a:off x="6667500" y="16589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07559" name="Text Box 7"/>
          <p:cNvSpPr txBox="1">
            <a:spLocks noChangeArrowheads="1"/>
          </p:cNvSpPr>
          <p:nvPr/>
        </p:nvSpPr>
        <p:spPr bwMode="auto">
          <a:xfrm>
            <a:off x="6396038" y="1968500"/>
            <a:ext cx="2193925" cy="14335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23</a:t>
            </a:r>
          </a:p>
        </p:txBody>
      </p:sp>
      <p:sp>
        <p:nvSpPr>
          <p:cNvPr id="407560" name="Text Box 8"/>
          <p:cNvSpPr txBox="1">
            <a:spLocks noChangeArrowheads="1"/>
          </p:cNvSpPr>
          <p:nvPr/>
        </p:nvSpPr>
        <p:spPr bwMode="auto">
          <a:xfrm>
            <a:off x="1928794" y="4392613"/>
            <a:ext cx="279719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9,569</a:t>
            </a:r>
          </a:p>
        </p:txBody>
      </p:sp>
      <p:sp>
        <p:nvSpPr>
          <p:cNvPr id="407561" name="Freeform 9"/>
          <p:cNvSpPr>
            <a:spLocks/>
          </p:cNvSpPr>
          <p:nvPr/>
        </p:nvSpPr>
        <p:spPr bwMode="auto">
          <a:xfrm>
            <a:off x="1811338" y="4257675"/>
            <a:ext cx="792162" cy="696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7562" name="Text Box 10"/>
          <p:cNvSpPr txBox="1">
            <a:spLocks noChangeArrowheads="1"/>
          </p:cNvSpPr>
          <p:nvPr/>
        </p:nvSpPr>
        <p:spPr bwMode="auto">
          <a:xfrm>
            <a:off x="4718050" y="4502150"/>
            <a:ext cx="2193925" cy="14335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>
                <a:cs typeface="Times New Roman" pitchFamily="18" charset="0"/>
              </a:rPr>
              <a:t>≈ </a:t>
            </a:r>
            <a:r>
              <a:rPr lang="ru-RU" sz="8800"/>
              <a:t>10</a:t>
            </a:r>
          </a:p>
        </p:txBody>
      </p:sp>
      <p:sp>
        <p:nvSpPr>
          <p:cNvPr id="407563" name="Text Box 11"/>
          <p:cNvSpPr txBox="1">
            <a:spLocks noChangeArrowheads="1"/>
          </p:cNvSpPr>
          <p:nvPr/>
        </p:nvSpPr>
        <p:spPr bwMode="auto">
          <a:xfrm>
            <a:off x="498475" y="214290"/>
            <a:ext cx="2160335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</a:rPr>
              <a:t>До единиц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07566" name="Oval 14"/>
          <p:cNvSpPr>
            <a:spLocks noChangeArrowheads="1"/>
          </p:cNvSpPr>
          <p:nvPr/>
        </p:nvSpPr>
        <p:spPr bwMode="auto">
          <a:xfrm>
            <a:off x="1651000" y="38862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07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07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07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75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407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4" grpId="0" animBg="1"/>
      <p:bldP spid="407555" grpId="0" animBg="1"/>
      <p:bldP spid="407557" grpId="0" animBg="1"/>
      <p:bldP spid="407559" grpId="0"/>
      <p:bldP spid="407560" grpId="0"/>
      <p:bldP spid="407561" grpId="0" animBg="1"/>
      <p:bldP spid="407562" grpId="0"/>
      <p:bldP spid="4075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4" name="Line 4"/>
          <p:cNvSpPr>
            <a:spLocks noChangeShapeType="1"/>
          </p:cNvSpPr>
          <p:nvPr/>
        </p:nvSpPr>
        <p:spPr bwMode="auto">
          <a:xfrm>
            <a:off x="504825" y="2316163"/>
            <a:ext cx="8313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285" name="Oval 5"/>
          <p:cNvSpPr>
            <a:spLocks noChangeArrowheads="1"/>
          </p:cNvSpPr>
          <p:nvPr/>
        </p:nvSpPr>
        <p:spPr bwMode="auto">
          <a:xfrm>
            <a:off x="2370138" y="2257425"/>
            <a:ext cx="168275" cy="1682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286" name="Oval 6"/>
          <p:cNvSpPr>
            <a:spLocks noChangeArrowheads="1"/>
          </p:cNvSpPr>
          <p:nvPr/>
        </p:nvSpPr>
        <p:spPr bwMode="auto">
          <a:xfrm>
            <a:off x="6340475" y="2233613"/>
            <a:ext cx="168275" cy="1682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287" name="Oval 7"/>
          <p:cNvSpPr>
            <a:spLocks noChangeArrowheads="1"/>
          </p:cNvSpPr>
          <p:nvPr/>
        </p:nvSpPr>
        <p:spPr bwMode="auto">
          <a:xfrm>
            <a:off x="4956175" y="2246313"/>
            <a:ext cx="168275" cy="1682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288" name="Text Box 8"/>
          <p:cNvSpPr txBox="1">
            <a:spLocks noChangeArrowheads="1"/>
          </p:cNvSpPr>
          <p:nvPr/>
        </p:nvSpPr>
        <p:spPr bwMode="auto">
          <a:xfrm>
            <a:off x="1784350" y="1441450"/>
            <a:ext cx="74295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481289" name="Text Box 9"/>
          <p:cNvSpPr txBox="1">
            <a:spLocks noChangeArrowheads="1"/>
          </p:cNvSpPr>
          <p:nvPr/>
        </p:nvSpPr>
        <p:spPr bwMode="auto">
          <a:xfrm>
            <a:off x="6345238" y="1454150"/>
            <a:ext cx="74295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481290" name="Text Box 10"/>
          <p:cNvSpPr txBox="1">
            <a:spLocks noChangeArrowheads="1"/>
          </p:cNvSpPr>
          <p:nvPr/>
        </p:nvSpPr>
        <p:spPr bwMode="auto">
          <a:xfrm>
            <a:off x="4348163" y="1295400"/>
            <a:ext cx="144145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FF0000"/>
                </a:solidFill>
              </a:rPr>
              <a:t>15,78</a:t>
            </a:r>
          </a:p>
        </p:txBody>
      </p:sp>
      <p:sp>
        <p:nvSpPr>
          <p:cNvPr id="481297" name="Rectangle 17"/>
          <p:cNvSpPr>
            <a:spLocks noChangeArrowheads="1"/>
          </p:cNvSpPr>
          <p:nvPr/>
        </p:nvSpPr>
        <p:spPr bwMode="auto">
          <a:xfrm>
            <a:off x="2830513" y="4508500"/>
            <a:ext cx="539750" cy="9271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1285852" y="4162425"/>
            <a:ext cx="307183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15,78</a:t>
            </a:r>
          </a:p>
        </p:txBody>
      </p:sp>
      <p:sp>
        <p:nvSpPr>
          <p:cNvPr id="481299" name="Freeform 19"/>
          <p:cNvSpPr>
            <a:spLocks/>
          </p:cNvSpPr>
          <p:nvPr/>
        </p:nvSpPr>
        <p:spPr bwMode="auto">
          <a:xfrm>
            <a:off x="1811338" y="4003675"/>
            <a:ext cx="792162" cy="696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00" name="Text Box 20"/>
          <p:cNvSpPr txBox="1">
            <a:spLocks noChangeArrowheads="1"/>
          </p:cNvSpPr>
          <p:nvPr/>
        </p:nvSpPr>
        <p:spPr bwMode="auto">
          <a:xfrm>
            <a:off x="4248150" y="4248150"/>
            <a:ext cx="2193925" cy="14335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>
                <a:cs typeface="Times New Roman" pitchFamily="18" charset="0"/>
              </a:rPr>
              <a:t>≈ </a:t>
            </a:r>
            <a:r>
              <a:rPr lang="ru-RU" sz="8800"/>
              <a:t>16</a:t>
            </a:r>
          </a:p>
        </p:txBody>
      </p:sp>
      <p:sp>
        <p:nvSpPr>
          <p:cNvPr id="481301" name="Oval 21"/>
          <p:cNvSpPr>
            <a:spLocks noChangeArrowheads="1"/>
          </p:cNvSpPr>
          <p:nvPr/>
        </p:nvSpPr>
        <p:spPr bwMode="auto">
          <a:xfrm>
            <a:off x="1770063" y="3646488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81302" name="Freeform 22"/>
          <p:cNvSpPr>
            <a:spLocks/>
          </p:cNvSpPr>
          <p:nvPr/>
        </p:nvSpPr>
        <p:spPr bwMode="auto">
          <a:xfrm>
            <a:off x="5126038" y="2309813"/>
            <a:ext cx="1214437" cy="12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765" y="0"/>
              </a:cxn>
            </a:cxnLst>
            <a:rect l="0" t="0" r="r" b="b"/>
            <a:pathLst>
              <a:path w="765" h="8">
                <a:moveTo>
                  <a:pt x="0" y="8"/>
                </a:moveTo>
                <a:lnTo>
                  <a:pt x="765" y="0"/>
                </a:lnTo>
              </a:path>
            </a:pathLst>
          </a:custGeom>
          <a:noFill/>
          <a:ln w="57150" cap="flat" cmpd="sng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03" name="Freeform 23"/>
          <p:cNvSpPr>
            <a:spLocks/>
          </p:cNvSpPr>
          <p:nvPr/>
        </p:nvSpPr>
        <p:spPr bwMode="auto">
          <a:xfrm>
            <a:off x="2551113" y="2333625"/>
            <a:ext cx="24066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16" y="0"/>
              </a:cxn>
            </a:cxnLst>
            <a:rect l="0" t="0" r="r" b="b"/>
            <a:pathLst>
              <a:path w="1516" h="1">
                <a:moveTo>
                  <a:pt x="0" y="0"/>
                </a:moveTo>
                <a:lnTo>
                  <a:pt x="1516" y="0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stealth" w="lg" len="lg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8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8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48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8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8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7" grpId="0" animBg="1"/>
      <p:bldP spid="481298" grpId="0"/>
      <p:bldP spid="481299" grpId="0" animBg="1"/>
      <p:bldP spid="481300" grpId="0"/>
      <p:bldP spid="481301" grpId="0" animBg="1"/>
      <p:bldP spid="481302" grpId="0" animBg="1"/>
      <p:bldP spid="4813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ChangeArrowheads="1"/>
          </p:cNvSpPr>
          <p:nvPr/>
        </p:nvSpPr>
        <p:spPr bwMode="auto">
          <a:xfrm>
            <a:off x="2511425" y="4849813"/>
            <a:ext cx="43180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4483" name="Rectangle 3"/>
          <p:cNvSpPr>
            <a:spLocks noChangeArrowheads="1"/>
          </p:cNvSpPr>
          <p:nvPr/>
        </p:nvSpPr>
        <p:spPr bwMode="auto">
          <a:xfrm>
            <a:off x="2471738" y="2684463"/>
            <a:ext cx="466725" cy="987425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4485" name="Text Box 5"/>
          <p:cNvSpPr txBox="1">
            <a:spLocks noChangeArrowheads="1"/>
          </p:cNvSpPr>
          <p:nvPr/>
        </p:nvSpPr>
        <p:spPr bwMode="auto">
          <a:xfrm>
            <a:off x="928662" y="2357430"/>
            <a:ext cx="4000528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0,85107</a:t>
            </a:r>
          </a:p>
        </p:txBody>
      </p:sp>
      <p:sp>
        <p:nvSpPr>
          <p:cNvPr id="404486" name="Freeform 6"/>
          <p:cNvSpPr>
            <a:spLocks/>
          </p:cNvSpPr>
          <p:nvPr/>
        </p:nvSpPr>
        <p:spPr bwMode="auto">
          <a:xfrm>
            <a:off x="1366838" y="2095500"/>
            <a:ext cx="1011237" cy="684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4487" name="Text Box 7"/>
          <p:cNvSpPr txBox="1">
            <a:spLocks noChangeArrowheads="1"/>
          </p:cNvSpPr>
          <p:nvPr/>
        </p:nvSpPr>
        <p:spPr bwMode="auto">
          <a:xfrm>
            <a:off x="6010275" y="3027363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04488" name="Text Box 8"/>
          <p:cNvSpPr txBox="1">
            <a:spLocks noChangeArrowheads="1"/>
          </p:cNvSpPr>
          <p:nvPr/>
        </p:nvSpPr>
        <p:spPr bwMode="auto">
          <a:xfrm>
            <a:off x="4965700" y="2336800"/>
            <a:ext cx="242887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0,9</a:t>
            </a:r>
          </a:p>
        </p:txBody>
      </p:sp>
      <p:sp>
        <p:nvSpPr>
          <p:cNvPr id="404489" name="Text Box 9"/>
          <p:cNvSpPr txBox="1">
            <a:spLocks noChangeArrowheads="1"/>
          </p:cNvSpPr>
          <p:nvPr/>
        </p:nvSpPr>
        <p:spPr bwMode="auto">
          <a:xfrm>
            <a:off x="928662" y="4500563"/>
            <a:ext cx="4071966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9,23577</a:t>
            </a:r>
          </a:p>
        </p:txBody>
      </p:sp>
      <p:sp>
        <p:nvSpPr>
          <p:cNvPr id="404490" name="Freeform 10"/>
          <p:cNvSpPr>
            <a:spLocks/>
          </p:cNvSpPr>
          <p:nvPr/>
        </p:nvSpPr>
        <p:spPr bwMode="auto">
          <a:xfrm>
            <a:off x="1441450" y="4379913"/>
            <a:ext cx="968375" cy="7381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4491" name="Text Box 11"/>
          <p:cNvSpPr txBox="1">
            <a:spLocks noChangeArrowheads="1"/>
          </p:cNvSpPr>
          <p:nvPr/>
        </p:nvSpPr>
        <p:spPr bwMode="auto">
          <a:xfrm>
            <a:off x="4983163" y="4467225"/>
            <a:ext cx="2428870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9,2</a:t>
            </a:r>
          </a:p>
        </p:txBody>
      </p:sp>
      <p:sp>
        <p:nvSpPr>
          <p:cNvPr id="404492" name="Text Box 12"/>
          <p:cNvSpPr txBox="1">
            <a:spLocks noChangeArrowheads="1"/>
          </p:cNvSpPr>
          <p:nvPr/>
        </p:nvSpPr>
        <p:spPr bwMode="auto">
          <a:xfrm>
            <a:off x="193675" y="104775"/>
            <a:ext cx="6584950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До десятых</a:t>
            </a:r>
            <a:r>
              <a:rPr lang="en-US" sz="4000">
                <a:solidFill>
                  <a:srgbClr val="00CCFF"/>
                </a:solidFill>
              </a:rPr>
              <a:t> </a:t>
            </a:r>
            <a:endParaRPr lang="ru-RU" sz="4000">
              <a:solidFill>
                <a:srgbClr val="00CCFF"/>
              </a:solidFill>
            </a:endParaRPr>
          </a:p>
        </p:txBody>
      </p:sp>
      <p:sp>
        <p:nvSpPr>
          <p:cNvPr id="404496" name="Oval 16"/>
          <p:cNvSpPr>
            <a:spLocks noChangeArrowheads="1"/>
          </p:cNvSpPr>
          <p:nvPr/>
        </p:nvSpPr>
        <p:spPr bwMode="auto">
          <a:xfrm>
            <a:off x="1574800" y="18415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04497" name="Text Box 17"/>
          <p:cNvSpPr txBox="1">
            <a:spLocks noChangeArrowheads="1"/>
          </p:cNvSpPr>
          <p:nvPr/>
        </p:nvSpPr>
        <p:spPr bwMode="auto">
          <a:xfrm>
            <a:off x="8397875" y="284163"/>
            <a:ext cx="579438" cy="61880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0000"/>
                </a:solidFill>
              </a:rPr>
              <a:t>О</a:t>
            </a:r>
          </a:p>
          <a:p>
            <a:r>
              <a:rPr lang="ru-RU" sz="4000">
                <a:solidFill>
                  <a:srgbClr val="FF0000"/>
                </a:solidFill>
              </a:rPr>
              <a:t>К</a:t>
            </a:r>
          </a:p>
          <a:p>
            <a:r>
              <a:rPr lang="ru-RU" sz="4000">
                <a:solidFill>
                  <a:srgbClr val="FF0000"/>
                </a:solidFill>
              </a:rPr>
              <a:t>Р</a:t>
            </a:r>
          </a:p>
          <a:p>
            <a:r>
              <a:rPr lang="ru-RU" sz="4000">
                <a:solidFill>
                  <a:srgbClr val="FF0000"/>
                </a:solidFill>
              </a:rPr>
              <a:t>У</a:t>
            </a:r>
          </a:p>
          <a:p>
            <a:r>
              <a:rPr lang="ru-RU" sz="4000">
                <a:solidFill>
                  <a:srgbClr val="FF0000"/>
                </a:solidFill>
              </a:rPr>
              <a:t>Г</a:t>
            </a:r>
          </a:p>
          <a:p>
            <a:r>
              <a:rPr lang="ru-RU" sz="4000">
                <a:solidFill>
                  <a:srgbClr val="FF0000"/>
                </a:solidFill>
              </a:rPr>
              <a:t>Л</a:t>
            </a:r>
          </a:p>
          <a:p>
            <a:r>
              <a:rPr lang="ru-RU" sz="4000">
                <a:solidFill>
                  <a:srgbClr val="FF0000"/>
                </a:solidFill>
              </a:rPr>
              <a:t>Е</a:t>
            </a:r>
          </a:p>
          <a:p>
            <a:r>
              <a:rPr lang="ru-RU" sz="4000">
                <a:solidFill>
                  <a:srgbClr val="FF0000"/>
                </a:solidFill>
              </a:rPr>
              <a:t>Н</a:t>
            </a:r>
          </a:p>
          <a:p>
            <a:r>
              <a:rPr lang="ru-RU" sz="4000">
                <a:solidFill>
                  <a:srgbClr val="FF0000"/>
                </a:solidFill>
              </a:rPr>
              <a:t>И</a:t>
            </a:r>
          </a:p>
          <a:p>
            <a:r>
              <a:rPr lang="ru-RU" sz="4000">
                <a:solidFill>
                  <a:srgbClr val="FF0000"/>
                </a:solidFill>
              </a:rPr>
              <a:t>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0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0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0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1000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1000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000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2" grpId="0" animBg="1"/>
      <p:bldP spid="404483" grpId="0" animBg="1"/>
      <p:bldP spid="404486" grpId="0" animBg="1"/>
      <p:bldP spid="404488" grpId="0"/>
      <p:bldP spid="404489" grpId="0"/>
      <p:bldP spid="404490" grpId="0" animBg="1"/>
      <p:bldP spid="404491" grpId="0"/>
      <p:bldP spid="4044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72" name="Text Box 8"/>
          <p:cNvSpPr txBox="1">
            <a:spLocks noChangeArrowheads="1"/>
          </p:cNvSpPr>
          <p:nvPr/>
        </p:nvSpPr>
        <p:spPr bwMode="auto">
          <a:xfrm>
            <a:off x="825500" y="4221163"/>
            <a:ext cx="322395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dirty="0"/>
              <a:t>9,23577</a:t>
            </a:r>
          </a:p>
        </p:txBody>
      </p:sp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5978525" y="1460500"/>
            <a:ext cx="1351652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dirty="0"/>
              <a:t>0,9</a:t>
            </a: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763588" y="1484313"/>
            <a:ext cx="3223959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dirty="0"/>
              <a:t>0,85107</a:t>
            </a:r>
          </a:p>
        </p:txBody>
      </p:sp>
      <p:sp>
        <p:nvSpPr>
          <p:cNvPr id="472074" name="Text Box 10"/>
          <p:cNvSpPr txBox="1">
            <a:spLocks noChangeArrowheads="1"/>
          </p:cNvSpPr>
          <p:nvPr/>
        </p:nvSpPr>
        <p:spPr bwMode="auto">
          <a:xfrm>
            <a:off x="6126163" y="4187825"/>
            <a:ext cx="1351652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dirty="0"/>
              <a:t>9,2</a:t>
            </a:r>
          </a:p>
        </p:txBody>
      </p:sp>
      <p:sp>
        <p:nvSpPr>
          <p:cNvPr id="472075" name="Text Box 11"/>
          <p:cNvSpPr txBox="1">
            <a:spLocks noChangeArrowheads="1"/>
          </p:cNvSpPr>
          <p:nvPr/>
        </p:nvSpPr>
        <p:spPr bwMode="auto">
          <a:xfrm>
            <a:off x="427038" y="309563"/>
            <a:ext cx="7483475" cy="1066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</a:rPr>
              <a:t>Сравним исходное число и число, </a:t>
            </a:r>
          </a:p>
          <a:p>
            <a:r>
              <a:rPr lang="ru-RU" sz="3200">
                <a:solidFill>
                  <a:srgbClr val="0000FF"/>
                </a:solidFill>
              </a:rPr>
              <a:t>которое получилось после округления.</a:t>
            </a:r>
            <a:r>
              <a:rPr lang="en-US" sz="3200">
                <a:solidFill>
                  <a:srgbClr val="00CCFF"/>
                </a:solidFill>
              </a:rPr>
              <a:t> </a:t>
            </a:r>
            <a:endParaRPr lang="ru-RU" sz="3200">
              <a:solidFill>
                <a:srgbClr val="00CCFF"/>
              </a:solidFill>
            </a:endParaRPr>
          </a:p>
        </p:txBody>
      </p:sp>
      <p:sp>
        <p:nvSpPr>
          <p:cNvPr id="472077" name="Text Box 13"/>
          <p:cNvSpPr txBox="1">
            <a:spLocks noChangeArrowheads="1"/>
          </p:cNvSpPr>
          <p:nvPr/>
        </p:nvSpPr>
        <p:spPr bwMode="auto">
          <a:xfrm>
            <a:off x="1720850" y="5697538"/>
            <a:ext cx="633730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0000"/>
                </a:solidFill>
              </a:rPr>
              <a:t>Округление с недостатком</a:t>
            </a:r>
          </a:p>
        </p:txBody>
      </p:sp>
      <p:sp>
        <p:nvSpPr>
          <p:cNvPr id="472078" name="Text Box 14"/>
          <p:cNvSpPr txBox="1">
            <a:spLocks noChangeArrowheads="1"/>
          </p:cNvSpPr>
          <p:nvPr/>
        </p:nvSpPr>
        <p:spPr bwMode="auto">
          <a:xfrm>
            <a:off x="5013325" y="1447800"/>
            <a:ext cx="644728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dirty="0">
                <a:cs typeface="Times New Roman" pitchFamily="18" charset="0"/>
              </a:rPr>
              <a:t>&lt;</a:t>
            </a:r>
            <a:endParaRPr lang="ru-RU" sz="7200" dirty="0"/>
          </a:p>
        </p:txBody>
      </p:sp>
      <p:sp>
        <p:nvSpPr>
          <p:cNvPr id="472079" name="Text Box 15"/>
          <p:cNvSpPr txBox="1">
            <a:spLocks noChangeArrowheads="1"/>
          </p:cNvSpPr>
          <p:nvPr/>
        </p:nvSpPr>
        <p:spPr bwMode="auto">
          <a:xfrm>
            <a:off x="5064125" y="4297363"/>
            <a:ext cx="644728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dirty="0">
                <a:cs typeface="Times New Roman" pitchFamily="18" charset="0"/>
              </a:rPr>
              <a:t>&gt;</a:t>
            </a:r>
            <a:endParaRPr lang="ru-RU" sz="7200" dirty="0"/>
          </a:p>
        </p:txBody>
      </p:sp>
      <p:sp>
        <p:nvSpPr>
          <p:cNvPr id="472080" name="Text Box 16"/>
          <p:cNvSpPr txBox="1">
            <a:spLocks noChangeArrowheads="1"/>
          </p:cNvSpPr>
          <p:nvPr/>
        </p:nvSpPr>
        <p:spPr bwMode="auto">
          <a:xfrm>
            <a:off x="1468438" y="3051175"/>
            <a:ext cx="572770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0000"/>
                </a:solidFill>
              </a:rPr>
              <a:t>Округление с избытком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47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7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7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72" grpId="0"/>
      <p:bldP spid="472074" grpId="0"/>
      <p:bldP spid="472077" grpId="0"/>
      <p:bldP spid="472078" grpId="0"/>
      <p:bldP spid="472079" grpId="0"/>
      <p:bldP spid="4720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13" name="Rectangle 9"/>
          <p:cNvSpPr>
            <a:spLocks noChangeArrowheads="1"/>
          </p:cNvSpPr>
          <p:nvPr/>
        </p:nvSpPr>
        <p:spPr bwMode="auto">
          <a:xfrm>
            <a:off x="3408363" y="4483100"/>
            <a:ext cx="539750" cy="9271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2314" name="Text Box 10"/>
          <p:cNvSpPr txBox="1">
            <a:spLocks noChangeArrowheads="1"/>
          </p:cNvSpPr>
          <p:nvPr/>
        </p:nvSpPr>
        <p:spPr bwMode="auto">
          <a:xfrm>
            <a:off x="1285852" y="4162425"/>
            <a:ext cx="350046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25,794</a:t>
            </a:r>
          </a:p>
        </p:txBody>
      </p:sp>
      <p:sp>
        <p:nvSpPr>
          <p:cNvPr id="482306" name="Line 2"/>
          <p:cNvSpPr>
            <a:spLocks noChangeShapeType="1"/>
          </p:cNvSpPr>
          <p:nvPr/>
        </p:nvSpPr>
        <p:spPr bwMode="auto">
          <a:xfrm>
            <a:off x="504825" y="2316163"/>
            <a:ext cx="8313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2307" name="Oval 3"/>
          <p:cNvSpPr>
            <a:spLocks noChangeArrowheads="1"/>
          </p:cNvSpPr>
          <p:nvPr/>
        </p:nvSpPr>
        <p:spPr bwMode="auto">
          <a:xfrm>
            <a:off x="2370138" y="2257425"/>
            <a:ext cx="168275" cy="1682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2308" name="Oval 4"/>
          <p:cNvSpPr>
            <a:spLocks noChangeArrowheads="1"/>
          </p:cNvSpPr>
          <p:nvPr/>
        </p:nvSpPr>
        <p:spPr bwMode="auto">
          <a:xfrm>
            <a:off x="6340475" y="2233613"/>
            <a:ext cx="168275" cy="1682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2309" name="Oval 5"/>
          <p:cNvSpPr>
            <a:spLocks noChangeArrowheads="1"/>
          </p:cNvSpPr>
          <p:nvPr/>
        </p:nvSpPr>
        <p:spPr bwMode="auto">
          <a:xfrm>
            <a:off x="4956175" y="2246313"/>
            <a:ext cx="168275" cy="1682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2310" name="Text Box 6"/>
          <p:cNvSpPr txBox="1">
            <a:spLocks noChangeArrowheads="1"/>
          </p:cNvSpPr>
          <p:nvPr/>
        </p:nvSpPr>
        <p:spPr bwMode="auto">
          <a:xfrm>
            <a:off x="1784350" y="1441450"/>
            <a:ext cx="116205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0000FF"/>
                </a:solidFill>
              </a:rPr>
              <a:t>25,7</a:t>
            </a:r>
          </a:p>
        </p:txBody>
      </p:sp>
      <p:sp>
        <p:nvSpPr>
          <p:cNvPr id="482311" name="Text Box 7"/>
          <p:cNvSpPr txBox="1">
            <a:spLocks noChangeArrowheads="1"/>
          </p:cNvSpPr>
          <p:nvPr/>
        </p:nvSpPr>
        <p:spPr bwMode="auto">
          <a:xfrm>
            <a:off x="6345238" y="1454150"/>
            <a:ext cx="116205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0000FF"/>
                </a:solidFill>
              </a:rPr>
              <a:t>25,8</a:t>
            </a:r>
          </a:p>
        </p:txBody>
      </p:sp>
      <p:sp>
        <p:nvSpPr>
          <p:cNvPr id="482312" name="Text Box 8"/>
          <p:cNvSpPr txBox="1">
            <a:spLocks noChangeArrowheads="1"/>
          </p:cNvSpPr>
          <p:nvPr/>
        </p:nvSpPr>
        <p:spPr bwMode="auto">
          <a:xfrm>
            <a:off x="4348163" y="1295400"/>
            <a:ext cx="172085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FF0000"/>
                </a:solidFill>
              </a:rPr>
              <a:t>25,794</a:t>
            </a:r>
          </a:p>
        </p:txBody>
      </p:sp>
      <p:sp>
        <p:nvSpPr>
          <p:cNvPr id="482315" name="Freeform 11"/>
          <p:cNvSpPr>
            <a:spLocks/>
          </p:cNvSpPr>
          <p:nvPr/>
        </p:nvSpPr>
        <p:spPr bwMode="auto">
          <a:xfrm>
            <a:off x="2628900" y="3895725"/>
            <a:ext cx="792163" cy="696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2316" name="Text Box 12"/>
          <p:cNvSpPr txBox="1">
            <a:spLocks noChangeArrowheads="1"/>
          </p:cNvSpPr>
          <p:nvPr/>
        </p:nvSpPr>
        <p:spPr bwMode="auto">
          <a:xfrm>
            <a:off x="4535488" y="4248150"/>
            <a:ext cx="3032125" cy="14335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>
                <a:cs typeface="Times New Roman" pitchFamily="18" charset="0"/>
              </a:rPr>
              <a:t>≈ </a:t>
            </a:r>
            <a:r>
              <a:rPr lang="ru-RU" sz="8800"/>
              <a:t>25,8</a:t>
            </a:r>
          </a:p>
        </p:txBody>
      </p:sp>
      <p:sp>
        <p:nvSpPr>
          <p:cNvPr id="482317" name="Oval 13"/>
          <p:cNvSpPr>
            <a:spLocks noChangeArrowheads="1"/>
          </p:cNvSpPr>
          <p:nvPr/>
        </p:nvSpPr>
        <p:spPr bwMode="auto">
          <a:xfrm>
            <a:off x="2503488" y="3357563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  <p:sp>
        <p:nvSpPr>
          <p:cNvPr id="482320" name="Freeform 16"/>
          <p:cNvSpPr>
            <a:spLocks/>
          </p:cNvSpPr>
          <p:nvPr/>
        </p:nvSpPr>
        <p:spPr bwMode="auto">
          <a:xfrm>
            <a:off x="5126038" y="2309813"/>
            <a:ext cx="1214437" cy="12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765" y="0"/>
              </a:cxn>
            </a:cxnLst>
            <a:rect l="0" t="0" r="r" b="b"/>
            <a:pathLst>
              <a:path w="765" h="8">
                <a:moveTo>
                  <a:pt x="0" y="8"/>
                </a:moveTo>
                <a:lnTo>
                  <a:pt x="765" y="0"/>
                </a:lnTo>
              </a:path>
            </a:pathLst>
          </a:custGeom>
          <a:noFill/>
          <a:ln w="57150" cap="flat" cmpd="sng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2321" name="Freeform 17"/>
          <p:cNvSpPr>
            <a:spLocks/>
          </p:cNvSpPr>
          <p:nvPr/>
        </p:nvSpPr>
        <p:spPr bwMode="auto">
          <a:xfrm>
            <a:off x="2551113" y="2333625"/>
            <a:ext cx="24066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16" y="0"/>
              </a:cxn>
            </a:cxnLst>
            <a:rect l="0" t="0" r="r" b="b"/>
            <a:pathLst>
              <a:path w="1516" h="1">
                <a:moveTo>
                  <a:pt x="0" y="0"/>
                </a:moveTo>
                <a:lnTo>
                  <a:pt x="1516" y="0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stealth" w="lg" len="lg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8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8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48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8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8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3" grpId="0" animBg="1"/>
      <p:bldP spid="482314" grpId="0"/>
      <p:bldP spid="482315" grpId="0" animBg="1"/>
      <p:bldP spid="482316" grpId="0"/>
      <p:bldP spid="482317" grpId="0" animBg="1"/>
      <p:bldP spid="482320" grpId="0" animBg="1"/>
      <p:bldP spid="4823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ChangeArrowheads="1"/>
          </p:cNvSpPr>
          <p:nvPr/>
        </p:nvSpPr>
        <p:spPr bwMode="auto">
          <a:xfrm>
            <a:off x="3502025" y="4686300"/>
            <a:ext cx="552450" cy="938213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5507" name="Rectangle 3"/>
          <p:cNvSpPr>
            <a:spLocks noChangeArrowheads="1"/>
          </p:cNvSpPr>
          <p:nvPr/>
        </p:nvSpPr>
        <p:spPr bwMode="auto">
          <a:xfrm>
            <a:off x="2878138" y="2443163"/>
            <a:ext cx="503237" cy="962025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857224" y="2085975"/>
            <a:ext cx="457203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0,859102</a:t>
            </a:r>
          </a:p>
        </p:txBody>
      </p:sp>
      <p:sp>
        <p:nvSpPr>
          <p:cNvPr id="405509" name="Freeform 5"/>
          <p:cNvSpPr>
            <a:spLocks/>
          </p:cNvSpPr>
          <p:nvPr/>
        </p:nvSpPr>
        <p:spPr bwMode="auto">
          <a:xfrm>
            <a:off x="1568450" y="1782763"/>
            <a:ext cx="1227138" cy="790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5510" name="Text Box 6"/>
          <p:cNvSpPr txBox="1">
            <a:spLocks noChangeArrowheads="1"/>
          </p:cNvSpPr>
          <p:nvPr/>
        </p:nvSpPr>
        <p:spPr bwMode="auto">
          <a:xfrm>
            <a:off x="6108700" y="20399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05511" name="Text Box 7"/>
          <p:cNvSpPr txBox="1">
            <a:spLocks noChangeArrowheads="1"/>
          </p:cNvSpPr>
          <p:nvPr/>
        </p:nvSpPr>
        <p:spPr bwMode="auto">
          <a:xfrm>
            <a:off x="5338763" y="1976438"/>
            <a:ext cx="300114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0,86</a:t>
            </a:r>
          </a:p>
        </p:txBody>
      </p:sp>
      <p:sp>
        <p:nvSpPr>
          <p:cNvPr id="405512" name="Text Box 8"/>
          <p:cNvSpPr txBox="1">
            <a:spLocks noChangeArrowheads="1"/>
          </p:cNvSpPr>
          <p:nvPr/>
        </p:nvSpPr>
        <p:spPr bwMode="auto">
          <a:xfrm>
            <a:off x="785786" y="4329113"/>
            <a:ext cx="457203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99,23068</a:t>
            </a:r>
          </a:p>
        </p:txBody>
      </p:sp>
      <p:sp>
        <p:nvSpPr>
          <p:cNvPr id="405513" name="Freeform 9"/>
          <p:cNvSpPr>
            <a:spLocks/>
          </p:cNvSpPr>
          <p:nvPr/>
        </p:nvSpPr>
        <p:spPr bwMode="auto">
          <a:xfrm>
            <a:off x="2171700" y="3894138"/>
            <a:ext cx="1223963" cy="744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5514" name="Text Box 10"/>
          <p:cNvSpPr txBox="1">
            <a:spLocks noChangeArrowheads="1"/>
          </p:cNvSpPr>
          <p:nvPr/>
        </p:nvSpPr>
        <p:spPr bwMode="auto">
          <a:xfrm>
            <a:off x="5292725" y="4327525"/>
            <a:ext cx="3001143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9,23</a:t>
            </a:r>
          </a:p>
        </p:txBody>
      </p:sp>
      <p:sp>
        <p:nvSpPr>
          <p:cNvPr id="405515" name="Text Box 11"/>
          <p:cNvSpPr txBox="1">
            <a:spLocks noChangeArrowheads="1"/>
          </p:cNvSpPr>
          <p:nvPr/>
        </p:nvSpPr>
        <p:spPr bwMode="auto">
          <a:xfrm>
            <a:off x="319088" y="-38100"/>
            <a:ext cx="5248275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До сотых</a:t>
            </a:r>
          </a:p>
        </p:txBody>
      </p:sp>
      <p:sp>
        <p:nvSpPr>
          <p:cNvPr id="405518" name="Oval 14"/>
          <p:cNvSpPr>
            <a:spLocks noChangeArrowheads="1"/>
          </p:cNvSpPr>
          <p:nvPr/>
        </p:nvSpPr>
        <p:spPr bwMode="auto">
          <a:xfrm>
            <a:off x="1955800" y="14986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55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0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0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0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40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6" grpId="0" animBg="1"/>
      <p:bldP spid="405507" grpId="0" animBg="1"/>
      <p:bldP spid="405509" grpId="0" animBg="1"/>
      <p:bldP spid="405511" grpId="0"/>
      <p:bldP spid="405512" grpId="0"/>
      <p:bldP spid="405513" grpId="0" animBg="1"/>
      <p:bldP spid="405514" grpId="0"/>
      <p:bldP spid="4055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ChangeArrowheads="1"/>
          </p:cNvSpPr>
          <p:nvPr/>
        </p:nvSpPr>
        <p:spPr bwMode="auto">
          <a:xfrm>
            <a:off x="4002088" y="4389438"/>
            <a:ext cx="539750" cy="914400"/>
          </a:xfrm>
          <a:prstGeom prst="rect">
            <a:avLst/>
          </a:prstGeom>
          <a:solidFill>
            <a:srgbClr val="00FFCC"/>
          </a:solidFill>
          <a:ln w="38100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6531" name="Rectangle 3"/>
          <p:cNvSpPr>
            <a:spLocks noChangeArrowheads="1"/>
          </p:cNvSpPr>
          <p:nvPr/>
        </p:nvSpPr>
        <p:spPr bwMode="auto">
          <a:xfrm>
            <a:off x="3482975" y="2217738"/>
            <a:ext cx="538163" cy="938212"/>
          </a:xfrm>
          <a:prstGeom prst="rect">
            <a:avLst/>
          </a:prstGeom>
          <a:solidFill>
            <a:srgbClr val="00FFCC"/>
          </a:solidFill>
          <a:ln w="28575" algn="ctr">
            <a:solidFill>
              <a:srgbClr val="00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214282" y="1833563"/>
            <a:ext cx="457203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23,14807</a:t>
            </a:r>
          </a:p>
        </p:txBody>
      </p:sp>
      <p:sp>
        <p:nvSpPr>
          <p:cNvPr id="406533" name="Freeform 5"/>
          <p:cNvSpPr>
            <a:spLocks/>
          </p:cNvSpPr>
          <p:nvPr/>
        </p:nvSpPr>
        <p:spPr bwMode="auto">
          <a:xfrm>
            <a:off x="2173288" y="1484313"/>
            <a:ext cx="1227137" cy="7540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7" y="13"/>
              </a:cxn>
              <a:cxn ang="0">
                <a:pos x="637" y="241"/>
              </a:cxn>
            </a:cxnLst>
            <a:rect l="0" t="0" r="r" b="b"/>
            <a:pathLst>
              <a:path w="637" h="241">
                <a:moveTo>
                  <a:pt x="0" y="0"/>
                </a:moveTo>
                <a:lnTo>
                  <a:pt x="637" y="13"/>
                </a:lnTo>
                <a:lnTo>
                  <a:pt x="637" y="241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6108700" y="1658938"/>
            <a:ext cx="184150" cy="3667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/>
          </a:p>
        </p:txBody>
      </p:sp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4632325" y="1773238"/>
            <a:ext cx="414568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23,148</a:t>
            </a: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714348" y="3929066"/>
            <a:ext cx="7000924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8800" dirty="0"/>
              <a:t>39,2698308</a:t>
            </a:r>
          </a:p>
        </p:txBody>
      </p:sp>
      <p:sp>
        <p:nvSpPr>
          <p:cNvPr id="406537" name="Freeform 9"/>
          <p:cNvSpPr>
            <a:spLocks/>
          </p:cNvSpPr>
          <p:nvPr/>
        </p:nvSpPr>
        <p:spPr bwMode="auto">
          <a:xfrm>
            <a:off x="2728913" y="3705225"/>
            <a:ext cx="1223962" cy="709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1" y="4"/>
              </a:cxn>
              <a:cxn ang="0">
                <a:pos x="610" y="178"/>
              </a:cxn>
            </a:cxnLst>
            <a:rect l="0" t="0" r="r" b="b"/>
            <a:pathLst>
              <a:path w="610" h="178">
                <a:moveTo>
                  <a:pt x="0" y="0"/>
                </a:moveTo>
                <a:lnTo>
                  <a:pt x="601" y="4"/>
                </a:lnTo>
                <a:lnTo>
                  <a:pt x="610" y="178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6538" name="Text Box 10"/>
          <p:cNvSpPr txBox="1">
            <a:spLocks noChangeArrowheads="1"/>
          </p:cNvSpPr>
          <p:nvPr/>
        </p:nvSpPr>
        <p:spPr bwMode="auto">
          <a:xfrm>
            <a:off x="4165600" y="5302250"/>
            <a:ext cx="4145687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800" dirty="0">
                <a:cs typeface="Times New Roman" pitchFamily="18" charset="0"/>
              </a:rPr>
              <a:t>≈ </a:t>
            </a:r>
            <a:r>
              <a:rPr lang="ru-RU" sz="8800" dirty="0"/>
              <a:t>39,270</a:t>
            </a:r>
          </a:p>
        </p:txBody>
      </p:sp>
      <p:sp>
        <p:nvSpPr>
          <p:cNvPr id="406539" name="Text Box 11"/>
          <p:cNvSpPr txBox="1">
            <a:spLocks noChangeArrowheads="1"/>
          </p:cNvSpPr>
          <p:nvPr/>
        </p:nvSpPr>
        <p:spPr bwMode="auto">
          <a:xfrm>
            <a:off x="636588" y="0"/>
            <a:ext cx="7642225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До тысячных</a:t>
            </a:r>
          </a:p>
        </p:txBody>
      </p:sp>
      <p:sp>
        <p:nvSpPr>
          <p:cNvPr id="406542" name="Line 14"/>
          <p:cNvSpPr>
            <a:spLocks noChangeShapeType="1"/>
          </p:cNvSpPr>
          <p:nvPr/>
        </p:nvSpPr>
        <p:spPr bwMode="auto">
          <a:xfrm flipV="1">
            <a:off x="7643834" y="5643578"/>
            <a:ext cx="647700" cy="72072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6543" name="Oval 15"/>
          <p:cNvSpPr>
            <a:spLocks noChangeArrowheads="1"/>
          </p:cNvSpPr>
          <p:nvPr/>
        </p:nvSpPr>
        <p:spPr bwMode="auto">
          <a:xfrm>
            <a:off x="3187700" y="3479800"/>
            <a:ext cx="9144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144802" dir="19327501" algn="ctr" rotWithShape="0">
              <a:srgbClr val="3399FF"/>
            </a:outerShdw>
          </a:effectLst>
        </p:spPr>
        <p:txBody>
          <a:bodyPr wrap="none" anchor="ctr"/>
          <a:lstStyle/>
          <a:p>
            <a:pPr algn="ctr"/>
            <a:r>
              <a: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0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4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06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0" grpId="0" animBg="1"/>
      <p:bldP spid="406531" grpId="0" animBg="1"/>
      <p:bldP spid="406533" grpId="0" animBg="1"/>
      <p:bldP spid="406535" grpId="0"/>
      <p:bldP spid="406536" grpId="0"/>
      <p:bldP spid="406537" grpId="0" animBg="1"/>
      <p:bldP spid="406538" grpId="0"/>
      <p:bldP spid="406542" grpId="0" animBg="1"/>
      <p:bldP spid="40654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</TotalTime>
  <Words>440</Words>
  <Application>Microsoft Office PowerPoint</Application>
  <PresentationFormat>Экран (4:3)</PresentationFormat>
  <Paragraphs>236</Paragraphs>
  <Slides>28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Правило округления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 Округлите  дробь 57,38105 </vt:lpstr>
      <vt:lpstr>Округлите дроби:</vt:lpstr>
      <vt:lpstr>Округлите дроби:</vt:lpstr>
      <vt:lpstr>Округлите дроби:</vt:lpstr>
      <vt:lpstr> Округлите  дробь 57,38105 </vt:lpstr>
      <vt:lpstr>Округлите дроби:</vt:lpstr>
      <vt:lpstr>Округлите дроби: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Округление десятичных чисел</dc:title>
  <dc:creator>User</dc:creator>
  <cp:lastModifiedBy>User</cp:lastModifiedBy>
  <cp:revision>10</cp:revision>
  <dcterms:created xsi:type="dcterms:W3CDTF">2013-02-11T20:02:39Z</dcterms:created>
  <dcterms:modified xsi:type="dcterms:W3CDTF">2013-02-11T20:47:03Z</dcterms:modified>
</cp:coreProperties>
</file>