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4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9.wmf"/><Relationship Id="rId6" Type="http://schemas.openxmlformats.org/officeDocument/2006/relationships/image" Target="../media/image18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B501C-3FD2-4000-9FB7-12BD500F4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207A77-9364-45AD-856E-9C0053FA25F9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022EBD-25F2-4F3A-9975-7A806A6419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mailto:gifcollection@mailru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2.gi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85750"/>
            <a:ext cx="8134350" cy="37147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i="1" u="sng" dirty="0" smtClean="0">
                <a:solidFill>
                  <a:srgbClr val="002060"/>
                </a:solidFill>
              </a:rPr>
              <a:t>Тема урока</a:t>
            </a:r>
            <a:r>
              <a:rPr lang="ru-RU" b="1" i="1" dirty="0" smtClean="0">
                <a:solidFill>
                  <a:srgbClr val="002060"/>
                </a:solidFill>
              </a:rPr>
              <a:t>: </a:t>
            </a:r>
            <a:r>
              <a:rPr lang="ru-RU" sz="5000" b="1" i="1" dirty="0" smtClean="0">
                <a:solidFill>
                  <a:srgbClr val="FF0000"/>
                </a:solidFill>
              </a:rPr>
              <a:t>«Нахождение части</a:t>
            </a:r>
            <a:r>
              <a:rPr lang="en-US" sz="5000" b="1" i="1" dirty="0" smtClean="0">
                <a:solidFill>
                  <a:srgbClr val="FF0000"/>
                </a:solidFill>
              </a:rPr>
              <a:t> </a:t>
            </a:r>
            <a:r>
              <a:rPr lang="ru-RU" sz="5000" b="1" i="1" dirty="0" smtClean="0">
                <a:solidFill>
                  <a:srgbClr val="FF0000"/>
                </a:solidFill>
              </a:rPr>
              <a:t>от целого и целого по его части».</a:t>
            </a:r>
            <a:r>
              <a:rPr lang="ru-RU" sz="5000" dirty="0" smtClean="0">
                <a:solidFill>
                  <a:schemeClr val="folHlink"/>
                </a:solidFill>
              </a:rPr>
              <a:t/>
            </a:r>
            <a:br>
              <a:rPr lang="ru-RU" sz="5000" dirty="0" smtClean="0">
                <a:solidFill>
                  <a:schemeClr val="folHlink"/>
                </a:solidFill>
              </a:rPr>
            </a:br>
            <a:endParaRPr lang="ru-RU" sz="5000" dirty="0" smtClean="0">
              <a:solidFill>
                <a:schemeClr val="folHlink"/>
              </a:solidFill>
            </a:endParaRP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28875" y="4786313"/>
            <a:ext cx="6553200" cy="1785937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latin typeface="Monotype Corsiva" pitchFamily="66" charset="0"/>
              </a:rPr>
              <a:t>Счет и вычисления – основа порядка в голове.</a:t>
            </a:r>
          </a:p>
          <a:p>
            <a:pPr algn="r"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latin typeface="Monotype Corsiva" pitchFamily="66" charset="0"/>
              </a:rPr>
              <a:t>И. Песталоцци</a:t>
            </a:r>
          </a:p>
        </p:txBody>
      </p:sp>
      <p:pic>
        <p:nvPicPr>
          <p:cNvPr id="7172" name="Picture 5" descr="bookwrite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4500563"/>
            <a:ext cx="20510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85750" y="2000250"/>
            <a:ext cx="8501063" cy="2078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Сортируем задачи</a:t>
            </a:r>
          </a:p>
        </p:txBody>
      </p:sp>
      <p:pic>
        <p:nvPicPr>
          <p:cNvPr id="15363" name="Picture 11" descr="aluno0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4000500"/>
            <a:ext cx="1385887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1" descr="aluno0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38" y="-642938"/>
            <a:ext cx="1385887" cy="232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50" y="285750"/>
            <a:ext cx="4319588" cy="6310313"/>
          </a:xfrm>
        </p:spPr>
        <p:txBody>
          <a:bodyPr/>
          <a:lstStyle/>
          <a:p>
            <a:pPr marL="0" indent="363538" eaLnBrk="1" hangingPunct="1">
              <a:lnSpc>
                <a:spcPct val="150000"/>
              </a:lnSpc>
              <a:buSzPct val="100000"/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Магазин принял для продажи 156 кг рыбы.         всей рыбы составил карп. Сколько кг карпа получил магазин?</a:t>
            </a:r>
          </a:p>
          <a:p>
            <a:pPr marL="0" indent="363538" eaLnBrk="1" hangingPunct="1">
              <a:lnSpc>
                <a:spcPct val="150000"/>
              </a:lnSpc>
              <a:buSzPct val="100000"/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Провели 18 опытов, это составило        всей серии  опытов, Сколько опытов надо провести?</a:t>
            </a:r>
          </a:p>
          <a:p>
            <a:pPr marL="0" indent="363538" eaLnBrk="1" hangingPunct="1">
              <a:lnSpc>
                <a:spcPct val="150000"/>
              </a:lnSpc>
              <a:buSzPct val="100000"/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Учитель проверил 20 тетрадей. Это составило        всех тетрадей. Сколько всего тетрадей надо проверить?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ru-RU" sz="20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54296" name="Rectangle 24"/>
          <p:cNvSpPr>
            <a:spLocks noGrp="1" noChangeArrowheads="1"/>
          </p:cNvSpPr>
          <p:nvPr>
            <p:ph sz="quarter" idx="2"/>
          </p:nvPr>
        </p:nvSpPr>
        <p:spPr>
          <a:xfrm>
            <a:off x="4827588" y="285750"/>
            <a:ext cx="4316412" cy="6357938"/>
          </a:xfrm>
        </p:spPr>
        <p:txBody>
          <a:bodyPr/>
          <a:lstStyle/>
          <a:p>
            <a:pPr marL="0" indent="363538" eaLnBrk="1" hangingPunct="1">
              <a:lnSpc>
                <a:spcPct val="150000"/>
              </a:lnSpc>
              <a:buSzPct val="100000"/>
              <a:buFont typeface="+mj-lt"/>
              <a:buAutoNum type="arabicPeriod" startAt="4"/>
              <a:defRPr/>
            </a:pPr>
            <a:r>
              <a:rPr lang="ru-RU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Из 72 пятиклассников   занимаются легкой атлетикой. Сколько учащихся занимаются этим видом спорта?</a:t>
            </a:r>
          </a:p>
          <a:p>
            <a:pPr marL="0" indent="363538" eaLnBrk="1" hangingPunct="1">
              <a:lnSpc>
                <a:spcPct val="150000"/>
              </a:lnSpc>
              <a:buSzPct val="100000"/>
              <a:buFont typeface="+mj-lt"/>
              <a:buAutoNum type="arabicPeriod" startAt="4"/>
              <a:defRPr/>
            </a:pPr>
            <a:r>
              <a:rPr lang="ru-RU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Для выставки отобрали 30 картин, что составило  имеющихся в музее картин. Сколько картин взято на выставку?</a:t>
            </a:r>
          </a:p>
          <a:p>
            <a:pPr marL="0" indent="363538" eaLnBrk="1" hangingPunct="1">
              <a:lnSpc>
                <a:spcPct val="150000"/>
              </a:lnSpc>
              <a:buSzPct val="100000"/>
              <a:buFont typeface="+mj-lt"/>
              <a:buAutoNum type="arabicPeriod" startAt="4"/>
              <a:defRPr/>
            </a:pPr>
            <a:r>
              <a:rPr lang="ru-RU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От веревки длиной 18 м отрезали        ее длины. Сколько метров веревки отрезали?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ru-RU" sz="20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3143240" y="785794"/>
          <a:ext cx="390525" cy="571500"/>
        </p:xfrm>
        <a:graphic>
          <a:graphicData uri="http://schemas.openxmlformats.org/presentationml/2006/ole">
            <p:oleObj spid="_x0000_s4098" name="Формула" r:id="rId3" imgW="139639" imgH="393529" progId="Equation.3">
              <p:embed/>
            </p:oleObj>
          </a:graphicData>
        </a:graphic>
      </p:graphicFrame>
      <p:sp>
        <p:nvSpPr>
          <p:cNvPr id="206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1714500" y="2643188"/>
          <a:ext cx="357188" cy="549275"/>
        </p:xfrm>
        <a:graphic>
          <a:graphicData uri="http://schemas.openxmlformats.org/presentationml/2006/ole">
            <p:oleObj spid="_x0000_s4099" name="Формула" r:id="rId4" imgW="152334" imgH="393529" progId="Equation.3">
              <p:embed/>
            </p:oleObj>
          </a:graphicData>
        </a:graphic>
      </p:graphicFrame>
      <p:sp>
        <p:nvSpPr>
          <p:cNvPr id="206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" name="Object 10"/>
          <p:cNvGraphicFramePr>
            <a:graphicFrameLocks noChangeAspect="1"/>
          </p:cNvGraphicFramePr>
          <p:nvPr/>
        </p:nvGraphicFramePr>
        <p:xfrm>
          <a:off x="3500430" y="4572008"/>
          <a:ext cx="357187" cy="642937"/>
        </p:xfrm>
        <a:graphic>
          <a:graphicData uri="http://schemas.openxmlformats.org/presentationml/2006/ole">
            <p:oleObj spid="_x0000_s4100" name="Формула" r:id="rId5" imgW="152334" imgH="393529" progId="Equation.3">
              <p:embed/>
            </p:oleObj>
          </a:graphicData>
        </a:graphic>
      </p:graphicFrame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3" name="Object 12"/>
          <p:cNvGraphicFramePr>
            <a:graphicFrameLocks noChangeAspect="1"/>
          </p:cNvGraphicFramePr>
          <p:nvPr/>
        </p:nvGraphicFramePr>
        <p:xfrm>
          <a:off x="8001000" y="214313"/>
          <a:ext cx="500063" cy="746125"/>
        </p:xfrm>
        <a:graphic>
          <a:graphicData uri="http://schemas.openxmlformats.org/presentationml/2006/ole">
            <p:oleObj spid="_x0000_s4101" name="Формула" r:id="rId6" imgW="139639" imgH="393529" progId="Equation.3">
              <p:embed/>
            </p:oleObj>
          </a:graphicData>
        </a:graphic>
      </p:graphicFrame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4" name="Object 18"/>
          <p:cNvGraphicFramePr>
            <a:graphicFrameLocks noChangeAspect="1"/>
          </p:cNvGraphicFramePr>
          <p:nvPr/>
        </p:nvGraphicFramePr>
        <p:xfrm>
          <a:off x="6072188" y="4929188"/>
          <a:ext cx="500062" cy="666750"/>
        </p:xfrm>
        <a:graphic>
          <a:graphicData uri="http://schemas.openxmlformats.org/presentationml/2006/ole">
            <p:oleObj spid="_x0000_s4102" name="Формула" r:id="rId7" imgW="152334" imgH="393529" progId="Equation.3">
              <p:embed/>
            </p:oleObj>
          </a:graphicData>
        </a:graphic>
      </p:graphicFrame>
      <p:sp>
        <p:nvSpPr>
          <p:cNvPr id="2066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5" name="Object 20"/>
          <p:cNvGraphicFramePr>
            <a:graphicFrameLocks noChangeAspect="1"/>
          </p:cNvGraphicFramePr>
          <p:nvPr/>
        </p:nvGraphicFramePr>
        <p:xfrm>
          <a:off x="7643813" y="2571750"/>
          <a:ext cx="500062" cy="700088"/>
        </p:xfrm>
        <a:graphic>
          <a:graphicData uri="http://schemas.openxmlformats.org/presentationml/2006/ole">
            <p:oleObj spid="_x0000_s4103" name="Формула" r:id="rId8" imgW="152334" imgH="393529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85751"/>
            <a:ext cx="8229600" cy="50004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FF0000"/>
                </a:solidFill>
              </a:rPr>
              <a:t>Сортируем задачи</a:t>
            </a:r>
          </a:p>
        </p:txBody>
      </p:sp>
      <p:graphicFrame>
        <p:nvGraphicFramePr>
          <p:cNvPr id="3074" name="Object 8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352550" y="1785938"/>
          <a:ext cx="222250" cy="625475"/>
        </p:xfrm>
        <a:graphic>
          <a:graphicData uri="http://schemas.openxmlformats.org/presentationml/2006/ole">
            <p:oleObj spid="_x0000_s3074" name="Формула" r:id="rId3" imgW="139639" imgH="393529" progId="Equation.3">
              <p:embed/>
            </p:oleObj>
          </a:graphicData>
        </a:graphic>
      </p:graphicFrame>
      <p:graphicFrame>
        <p:nvGraphicFramePr>
          <p:cNvPr id="3075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133725" y="3071813"/>
          <a:ext cx="231775" cy="652462"/>
        </p:xfrm>
        <a:graphic>
          <a:graphicData uri="http://schemas.openxmlformats.org/presentationml/2006/ole">
            <p:oleObj spid="_x0000_s3075" name="Формула" r:id="rId4" imgW="139639" imgH="393529" progId="Equation.3">
              <p:embed/>
            </p:oleObj>
          </a:graphicData>
        </a:graphic>
      </p:graphicFrame>
      <p:sp>
        <p:nvSpPr>
          <p:cNvPr id="77831" name="Rectangle 7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0" y="1428750"/>
            <a:ext cx="4281488" cy="5072063"/>
          </a:xfrm>
          <a:ln>
            <a:solidFill>
              <a:schemeClr val="tx2"/>
            </a:solidFill>
          </a:ln>
        </p:spPr>
        <p:txBody>
          <a:bodyPr>
            <a:normAutofit lnSpcReduction="10000"/>
          </a:bodyPr>
          <a:lstStyle/>
          <a:p>
            <a:pPr marL="0" indent="363538" eaLnBrk="1" hangingPunct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Магазин принял для продажи 156 кг </a:t>
            </a: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рыбы            всей </a:t>
            </a: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рыбы составил карп. Сколько кг карпа получил магазин?</a:t>
            </a:r>
          </a:p>
          <a:p>
            <a:pPr marL="0" indent="363538" eaLnBrk="1" hangingPunct="1">
              <a:lnSpc>
                <a:spcPct val="150000"/>
              </a:lnSpc>
              <a:buFont typeface="Wingdings" pitchFamily="2" charset="2"/>
              <a:buAutoNum type="arabicPeriod" startAt="4"/>
              <a:defRPr/>
            </a:pP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Из 72 пятиклассников      </a:t>
            </a: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      занимаются </a:t>
            </a: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легкой атлетикой. Сколько учащихся занимаются этим видом спорта?</a:t>
            </a:r>
          </a:p>
          <a:p>
            <a:pPr marL="0" indent="363538" eaLnBrk="1" hangingPunct="1">
              <a:lnSpc>
                <a:spcPct val="150000"/>
              </a:lnSpc>
              <a:buFont typeface="Wingdings" pitchFamily="2" charset="2"/>
              <a:buAutoNum type="arabicPeriod" startAt="6"/>
              <a:defRPr/>
            </a:pP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От веревки длиной 18 м отрезали</a:t>
            </a:r>
          </a:p>
          <a:p>
            <a:pPr marL="0" indent="363538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      </a:t>
            </a: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ее длины. Сколько метров веревки отрезали?</a:t>
            </a:r>
          </a:p>
        </p:txBody>
      </p:sp>
      <p:sp>
        <p:nvSpPr>
          <p:cNvPr id="77839" name="Rectangle 1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91075" y="1428750"/>
            <a:ext cx="4352925" cy="5072063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indent="363538" eaLnBrk="1" hangingPunct="1">
              <a:lnSpc>
                <a:spcPct val="150000"/>
              </a:lnSpc>
              <a:buFont typeface="Wingdings" pitchFamily="2" charset="2"/>
              <a:buAutoNum type="arabicPeriod" startAt="2"/>
              <a:defRPr/>
            </a:pP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Провели 18 опытов, это составило     всей серии       опытов. Сколько опытов надо провести?</a:t>
            </a:r>
          </a:p>
          <a:p>
            <a:pPr marL="0" indent="363538" eaLnBrk="1" hangingPunct="1">
              <a:lnSpc>
                <a:spcPct val="150000"/>
              </a:lnSpc>
              <a:buFont typeface="Wingdings" pitchFamily="2" charset="2"/>
              <a:buAutoNum type="arabicPeriod" startAt="3"/>
              <a:defRPr/>
            </a:pP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Учитель проверил 20 тетрадей. Это составило       всех тетрадей. Сколько всего тетрадей надо проверить?</a:t>
            </a:r>
          </a:p>
          <a:p>
            <a:pPr marL="0" indent="363538" eaLnBrk="1" hangingPunct="1">
              <a:lnSpc>
                <a:spcPct val="150000"/>
              </a:lnSpc>
              <a:buFont typeface="Wingdings" pitchFamily="2" charset="2"/>
              <a:buAutoNum type="arabicPeriod" startAt="5"/>
              <a:defRPr/>
            </a:pPr>
            <a:r>
              <a:rPr lang="ru-RU" sz="18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Для выставки отобрали 30 картин, что составило        имеющихся в музее картин. Сколько картин взято на выставку?</a:t>
            </a:r>
          </a:p>
          <a:p>
            <a:pPr marL="0" indent="363538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ru-RU" sz="18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0" indent="363538" eaLnBrk="1" hangingPunct="1">
              <a:lnSpc>
                <a:spcPct val="150000"/>
              </a:lnSpc>
              <a:defRPr/>
            </a:pPr>
            <a:endParaRPr lang="ru-RU" sz="18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graphicFrame>
        <p:nvGraphicFramePr>
          <p:cNvPr id="3076" name="Object 12"/>
          <p:cNvGraphicFramePr>
            <a:graphicFrameLocks noChangeAspect="1"/>
          </p:cNvGraphicFramePr>
          <p:nvPr/>
        </p:nvGraphicFramePr>
        <p:xfrm>
          <a:off x="357188" y="5286375"/>
          <a:ext cx="428625" cy="660400"/>
        </p:xfrm>
        <a:graphic>
          <a:graphicData uri="http://schemas.openxmlformats.org/presentationml/2006/ole">
            <p:oleObj spid="_x0000_s3076" name="Формула" r:id="rId5" imgW="152334" imgH="393529" progId="Equation.3">
              <p:embed/>
            </p:oleObj>
          </a:graphicData>
        </a:graphic>
      </p:graphicFrame>
      <p:graphicFrame>
        <p:nvGraphicFramePr>
          <p:cNvPr id="3077" name="Object 16"/>
          <p:cNvGraphicFramePr>
            <a:graphicFrameLocks noChangeAspect="1"/>
          </p:cNvGraphicFramePr>
          <p:nvPr/>
        </p:nvGraphicFramePr>
        <p:xfrm>
          <a:off x="6072198" y="1857364"/>
          <a:ext cx="357187" cy="549275"/>
        </p:xfrm>
        <a:graphic>
          <a:graphicData uri="http://schemas.openxmlformats.org/presentationml/2006/ole">
            <p:oleObj spid="_x0000_s3077" name="Формула" r:id="rId6" imgW="152334" imgH="393529" progId="Equation.3">
              <p:embed/>
            </p:oleObj>
          </a:graphicData>
        </a:graphic>
      </p:graphicFrame>
      <p:graphicFrame>
        <p:nvGraphicFramePr>
          <p:cNvPr id="3078" name="Object 17"/>
          <p:cNvGraphicFramePr>
            <a:graphicFrameLocks noChangeAspect="1"/>
          </p:cNvGraphicFramePr>
          <p:nvPr/>
        </p:nvGraphicFramePr>
        <p:xfrm>
          <a:off x="6500826" y="3143248"/>
          <a:ext cx="285750" cy="549275"/>
        </p:xfrm>
        <a:graphic>
          <a:graphicData uri="http://schemas.openxmlformats.org/presentationml/2006/ole">
            <p:oleObj spid="_x0000_s3078" name="Формула" r:id="rId7" imgW="152334" imgH="393529" progId="Equation.3">
              <p:embed/>
            </p:oleObj>
          </a:graphicData>
        </a:graphic>
      </p:graphicFrame>
      <p:graphicFrame>
        <p:nvGraphicFramePr>
          <p:cNvPr id="3079" name="Object 18"/>
          <p:cNvGraphicFramePr>
            <a:graphicFrameLocks noChangeAspect="1"/>
          </p:cNvGraphicFramePr>
          <p:nvPr/>
        </p:nvGraphicFramePr>
        <p:xfrm>
          <a:off x="7429520" y="4786322"/>
          <a:ext cx="357188" cy="549275"/>
        </p:xfrm>
        <a:graphic>
          <a:graphicData uri="http://schemas.openxmlformats.org/presentationml/2006/ole">
            <p:oleObj spid="_x0000_s3079" name="Формула" r:id="rId8" imgW="152334" imgH="393529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668320"/>
          </a:xfrm>
          <a:solidFill>
            <a:srgbClr val="FFCCCC"/>
          </a:solidFill>
          <a:ln>
            <a:solidFill>
              <a:srgbClr val="6600CC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Повтори правила: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01050" cy="4525963"/>
          </a:xfrm>
        </p:spPr>
        <p:txBody>
          <a:bodyPr>
            <a:normAutofit/>
          </a:bodyPr>
          <a:lstStyle/>
          <a:p>
            <a:pPr marL="0" indent="444500" algn="just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rgbClr val="002060"/>
                </a:solidFill>
              </a:rPr>
              <a:t>1.  Чтобы найти часть от числа, </a:t>
            </a:r>
            <a:r>
              <a:rPr lang="ru-RU" sz="2800" b="1" i="1" dirty="0" smtClean="0">
                <a:solidFill>
                  <a:srgbClr val="002060"/>
                </a:solidFill>
              </a:rPr>
              <a:t>выраженную </a:t>
            </a:r>
            <a:r>
              <a:rPr lang="ru-RU" sz="2800" b="1" i="1" dirty="0" smtClean="0">
                <a:solidFill>
                  <a:srgbClr val="002060"/>
                </a:solidFill>
              </a:rPr>
              <a:t>дробью, нужно это число </a:t>
            </a:r>
            <a:r>
              <a:rPr lang="ru-RU" sz="2800" b="1" i="1" dirty="0" smtClean="0">
                <a:solidFill>
                  <a:srgbClr val="002060"/>
                </a:solidFill>
              </a:rPr>
              <a:t>умножить </a:t>
            </a:r>
            <a:r>
              <a:rPr lang="ru-RU" sz="2800" b="1" i="1" dirty="0" smtClean="0">
                <a:solidFill>
                  <a:srgbClr val="002060"/>
                </a:solidFill>
              </a:rPr>
              <a:t>на данную дробь.</a:t>
            </a:r>
          </a:p>
          <a:p>
            <a:pPr marL="0" indent="444500" algn="just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rgbClr val="002060"/>
                </a:solidFill>
              </a:rPr>
              <a:t>2.  Чтобы найти число по его части, </a:t>
            </a:r>
            <a:r>
              <a:rPr lang="ru-RU" sz="2800" b="1" i="1" dirty="0" smtClean="0">
                <a:solidFill>
                  <a:srgbClr val="002060"/>
                </a:solidFill>
              </a:rPr>
              <a:t>выраженной </a:t>
            </a:r>
            <a:r>
              <a:rPr lang="ru-RU" sz="2800" b="1" i="1" dirty="0" smtClean="0">
                <a:solidFill>
                  <a:srgbClr val="002060"/>
                </a:solidFill>
              </a:rPr>
              <a:t>дробью, нужно разделить на эту дробь число, ей соответствующее.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3654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FF0000"/>
                </a:solidFill>
              </a:rPr>
              <a:t>Самостоятельная работа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7411" name="Picture 5"/>
          <p:cNvPicPr>
            <a:picLocks noChangeAspect="1" noChangeArrowheads="1"/>
          </p:cNvPicPr>
          <p:nvPr/>
        </p:nvPicPr>
        <p:blipFill>
          <a:blip r:embed="rId2"/>
          <a:srcRect l="20703" t="26563" r="20703" b="14375"/>
          <a:stretch>
            <a:fillRect/>
          </a:stretch>
        </p:blipFill>
        <p:spPr bwMode="auto">
          <a:xfrm>
            <a:off x="300037" y="1071546"/>
            <a:ext cx="8843963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"/>
            <a:ext cx="8229600" cy="642918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rgbClr val="FF0000"/>
                </a:solidFill>
              </a:rPr>
              <a:t>Проверь себя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/>
          <a:srcRect l="21094" t="25311" r="20313" b="12811"/>
          <a:stretch>
            <a:fillRect/>
          </a:stretch>
        </p:blipFill>
        <p:spPr bwMode="auto">
          <a:xfrm>
            <a:off x="285750" y="928688"/>
            <a:ext cx="8659813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6828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800" b="1" i="1" dirty="0" smtClean="0">
                <a:solidFill>
                  <a:srgbClr val="FF0000"/>
                </a:solidFill>
              </a:rPr>
              <a:t>Подготовка к ЕГЭ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50" y="714356"/>
            <a:ext cx="8643938" cy="5715040"/>
          </a:xfrm>
        </p:spPr>
        <p:txBody>
          <a:bodyPr>
            <a:noAutofit/>
          </a:bodyPr>
          <a:lstStyle/>
          <a:p>
            <a:pPr marL="0" indent="363538" algn="just">
              <a:lnSpc>
                <a:spcPct val="120000"/>
              </a:lnSpc>
              <a:buFont typeface="Wingdings" pitchFamily="2" charset="2"/>
              <a:buNone/>
              <a:tabLst>
                <a:tab pos="93663" algn="l"/>
              </a:tabLst>
              <a:defRPr/>
            </a:pP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Отец разделил наследство между тремя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детьми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Старшему сыну досталось 0,4 всего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имущества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остальное было разделено поровну между дочерьми. При этом младшей дочери досталось фамильное кольцо стоимостью 36 тыс. руб. какова стоимость всего наследства в тыс. рублей.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Задачи на смекалку: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75" y="785794"/>
            <a:ext cx="8786813" cy="5715040"/>
          </a:xfrm>
        </p:spPr>
        <p:txBody>
          <a:bodyPr>
            <a:normAutofit lnSpcReduction="10000"/>
          </a:bodyPr>
          <a:lstStyle/>
          <a:p>
            <a:pPr marL="0" indent="363538">
              <a:lnSpc>
                <a:spcPct val="130000"/>
              </a:lnSpc>
              <a:spcAft>
                <a:spcPts val="1000"/>
              </a:spcAft>
              <a:buSzPct val="100000"/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один сосуд входит 3 литра воды. А в другой 5 литров. Как с помощью этих сосудов налить в кувшин 4 литра воды из водопроводного крана.</a:t>
            </a:r>
          </a:p>
          <a:p>
            <a:pPr marL="0" indent="363538">
              <a:lnSpc>
                <a:spcPct val="130000"/>
              </a:lnSpc>
              <a:spcAft>
                <a:spcPts val="1000"/>
              </a:spcAft>
              <a:buSzPct val="100000"/>
              <a:buFont typeface="+mj-lt"/>
              <a:buAutoNum type="arabicPeriod"/>
              <a:defRPr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Есть 2 сковородки. На каждой помещается 1 блин. Надо поджарить 3 блина с 2-х сторон. Каждая сторона блина поджаривается 1 минуту. За какое наименьшее время это можно сделать?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422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5400" i="1" dirty="0" smtClean="0">
                <a:solidFill>
                  <a:srgbClr val="FF0000"/>
                </a:solidFill>
              </a:rPr>
              <a:t>Цели урока: </a:t>
            </a:r>
            <a:r>
              <a:rPr lang="ru-RU" sz="5400" i="1" dirty="0" smtClean="0"/>
              <a:t/>
            </a:r>
            <a:br>
              <a:rPr lang="ru-RU" sz="5400" i="1" dirty="0" smtClean="0"/>
            </a:br>
            <a:endParaRPr lang="ru-RU" sz="5400" i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357313"/>
            <a:ext cx="8678862" cy="4357687"/>
          </a:xfrm>
        </p:spPr>
        <p:txBody>
          <a:bodyPr/>
          <a:lstStyle/>
          <a:p>
            <a:pPr marL="0" indent="538163" eaLnBrk="1" hangingPunct="1">
              <a:lnSpc>
                <a:spcPct val="12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Обобщить и систематизировать  знания по работе с обыкновенными дробями.</a:t>
            </a:r>
          </a:p>
          <a:p>
            <a:pPr marL="0" indent="538163" eaLnBrk="1" hangingPunct="1">
              <a:lnSpc>
                <a:spcPct val="12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Выработать практические навыки решения задач по  теме: «Нахождение части от  целого  и целого по его части».</a:t>
            </a:r>
          </a:p>
          <a:p>
            <a:pPr marL="0" indent="538163" eaLnBrk="1" hangingPunct="1">
              <a:lnSpc>
                <a:spcPct val="12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Воспитывать аккуратность при записи решения задач.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8801100" y="1504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9219" name="Picture 11" descr="aluno0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4000500"/>
            <a:ext cx="1385887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1" descr="aluno0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58113" y="-714375"/>
            <a:ext cx="1385887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WordArt 4"/>
          <p:cNvSpPr>
            <a:spLocks noChangeArrowheads="1" noChangeShapeType="1" noTextEdit="1"/>
          </p:cNvSpPr>
          <p:nvPr/>
        </p:nvSpPr>
        <p:spPr bwMode="auto">
          <a:xfrm>
            <a:off x="357188" y="2000250"/>
            <a:ext cx="8501062" cy="2078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Устный счет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42615" t="30549" r="14178" b="16945"/>
          <a:stretch>
            <a:fillRect/>
          </a:stretch>
        </p:blipFill>
        <p:spPr bwMode="auto">
          <a:xfrm>
            <a:off x="857224" y="1643050"/>
            <a:ext cx="7358114" cy="485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7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Найти: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Найти число, если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85720" y="1500174"/>
            <a:ext cx="9144000" cy="4929222"/>
          </a:xfrm>
          <a:prstGeom prst="rect">
            <a:avLst/>
          </a:prstGeom>
        </p:spPr>
        <p:txBody>
          <a:bodyPr numCol="2" anchor="ctr"/>
          <a:lstStyle/>
          <a:p>
            <a:pPr marL="742950" indent="-742950" fontAlgn="auto">
              <a:spcBef>
                <a:spcPts val="2000"/>
              </a:spcBef>
              <a:spcAft>
                <a:spcPts val="3500"/>
              </a:spcAft>
              <a:buFont typeface="+mj-lt"/>
              <a:buAutoNum type="arabicParenR"/>
              <a:defRPr/>
            </a:pPr>
            <a:r>
              <a:rPr lang="ru-RU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его равны 30</a:t>
            </a:r>
          </a:p>
          <a:p>
            <a:pPr marL="742950" indent="-742950" fontAlgn="auto">
              <a:spcBef>
                <a:spcPts val="2000"/>
              </a:spcBef>
              <a:spcAft>
                <a:spcPts val="3500"/>
              </a:spcAft>
              <a:buFont typeface="+mj-lt"/>
              <a:buAutoNum type="arabicParenR"/>
              <a:defRPr/>
            </a:pPr>
            <a:r>
              <a:rPr lang="ru-RU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его равны 40</a:t>
            </a:r>
          </a:p>
          <a:p>
            <a:pPr marL="742950" indent="-742950">
              <a:spcBef>
                <a:spcPts val="2000"/>
              </a:spcBef>
              <a:spcAft>
                <a:spcPts val="3500"/>
              </a:spcAft>
              <a:buFont typeface="+mj-lt"/>
              <a:buAutoNum type="arabicParenR"/>
              <a:defRPr/>
            </a:pPr>
            <a:r>
              <a:rPr lang="ru-RU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ru-RU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его равны 60</a:t>
            </a:r>
          </a:p>
          <a:p>
            <a:pPr marL="742950" indent="-742950">
              <a:spcBef>
                <a:spcPts val="2000"/>
              </a:spcBef>
              <a:spcAft>
                <a:spcPts val="3500"/>
              </a:spcAft>
              <a:buFont typeface="+mj-lt"/>
              <a:buAutoNum type="arabicParenR"/>
              <a:defRPr/>
            </a:pPr>
            <a:r>
              <a:rPr lang="ru-RU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его равны 90</a:t>
            </a:r>
          </a:p>
          <a:p>
            <a:pPr marL="742950" indent="-742950">
              <a:spcBef>
                <a:spcPts val="2000"/>
              </a:spcBef>
              <a:spcAft>
                <a:spcPts val="3500"/>
              </a:spcAft>
              <a:buFont typeface="+mj-lt"/>
              <a:buAutoNum type="arabicParenR"/>
              <a:defRPr/>
            </a:pPr>
            <a:r>
              <a:rPr lang="ru-RU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его равны 20</a:t>
            </a:r>
          </a:p>
          <a:p>
            <a:pPr marL="742950" indent="-742950">
              <a:spcBef>
                <a:spcPts val="2000"/>
              </a:spcBef>
              <a:spcAft>
                <a:spcPts val="3500"/>
              </a:spcAft>
              <a:buFont typeface="+mj-lt"/>
              <a:buAutoNum type="arabicParenR"/>
              <a:defRPr/>
            </a:pPr>
            <a:r>
              <a:rPr lang="ru-RU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его равны 80</a:t>
            </a:r>
          </a:p>
          <a:p>
            <a:pPr marL="742950" indent="-742950">
              <a:spcBef>
                <a:spcPts val="2000"/>
              </a:spcBef>
              <a:spcAft>
                <a:spcPts val="3500"/>
              </a:spcAft>
              <a:buFont typeface="+mj-lt"/>
              <a:buAutoNum type="arabicParenR"/>
              <a:defRPr/>
            </a:pPr>
            <a:r>
              <a:rPr lang="ru-RU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его равны 120</a:t>
            </a:r>
            <a:endParaRPr lang="ru-RU" sz="40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742950" indent="-742950" fontAlgn="auto">
              <a:spcBef>
                <a:spcPts val="2000"/>
              </a:spcBef>
              <a:spcAft>
                <a:spcPts val="3500"/>
              </a:spcAft>
              <a:buFont typeface="+mj-lt"/>
              <a:buAutoNum type="arabicParenR"/>
              <a:defRPr/>
            </a:pPr>
            <a:endParaRPr lang="ru-RU" sz="40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3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57250" y="1285875"/>
          <a:ext cx="546100" cy="1203325"/>
        </p:xfrm>
        <a:graphic>
          <a:graphicData uri="http://schemas.openxmlformats.org/presentationml/2006/ole">
            <p:oleObj spid="_x0000_s1026" name="Формула" r:id="rId3" imgW="152334" imgH="393529" progId="Equation.3">
              <p:embed/>
            </p:oleObj>
          </a:graphicData>
        </a:graphic>
      </p:graphicFrame>
      <p:graphicFrame>
        <p:nvGraphicFramePr>
          <p:cNvPr id="1027" name="Object 1"/>
          <p:cNvGraphicFramePr>
            <a:graphicFrameLocks noChangeAspect="1"/>
          </p:cNvGraphicFramePr>
          <p:nvPr/>
        </p:nvGraphicFramePr>
        <p:xfrm>
          <a:off x="857250" y="2428875"/>
          <a:ext cx="546100" cy="1203325"/>
        </p:xfrm>
        <a:graphic>
          <a:graphicData uri="http://schemas.openxmlformats.org/presentationml/2006/ole">
            <p:oleObj spid="_x0000_s1027" name="Формула" r:id="rId4" imgW="152334" imgH="393529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857250" y="3714750"/>
          <a:ext cx="546100" cy="1203325"/>
        </p:xfrm>
        <a:graphic>
          <a:graphicData uri="http://schemas.openxmlformats.org/presentationml/2006/ole">
            <p:oleObj spid="_x0000_s1028" name="Формула" r:id="rId5" imgW="152334" imgH="393529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857250" y="5072063"/>
          <a:ext cx="501650" cy="1203325"/>
        </p:xfrm>
        <a:graphic>
          <a:graphicData uri="http://schemas.openxmlformats.org/presentationml/2006/ole">
            <p:oleObj spid="_x0000_s1029" name="Формула" r:id="rId6" imgW="139639" imgH="393529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286375" y="1357313"/>
          <a:ext cx="546100" cy="1203325"/>
        </p:xfrm>
        <a:graphic>
          <a:graphicData uri="http://schemas.openxmlformats.org/presentationml/2006/ole">
            <p:oleObj spid="_x0000_s1030" name="Формула" r:id="rId7" imgW="152334" imgH="393529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286375" y="2500313"/>
          <a:ext cx="546100" cy="1203325"/>
        </p:xfrm>
        <a:graphic>
          <a:graphicData uri="http://schemas.openxmlformats.org/presentationml/2006/ole">
            <p:oleObj spid="_x0000_s1031" name="Формула" r:id="rId8" imgW="152334" imgH="393529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286375" y="3857625"/>
          <a:ext cx="500063" cy="1203325"/>
        </p:xfrm>
        <a:graphic>
          <a:graphicData uri="http://schemas.openxmlformats.org/presentationml/2006/ole">
            <p:oleObj spid="_x0000_s1032" name="Формула" r:id="rId9" imgW="139639" imgH="393529" progId="Equation.3">
              <p:embed/>
            </p:oleObj>
          </a:graphicData>
        </a:graphic>
      </p:graphicFrame>
      <p:pic>
        <p:nvPicPr>
          <p:cNvPr id="1036" name="Picture 4" descr="office1"/>
          <p:cNvPicPr>
            <a:picLocks noChangeAspect="1" noChangeArrowheads="1" noCrop="1"/>
          </p:cNvPicPr>
          <p:nvPr/>
        </p:nvPicPr>
        <p:blipFill>
          <a:blip r:embed="rId10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4929188"/>
            <a:ext cx="2214562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1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Выразить число в процентах:</a:t>
            </a:r>
            <a:endParaRPr lang="ru-RU" sz="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571612"/>
            <a:ext cx="8229600" cy="4525963"/>
          </a:xfrm>
        </p:spPr>
        <p:txBody>
          <a:bodyPr numCol="2">
            <a:normAutofit/>
          </a:bodyPr>
          <a:lstStyle/>
          <a:p>
            <a:pPr indent="354013">
              <a:spcBef>
                <a:spcPts val="0"/>
              </a:spcBef>
              <a:spcAft>
                <a:spcPts val="2500"/>
              </a:spcAft>
              <a:buFont typeface="+mj-lt"/>
              <a:buAutoNum type="arabicParenR"/>
              <a:tabLst>
                <a:tab pos="811213" algn="l"/>
              </a:tabLst>
              <a:defRPr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0,2;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 indent="354013">
              <a:spcBef>
                <a:spcPts val="0"/>
              </a:spcBef>
              <a:spcAft>
                <a:spcPts val="2500"/>
              </a:spcAft>
              <a:buFont typeface="+mj-lt"/>
              <a:buAutoNum type="arabicParenR"/>
              <a:tabLst>
                <a:tab pos="811213" algn="l"/>
              </a:tabLst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0,13;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 indent="354013">
              <a:spcBef>
                <a:spcPts val="0"/>
              </a:spcBef>
              <a:spcAft>
                <a:spcPts val="2500"/>
              </a:spcAft>
              <a:buFont typeface="+mj-lt"/>
              <a:buAutoNum type="arabicParenR"/>
              <a:tabLst>
                <a:tab pos="811213" algn="l"/>
              </a:tabLst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0,18;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 indent="354013">
              <a:spcBef>
                <a:spcPts val="0"/>
              </a:spcBef>
              <a:spcAft>
                <a:spcPts val="2500"/>
              </a:spcAft>
              <a:buFont typeface="+mj-lt"/>
              <a:buAutoNum type="arabicParenR"/>
              <a:tabLst>
                <a:tab pos="811213" algn="l"/>
              </a:tabLst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0,4;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 indent="354013">
              <a:spcBef>
                <a:spcPts val="0"/>
              </a:spcBef>
              <a:spcAft>
                <a:spcPts val="2500"/>
              </a:spcAft>
              <a:buFont typeface="+mj-lt"/>
              <a:buAutoNum type="arabicParenR"/>
              <a:tabLst>
                <a:tab pos="811213" algn="l"/>
              </a:tabLst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2;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 indent="354013">
              <a:spcBef>
                <a:spcPts val="0"/>
              </a:spcBef>
              <a:spcAft>
                <a:spcPts val="2500"/>
              </a:spcAft>
              <a:buFont typeface="+mj-lt"/>
              <a:buAutoNum type="arabicParenR"/>
              <a:tabLst>
                <a:tab pos="811213" algn="l"/>
              </a:tabLst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 3,5;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 indent="354013">
              <a:spcBef>
                <a:spcPts val="0"/>
              </a:spcBef>
              <a:spcAft>
                <a:spcPts val="2500"/>
              </a:spcAft>
              <a:buFont typeface="+mj-lt"/>
              <a:buAutoNum type="arabicParenR"/>
              <a:tabLst>
                <a:tab pos="811213" algn="l"/>
              </a:tabLst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1,38;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 indent="354013">
              <a:spcBef>
                <a:spcPts val="0"/>
              </a:spcBef>
              <a:spcAft>
                <a:spcPts val="2500"/>
              </a:spcAft>
              <a:buFont typeface="+mj-lt"/>
              <a:buAutoNum type="arabicParenR"/>
              <a:tabLst>
                <a:tab pos="811213" algn="l"/>
              </a:tabLst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0,03.</a:t>
            </a:r>
            <a:endParaRPr lang="ru-RU" sz="5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1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Представить в виде десятичной дроби:</a:t>
            </a:r>
            <a:endParaRPr lang="ru-RU" sz="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785926"/>
            <a:ext cx="9001156" cy="4786346"/>
          </a:xfrm>
        </p:spPr>
        <p:txBody>
          <a:bodyPr numCol="2">
            <a:noAutofit/>
          </a:bodyPr>
          <a:lstStyle/>
          <a:p>
            <a:pPr indent="354013">
              <a:spcBef>
                <a:spcPts val="1000"/>
              </a:spcBef>
              <a:spcAft>
                <a:spcPts val="20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10%</a:t>
            </a:r>
          </a:p>
          <a:p>
            <a:pPr indent="354013">
              <a:spcBef>
                <a:spcPts val="1000"/>
              </a:spcBef>
              <a:spcAft>
                <a:spcPts val="20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indent="354013">
              <a:spcBef>
                <a:spcPts val="1000"/>
              </a:spcBef>
              <a:spcAft>
                <a:spcPts val="20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200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indent="354013">
              <a:spcBef>
                <a:spcPts val="1000"/>
              </a:spcBef>
              <a:spcAft>
                <a:spcPts val="20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135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indent="354013">
              <a:spcBef>
                <a:spcPts val="1000"/>
              </a:spcBef>
              <a:spcAft>
                <a:spcPts val="20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49 %</a:t>
            </a:r>
          </a:p>
          <a:p>
            <a:pPr indent="354013">
              <a:spcBef>
                <a:spcPts val="1000"/>
              </a:spcBef>
              <a:spcAft>
                <a:spcPts val="20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10,3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indent="354013">
              <a:spcBef>
                <a:spcPts val="1000"/>
              </a:spcBef>
              <a:spcAft>
                <a:spcPts val="20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3,5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pic>
        <p:nvPicPr>
          <p:cNvPr id="12292" name="Picture 4" descr="office1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4929188"/>
            <a:ext cx="2214562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14282" y="1285860"/>
            <a:ext cx="9215502" cy="5286412"/>
          </a:xfrm>
          <a:prstGeom prst="rect">
            <a:avLst/>
          </a:prstGeom>
        </p:spPr>
        <p:txBody>
          <a:bodyPr numCol="2" anchor="ctr"/>
          <a:lstStyle/>
          <a:p>
            <a:pPr marL="742950" indent="-742950" fontAlgn="auto">
              <a:spcBef>
                <a:spcPts val="2000"/>
              </a:spcBef>
              <a:spcAft>
                <a:spcPts val="2000"/>
              </a:spcAft>
              <a:buFont typeface="+mj-lt"/>
              <a:buAutoNum type="arabicParenR"/>
              <a:defRPr/>
            </a:pPr>
            <a:r>
              <a:rPr lang="ru-RU" sz="5000" dirty="0">
                <a:latin typeface="Times New Roman" pitchFamily="18" charset="0"/>
                <a:ea typeface="+mj-ea"/>
                <a:cs typeface="Times New Roman" pitchFamily="18" charset="0"/>
              </a:rPr>
              <a:t>0,8 от 200</a:t>
            </a:r>
          </a:p>
          <a:p>
            <a:pPr marL="742950" indent="-742950" fontAlgn="auto">
              <a:spcBef>
                <a:spcPts val="2000"/>
              </a:spcBef>
              <a:spcAft>
                <a:spcPts val="2000"/>
              </a:spcAft>
              <a:buFont typeface="+mj-lt"/>
              <a:buAutoNum type="arabicParenR"/>
              <a:defRPr/>
            </a:pPr>
            <a:r>
              <a:rPr lang="ru-RU" sz="5000" dirty="0">
                <a:latin typeface="Times New Roman" pitchFamily="18" charset="0"/>
                <a:ea typeface="+mj-ea"/>
                <a:cs typeface="Times New Roman" pitchFamily="18" charset="0"/>
              </a:rPr>
              <a:t>0,4 от 400</a:t>
            </a:r>
          </a:p>
          <a:p>
            <a:pPr marL="742950" indent="-742950" fontAlgn="auto">
              <a:spcBef>
                <a:spcPts val="2000"/>
              </a:spcBef>
              <a:spcAft>
                <a:spcPts val="2000"/>
              </a:spcAft>
              <a:buFont typeface="+mj-lt"/>
              <a:buAutoNum type="arabicParenR"/>
              <a:defRPr/>
            </a:pPr>
            <a:r>
              <a:rPr lang="ru-RU" sz="5000" dirty="0">
                <a:latin typeface="Times New Roman" pitchFamily="18" charset="0"/>
                <a:ea typeface="+mj-ea"/>
                <a:cs typeface="Times New Roman" pitchFamily="18" charset="0"/>
              </a:rPr>
              <a:t>0,15 от 300</a:t>
            </a:r>
          </a:p>
          <a:p>
            <a:pPr marL="742950" indent="-742950" fontAlgn="auto">
              <a:spcBef>
                <a:spcPts val="2000"/>
              </a:spcBef>
              <a:spcAft>
                <a:spcPts val="2000"/>
              </a:spcAft>
              <a:buFont typeface="+mj-lt"/>
              <a:buAutoNum type="arabicParenR"/>
              <a:defRPr/>
            </a:pPr>
            <a:r>
              <a:rPr lang="ru-RU" sz="5000" dirty="0">
                <a:latin typeface="Times New Roman" pitchFamily="18" charset="0"/>
                <a:ea typeface="+mj-ea"/>
                <a:cs typeface="Times New Roman" pitchFamily="18" charset="0"/>
              </a:rPr>
              <a:t>0,7 от 100</a:t>
            </a:r>
          </a:p>
          <a:p>
            <a:pPr marL="742950" indent="-742950" fontAlgn="auto">
              <a:spcBef>
                <a:spcPts val="2000"/>
              </a:spcBef>
              <a:spcAft>
                <a:spcPts val="2000"/>
              </a:spcAft>
              <a:buFont typeface="+mj-lt"/>
              <a:buAutoNum type="arabicParenR"/>
              <a:defRPr/>
            </a:pPr>
            <a:r>
              <a:rPr lang="ru-RU" sz="5000" dirty="0">
                <a:latin typeface="Times New Roman" pitchFamily="18" charset="0"/>
                <a:ea typeface="+mj-ea"/>
                <a:cs typeface="Times New Roman" pitchFamily="18" charset="0"/>
              </a:rPr>
              <a:t>50% от 80</a:t>
            </a:r>
          </a:p>
          <a:p>
            <a:pPr marL="742950" indent="-742950" fontAlgn="auto">
              <a:spcBef>
                <a:spcPts val="2000"/>
              </a:spcBef>
              <a:spcAft>
                <a:spcPts val="2000"/>
              </a:spcAft>
              <a:buFont typeface="+mj-lt"/>
              <a:buAutoNum type="arabicParenR"/>
              <a:defRPr/>
            </a:pPr>
            <a:r>
              <a:rPr lang="ru-RU" sz="5000" dirty="0">
                <a:latin typeface="Times New Roman" pitchFamily="18" charset="0"/>
                <a:ea typeface="+mj-ea"/>
                <a:cs typeface="Times New Roman" pitchFamily="18" charset="0"/>
              </a:rPr>
              <a:t>30% от 90</a:t>
            </a:r>
          </a:p>
          <a:p>
            <a:pPr marL="742950" indent="-742950" fontAlgn="auto">
              <a:spcBef>
                <a:spcPts val="2000"/>
              </a:spcBef>
              <a:spcAft>
                <a:spcPts val="2000"/>
              </a:spcAft>
              <a:buFont typeface="+mj-lt"/>
              <a:buAutoNum type="arabicParenR"/>
              <a:defRPr/>
            </a:pPr>
            <a:r>
              <a:rPr lang="ru-RU" sz="5000" dirty="0">
                <a:latin typeface="Times New Roman" pitchFamily="18" charset="0"/>
                <a:ea typeface="+mj-ea"/>
                <a:cs typeface="Times New Roman" pitchFamily="18" charset="0"/>
              </a:rPr>
              <a:t>40% от 200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7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Найти:</a:t>
            </a:r>
            <a:endParaRPr lang="ru-RU" sz="7000" dirty="0">
              <a:solidFill>
                <a:srgbClr val="FF0000"/>
              </a:solidFill>
            </a:endParaRPr>
          </a:p>
        </p:txBody>
      </p:sp>
      <p:pic>
        <p:nvPicPr>
          <p:cNvPr id="13316" name="Picture 4" descr="office1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90937" y="3656012"/>
            <a:ext cx="1000125" cy="7620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Найти число, если:</a:t>
            </a:r>
            <a:endParaRPr lang="ru-RU" sz="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85720" y="1214422"/>
            <a:ext cx="8643998" cy="5214974"/>
          </a:xfrm>
          <a:prstGeom prst="rect">
            <a:avLst/>
          </a:prstGeom>
        </p:spPr>
        <p:txBody>
          <a:bodyPr numCol="2" anchor="ctr"/>
          <a:lstStyle/>
          <a:p>
            <a:pPr indent="354013" fontAlgn="auto">
              <a:spcBef>
                <a:spcPts val="2000"/>
              </a:spcBef>
              <a:spcAft>
                <a:spcPts val="35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3600" dirty="0">
                <a:latin typeface="Times New Roman" pitchFamily="18" charset="0"/>
                <a:ea typeface="+mj-ea"/>
                <a:cs typeface="Times New Roman" pitchFamily="18" charset="0"/>
              </a:rPr>
              <a:t> 0,2 его равны 30</a:t>
            </a:r>
          </a:p>
          <a:p>
            <a:pPr indent="354013" fontAlgn="auto">
              <a:spcBef>
                <a:spcPts val="2000"/>
              </a:spcBef>
              <a:spcAft>
                <a:spcPts val="35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3600" dirty="0">
                <a:latin typeface="Times New Roman" pitchFamily="18" charset="0"/>
                <a:ea typeface="+mj-ea"/>
                <a:cs typeface="Times New Roman" pitchFamily="18" charset="0"/>
              </a:rPr>
              <a:t> 0,3 его равны 40</a:t>
            </a:r>
          </a:p>
          <a:p>
            <a:pPr indent="354013">
              <a:spcBef>
                <a:spcPts val="2000"/>
              </a:spcBef>
              <a:spcAft>
                <a:spcPts val="35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3600" dirty="0">
                <a:latin typeface="Times New Roman" pitchFamily="18" charset="0"/>
                <a:ea typeface="+mj-ea"/>
                <a:cs typeface="Times New Roman" pitchFamily="18" charset="0"/>
              </a:rPr>
              <a:t> 0,5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его равны 60</a:t>
            </a:r>
          </a:p>
          <a:p>
            <a:pPr indent="354013">
              <a:spcBef>
                <a:spcPts val="2000"/>
              </a:spcBef>
              <a:spcAft>
                <a:spcPts val="35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0,7 его равны 90</a:t>
            </a:r>
          </a:p>
          <a:p>
            <a:pPr indent="354013">
              <a:spcBef>
                <a:spcPts val="2000"/>
              </a:spcBef>
              <a:spcAft>
                <a:spcPts val="35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20% его равны 20</a:t>
            </a:r>
          </a:p>
          <a:p>
            <a:pPr indent="354013">
              <a:spcBef>
                <a:spcPts val="2000"/>
              </a:spcBef>
              <a:spcAft>
                <a:spcPts val="35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40% его равны 80</a:t>
            </a:r>
          </a:p>
          <a:p>
            <a:pPr indent="354013">
              <a:spcBef>
                <a:spcPts val="2000"/>
              </a:spcBef>
              <a:spcAft>
                <a:spcPts val="3500"/>
              </a:spcAft>
              <a:buFont typeface="+mj-lt"/>
              <a:buAutoNum type="arabicPeriod"/>
              <a:tabLst>
                <a:tab pos="811213" algn="l"/>
              </a:tabLst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12% его равны 120</a:t>
            </a:r>
            <a:endParaRPr lang="ru-RU" sz="360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742950" indent="-742950" fontAlgn="auto">
              <a:spcBef>
                <a:spcPts val="2000"/>
              </a:spcBef>
              <a:spcAft>
                <a:spcPts val="3500"/>
              </a:spcAft>
              <a:buFont typeface="+mj-lt"/>
              <a:buAutoNum type="arabicPeriod"/>
              <a:defRPr/>
            </a:pPr>
            <a:endParaRPr lang="ru-RU" sz="36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4341" name="Picture 4" descr="office1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4929188"/>
            <a:ext cx="2214562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585</Words>
  <Application>Microsoft Office PowerPoint</Application>
  <PresentationFormat>Экран (4:3)</PresentationFormat>
  <Paragraphs>75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Эркер</vt:lpstr>
      <vt:lpstr>Формула</vt:lpstr>
      <vt:lpstr>Тема урока: «Нахождение части от целого и целого по его части». </vt:lpstr>
      <vt:lpstr> Цели урока:  </vt:lpstr>
      <vt:lpstr>Слайд 3</vt:lpstr>
      <vt:lpstr>Найти:</vt:lpstr>
      <vt:lpstr>Найти число, если:</vt:lpstr>
      <vt:lpstr>Выразить число в процентах:</vt:lpstr>
      <vt:lpstr>Представить в виде десятичной дроби:</vt:lpstr>
      <vt:lpstr>Найти:</vt:lpstr>
      <vt:lpstr>Найти число, если:</vt:lpstr>
      <vt:lpstr>Слайд 10</vt:lpstr>
      <vt:lpstr>Слайд 11</vt:lpstr>
      <vt:lpstr>Сортируем задачи</vt:lpstr>
      <vt:lpstr>Повтори правила:</vt:lpstr>
      <vt:lpstr>Самостоятельная работа</vt:lpstr>
      <vt:lpstr>Проверь себя</vt:lpstr>
      <vt:lpstr>Подготовка к ЕГЭ</vt:lpstr>
      <vt:lpstr>Задачи на смекалку: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«Нахождение части от целого и целого по его части». </dc:title>
  <dc:creator>User</dc:creator>
  <cp:lastModifiedBy>User</cp:lastModifiedBy>
  <cp:revision>5</cp:revision>
  <dcterms:created xsi:type="dcterms:W3CDTF">2013-01-21T23:43:13Z</dcterms:created>
  <dcterms:modified xsi:type="dcterms:W3CDTF">2013-01-22T00:03:26Z</dcterms:modified>
</cp:coreProperties>
</file>